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7CF_F780E60E.xml" ContentType="application/vnd.ms-powerpoint.comments+xml"/>
  <Override PartName="/ppt/comments/modernComment_104_2B8D739C.xml" ContentType="application/vnd.ms-powerpoint.comments+xml"/>
  <Override PartName="/ppt/comments/modernComment_114_601A8519.xml" ContentType="application/vnd.ms-powerpoint.comments+xml"/>
  <Override PartName="/ppt/comments/modernComment_119_3D07720.xml" ContentType="application/vnd.ms-powerpoint.comments+xml"/>
  <Override PartName="/ppt/comments/modernComment_110_3EFA71E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B_EF4E1E2E.xml" ContentType="application/vnd.ms-powerpoint.comments+xml"/>
  <Override PartName="/ppt/comments/modernComment_112_7B252664.xml" ContentType="application/vnd.ms-powerpoint.comments+xml"/>
  <Override PartName="/ppt/comments/modernComment_10A_CFB329A2.xml" ContentType="application/vnd.ms-powerpoint.comments+xml"/>
  <Override PartName="/ppt/comments/modernComment_10C_9B5E32A7.xml" ContentType="application/vnd.ms-powerpoint.comments+xml"/>
  <Override PartName="/ppt/comments/modernComment_10D_E004C23C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E_9D5953DC.xml" ContentType="application/vnd.ms-powerpoint.comments+xml"/>
  <Override PartName="/ppt/comments/modernComment_113_3749C0A5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omments/modernComment_81C_5F3A56C2.xml" ContentType="application/vnd.ms-powerpoint.comments+xml"/>
  <Override PartName="/ppt/notesSlides/notesSlide3.xml" ContentType="application/vnd.openxmlformats-officedocument.presentationml.notesSlide+xml"/>
  <Override PartName="/ppt/comments/modernComment_81D_6FFE76A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1999" r:id="rId6"/>
    <p:sldId id="258" r:id="rId7"/>
    <p:sldId id="257" r:id="rId8"/>
    <p:sldId id="260" r:id="rId9"/>
    <p:sldId id="261" r:id="rId10"/>
    <p:sldId id="280" r:id="rId11"/>
    <p:sldId id="276" r:id="rId12"/>
    <p:sldId id="278" r:id="rId13"/>
    <p:sldId id="2079" r:id="rId14"/>
    <p:sldId id="281" r:id="rId15"/>
    <p:sldId id="2080" r:id="rId16"/>
    <p:sldId id="263" r:id="rId17"/>
    <p:sldId id="272" r:id="rId18"/>
    <p:sldId id="273" r:id="rId19"/>
    <p:sldId id="283" r:id="rId20"/>
    <p:sldId id="282" r:id="rId21"/>
    <p:sldId id="274" r:id="rId22"/>
    <p:sldId id="266" r:id="rId23"/>
    <p:sldId id="268" r:id="rId24"/>
    <p:sldId id="269" r:id="rId25"/>
    <p:sldId id="271" r:id="rId26"/>
    <p:sldId id="270" r:id="rId27"/>
    <p:sldId id="275" r:id="rId28"/>
    <p:sldId id="2078" r:id="rId29"/>
    <p:sldId id="279" r:id="rId30"/>
    <p:sldId id="277" r:id="rId31"/>
    <p:sldId id="284" r:id="rId32"/>
    <p:sldId id="264" r:id="rId33"/>
    <p:sldId id="2076" r:id="rId34"/>
    <p:sldId id="20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02CF4B-5708-E9B2-160C-EED731993E29}" name="Daniel Winsor" initials="DW" userId="S::danwin@microsoft.com::08d7c69b-dea3-47bc-989a-5e7721b87b0d" providerId="AD"/>
  <p188:author id="{9496255C-8D02-E2FB-3C62-6D19E965BC8B}" name="Sy Brand" initials="SB" userId="S::sybrand@microsoft.com::88b4ffa4-f5a4-4dc2-a281-9fa464983e49" providerId="AD"/>
  <p188:author id="{12FE4390-CBD6-5182-DA37-1FA945655294}" name="Sunny Chatterjee" initials="SC" userId="S::sunnych@ntdev.microsoft.com::1bd3d93b-e8db-4e57-adab-6d493ce3491e" providerId="AD"/>
  <p188:author id="{EF80B9B0-2052-E07A-A704-43BEE7C50164}" name="Dmitry Kobets" initials="DK" userId="S::dmitrykobets@microsoft.com::8b34e833-ac3c-4268-8727-63d28e3fe1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1945A-C8DB-427E-B3E4-FBEBEF5CD1EC}" v="1437" dt="2021-10-23T09:24:3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104_2B8D73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8A4AB0-E0EE-4866-87CA-9AC94CD6F007}" authorId="{EF80B9B0-2052-E07A-A704-43BEE7C50164}" status="resolved" created="2021-10-21T00:35:41.48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30690460" sldId="260"/>
      <ac:spMk id="3" creationId="{FC174983-83D0-468B-891F-4416DD787F80}"/>
      <ac:txMk cp="256">
        <ac:context len="357" hash="2372748689"/>
      </ac:txMk>
    </ac:txMkLst>
    <p188:pos x="9306393" y="2704475"/>
    <p188:replyLst>
      <p188:reply id="{584955F8-193D-4088-A8CA-8AB4720904C3}" authorId="{12FE4390-CBD6-5182-DA37-1FA945655294}" created="2021-10-21T18:50:06.121">
        <p188:txBody>
          <a:bodyPr/>
          <a:lstStyle/>
          <a:p>
            <a:r>
              <a:rPr lang="en-US"/>
              <a:t>This bullet conveys that safety is difficult to guarantee by relying on the compiler and language rules alone! Programmers need analysis tools in their arsenal.
I'll make it clearer.</a:t>
            </a:r>
          </a:p>
        </p188:txBody>
      </p188:reply>
    </p188:replyLst>
    <p188:txBody>
      <a:bodyPr/>
      <a:lstStyle/>
      <a:p>
        <a:r>
          <a:rPr lang="en-US"/>
          <a:t>what is this bullet trying to convey? it seems to contradict with the bullet following it, since our claim is (and I think Bjarne's in the presentation before yours), is that we *can* achieve safety by leveraging the 3 components</a:t>
        </a:r>
      </a:p>
    </p188:txBody>
  </p188:cm>
  <p188:cm id="{83BF6C7B-794B-4B9E-A888-056578926416}" authorId="{EF80B9B0-2052-E07A-A704-43BEE7C50164}" status="resolved" created="2021-10-21T00:38:10.9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30690460" sldId="260"/>
      <ac:spMk id="3" creationId="{FC174983-83D0-468B-891F-4416DD787F80}"/>
      <ac:txMk cp="258" len="96">
        <ac:context len="357" hash="2372748689"/>
      </ac:txMk>
    </ac:txMkLst>
    <p188:pos x="6295868" y="3591393"/>
    <p188:replyLst>
      <p188:reply id="{1A91FC04-4B11-4575-8E4C-2B18B4E9B468}" authorId="{EF80B9B0-2052-E07A-A704-43BEE7C50164}" created="2021-10-21T00:41:31.576">
        <p188:txBody>
          <a:bodyPr/>
          <a:lstStyle/>
          <a:p>
            <a:r>
              <a:rPr lang="en-US"/>
              <a:t>We should pay close attention to the `minimal runtime cost` point -- this seems like it can be a strong detractor from using SA with C++, since, as per the paper above, the "zero-overhead principle" is very important. So if discussing runtime cost, it may even be a good idea to show some data which supports the idea that the cost is negligible / strongly outweighed by the safety?</a:t>
            </a:r>
          </a:p>
        </p188:txBody>
      </p188:reply>
      <p188:reply id="{C3B4B809-CCDD-4592-A88F-D9D4716ACB8D}" authorId="{12FE4390-CBD6-5182-DA37-1FA945655294}" created="2021-10-21T18:56:13.523">
        <p188:txBody>
          <a:bodyPr/>
          <a:lstStyle/>
          <a:p>
            <a:r>
              <a:rPr lang="en-US"/>
              <a:t>Agreed, I think I am happy to talk about the zero overhead principle vs. minimal cost with runtime checks when I elaborate on the point. I am replacing the "minimal runtime cost" with the GSL library since the cost is essentially an implementation detail.</a:t>
            </a:r>
          </a:p>
        </p188:txBody>
      </p188:reply>
    </p188:replyLst>
    <p188:txBody>
      <a:bodyPr/>
      <a:lstStyle/>
      <a:p>
        <a:r>
          <a:rPr lang="en-US"/>
          <a:t>This is missing the point about GSL:
From this paper (https://www.stroustrup.com/resource-model.pdf)
"You can write C++ programs that are statically type safe and have no resource leaks. You can do that simply, without loss of performance, and without limiting C++’s expressive power. This model for typeand resource-safe C++ has been implemented using a combination of ISO standard C++ language facilities, static analysis, and a tiny support library (written in ISO standard C++). "</a:t>
        </a:r>
      </a:p>
    </p188:txBody>
  </p188:cm>
  <p188:cm id="{E4A6F9EE-9534-4862-9E63-04D52E453FB6}" authorId="{12FE4390-CBD6-5182-DA37-1FA945655294}" status="resolved" created="2021-10-23T07:36:05.7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30690460" sldId="260"/>
      <ac:spMk id="3" creationId="{FC174983-83D0-468B-891F-4416DD787F80}"/>
    </ac:deMkLst>
    <p188:txBody>
      <a:bodyPr/>
      <a:lstStyle/>
      <a:p>
        <a:r>
          <a:rPr lang="en-US"/>
          <a:t>Busy! Make it more easy on the eyes.</a:t>
        </a:r>
      </a:p>
    </p188:txBody>
  </p188:cm>
</p188:cmLst>
</file>

<file path=ppt/comments/modernComment_10A_CFB329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79A612-B1D3-468F-A5C6-2EBD15D02DC0}" authorId="{EF80B9B0-2052-E07A-A704-43BEE7C50164}" status="resolved" created="2021-10-21T19:09:41.975" complete="100000">
    <pc:sldMkLst xmlns:pc="http://schemas.microsoft.com/office/powerpoint/2013/main/command">
      <pc:docMk/>
      <pc:sldMk cId="3484625314" sldId="266"/>
    </pc:sldMkLst>
    <p188:replyLst>
      <p188:reply id="{DCA8F0C0-9B0D-4F2F-AFEE-61F53C09DEFA}" authorId="{12FE4390-CBD6-5182-DA37-1FA945655294}" created="2021-10-21T19:40:12.682">
        <p188:txBody>
          <a:bodyPr/>
          <a:lstStyle/>
          <a:p>
            <a:r>
              <a:rPr lang="en-US"/>
              <a:t>This flows nicely with the remaining slides (I build upon the same example), so I am thinking of leaving it here. I will be explaining the issue I am trying to focus on in this particular slide (adding a null check) during my presentation.</a:t>
            </a:r>
          </a:p>
        </p188:txBody>
      </p188:reply>
    </p188:replyLst>
    <p188:txBody>
      <a:bodyPr/>
      <a:lstStyle/>
      <a:p>
        <a:r>
          <a:rPr lang="en-US"/>
          <a:t>this warning's usefuleness / intent isn't obvious without more clarification, since it's a bit confusing (even had a GSL issue opened because the user couldn't understand the intent behind the warning) -- probably best to replace with something else.
I'm finding it tricky to come up with another one, though, within the constraints of this buffercheck example -- although [@Daniel Winsor]  did mention in another slide that Buffercheck isn't being shipped, so will the example be changed?
I think a nice warning that people can relate to is something like:
```
if (ptr)
   do_something_on_one_line;
   ptr-&gt;...  
```
^^ this is a common bug where an `if` statement without parentheses is appended with a second statement, but the second statement is outside its scope! in the above example, the use of `ptr` can result in a nullptr deref (prefast C6011)</a:t>
        </a:r>
      </a:p>
    </p188:txBody>
  </p188:cm>
</p188:cmLst>
</file>

<file path=ppt/comments/modernComment_10C_9B5E32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5BDDF8-0AB8-4992-A2E3-283F8AD14130}" authorId="{EF80B9B0-2052-E07A-A704-43BEE7C50164}" status="resolved" created="2021-10-21T00:51:08.19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6641831" sldId="268"/>
      <ac:spMk id="5" creationId="{D33C077A-E001-490D-B734-8AFC1B0B4821}"/>
      <ac:txMk cp="259" len="50">
        <ac:context len="350" hash="152302261"/>
      </ac:txMk>
    </ac:txMkLst>
    <p188:pos x="7488836" y="3347803"/>
    <p188:replyLst>
      <p188:reply id="{0A869B4B-82CB-4532-A4EB-395FBB32C497}" authorId="{EF80B9B0-2052-E07A-A704-43BEE7C50164}" created="2021-10-21T00:58:56.608">
        <p188:txBody>
          <a:bodyPr/>
          <a:lstStyle/>
          <a:p>
            <a:r>
              <a:rPr lang="en-US"/>
              <a:t>never mind, I understand -- without the annotation we are assuming the raw pointer is just one item</a:t>
            </a:r>
          </a:p>
        </p188:txBody>
      </p188:reply>
    </p188:replyLst>
    <p188:txBody>
      <a:bodyPr/>
      <a:lstStyle/>
      <a:p>
        <a:r>
          <a:rPr lang="en-US"/>
          <a:t>do you expand on the justification for this? otherwise at first glance this may seem like an unnecessary / confusing restriction</a:t>
        </a:r>
      </a:p>
    </p188:txBody>
  </p188:cm>
</p188:cmLst>
</file>

<file path=ppt/comments/modernComment_10D_E004C2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59C67B-147D-4FC5-815E-146AE527DC3B}" authorId="{EF80B9B0-2052-E07A-A704-43BEE7C50164}" status="resolved" created="2021-10-21T00:59:29.5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58408252" sldId="269"/>
      <ac:spMk id="8" creationId="{08F36904-0E2A-48A0-BF20-EC2B241FF167}"/>
      <ac:txMk cp="140" len="51">
        <ac:context len="192" hash="1799485709"/>
      </ac:txMk>
    </ac:txMkLst>
    <p188:pos x="1274163" y="1136754"/>
    <p188:replyLst>
      <p188:reply id="{4704CA4A-54C9-49F2-A0A7-1C8EB2E7F1D8}" authorId="{6F02CF4B-5708-E9B2-160C-EED731993E29}" created="2021-10-21T17:44:32.953">
        <p188:txBody>
          <a:bodyPr/>
          <a:lstStyle/>
          <a:p>
            <a:r>
              <a:rPr lang="en-US"/>
              <a:t>The code needs line numbers</a:t>
            </a:r>
          </a:p>
        </p188:txBody>
      </p188:reply>
      <p188:reply id="{50D466FC-923E-41AB-8439-03A47BC6B28F}" authorId="{12FE4390-CBD6-5182-DA37-1FA945655294}" created="2021-10-21T19:42:48.969">
        <p188:txBody>
          <a:bodyPr/>
          <a:lstStyle/>
          <a:p>
            <a:r>
              <a:rPr lang="en-US"/>
              <a:t>Good point, will fix.</a:t>
            </a:r>
          </a:p>
        </p188:txBody>
      </p188:reply>
    </p188:replyLst>
    <p188:txBody>
      <a:bodyPr/>
      <a:lstStyle/>
      <a:p>
        <a:r>
          <a:rPr lang="en-US"/>
          <a:t>the numbers in this message are confusing with respect to the code shown</a:t>
        </a:r>
      </a:p>
    </p188:txBody>
  </p188:cm>
  <p188:cm id="{269DCAFC-4368-413B-A0DD-926C29EBA6F2}" authorId="{6F02CF4B-5708-E9B2-160C-EED731993E29}" status="resolved" created="2021-10-21T17:43:50.9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58408252" sldId="269"/>
      <ac:spMk id="8" creationId="{08F36904-0E2A-48A0-BF20-EC2B241FF167}"/>
      <ac:txMk cp="0" len="191">
        <ac:context len="192" hash="1799485709"/>
      </ac:txMk>
    </ac:txMkLst>
    <p188:pos x="1271751" y="1135117"/>
    <p188:replyLst>
      <p188:reply id="{5D84AD68-BE16-42A5-BC48-42712AED194D}" authorId="{6F02CF4B-5708-E9B2-160C-EED731993E29}" created="2021-10-21T17:45:25.407">
        <p188:txBody>
          <a:bodyPr/>
          <a:lstStyle/>
          <a:p>
            <a:r>
              <a:rPr lang="en-US"/>
              <a:t>And on that point I can't edit the GitHub Build machines so I cant show this warning in GitHub.
I could easily photoshop the warning text but that might be even more misleading to customers.</a:t>
            </a:r>
          </a:p>
        </p188:txBody>
      </p188:reply>
      <p188:reply id="{4D34EFB7-46CF-4D12-B6CD-D294795A2BA1}" authorId="{12FE4390-CBD6-5182-DA37-1FA945655294}" created="2021-10-21T19:43:19.094">
        <p188:txBody>
          <a:bodyPr/>
          <a:lstStyle/>
          <a:p>
            <a:r>
              <a:rPr lang="en-US"/>
              <a:t>Sure, I can add a foot-note in the slide.</a:t>
            </a:r>
          </a:p>
        </p188:txBody>
      </p188:reply>
    </p188:replyLst>
    <p188:txBody>
      <a:bodyPr/>
      <a:lstStyle/>
      <a:p>
        <a:r>
          <a:rPr lang="en-US"/>
          <a:t>This warning is not public, we dont ship buffercheck as of today. Is this going to mentioned in some form</a:t>
        </a:r>
      </a:p>
    </p188:txBody>
  </p188:cm>
</p188:cmLst>
</file>

<file path=ppt/comments/modernComment_10E_9D5953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2FE30F-2EDF-4935-B17F-A0554BE12E2D}" authorId="{EF80B9B0-2052-E07A-A704-43BEE7C50164}" status="resolved" created="2021-10-21T19:20:02.0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39877084" sldId="270"/>
      <ac:spMk id="10" creationId="{6DE4AE8D-B14C-48FC-B75F-FB8F209D8E5D}"/>
      <ac:txMk cp="12" len="24">
        <ac:context len="84" hash="2822024623"/>
      </ac:txMk>
    </ac:txMkLst>
    <p188:pos x="3647606" y="81196"/>
    <p188:replyLst>
      <p188:reply id="{30E608B9-5954-4A3A-B6C5-C1B93111722B}" authorId="{12FE4390-CBD6-5182-DA37-1FA945655294}" created="2021-10-21T19:43:51.278">
        <p188:txBody>
          <a:bodyPr/>
          <a:lstStyle/>
          <a:p>
            <a:r>
              <a:rPr lang="en-US"/>
              <a:t>Yes.</a:t>
            </a:r>
          </a:p>
        </p188:txBody>
      </p188:reply>
    </p188:replyLst>
    <p188:txBody>
      <a:bodyPr/>
      <a:lstStyle/>
      <a:p>
        <a:r>
          <a:rPr lang="en-US"/>
          <a:t>important to mention runtime cost here when talking about it</a:t>
        </a:r>
      </a:p>
    </p188:txBody>
  </p188:cm>
</p188:cmLst>
</file>

<file path=ppt/comments/modernComment_110_3EFA71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033DAF-D4A4-4A80-8D38-E1D77F81B094}" authorId="{EF80B9B0-2052-E07A-A704-43BEE7C50164}" status="resolved" created="2021-10-21T00:48:12.936">
    <pc:sldMkLst xmlns:pc="http://schemas.microsoft.com/office/powerpoint/2013/main/command">
      <pc:docMk/>
      <pc:sldMk cId="1056600544" sldId="272"/>
    </pc:sldMkLst>
    <p188:replyLst>
      <p188:reply id="{9B03E1B2-5B3C-4FAF-8700-305EF1DA7ED4}" authorId="{12FE4390-CBD6-5182-DA37-1FA945655294}" created="2021-10-21T19:31:36.637">
        <p188:txBody>
          <a:bodyPr/>
          <a:lstStyle/>
          <a:p>
            <a:r>
              <a:rPr lang="en-US"/>
              <a:t>Sure, I can shorten the code on this.</a:t>
            </a:r>
          </a:p>
        </p188:txBody>
      </p188:reply>
    </p188:replyLst>
    <p188:txBody>
      <a:bodyPr/>
      <a:lstStyle/>
      <a:p>
        <a:r>
          <a:rPr lang="en-US"/>
          <a:t>any way to make this example smaller? there's a lot going on, with branches, assignments, and especially indirection (especially considering the variable names are all 1-2 chars long)</a:t>
        </a:r>
      </a:p>
    </p188:txBody>
  </p188:cm>
</p188:cmLst>
</file>

<file path=ppt/comments/modernComment_112_7B2526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930946-2465-4139-8E2D-9CB6BF52A021}" authorId="{EF80B9B0-2052-E07A-A704-43BEE7C50164}" status="resolved" created="2021-10-21T00:52:43.505">
    <pc:sldMkLst xmlns:pc="http://schemas.microsoft.com/office/powerpoint/2013/main/command">
      <pc:docMk/>
      <pc:sldMk cId="2066032228" sldId="274"/>
    </pc:sldMkLst>
    <p188:replyLst>
      <p188:reply id="{07F9E0AD-359D-44F1-8EC5-E8D4EFF6AF83}" authorId="{12FE4390-CBD6-5182-DA37-1FA945655294}" created="2021-10-21T19:41:50.463">
        <p188:txBody>
          <a:bodyPr/>
          <a:lstStyle/>
          <a:p>
            <a:r>
              <a:rPr lang="en-US"/>
              <a:t>I moved it behind the code example to maintain continuity.</a:t>
            </a:r>
          </a:p>
        </p188:txBody>
      </p188:reply>
    </p188:replyLst>
    <p188:txBody>
      <a:bodyPr/>
      <a:lstStyle/>
      <a:p>
        <a:r>
          <a:rPr lang="en-US"/>
          <a:t>if the intent is for the code example to evolve throughout the talk, this slide is probably enough time for there to be a disruption in this flow (people will forget the details of the previous version on previous slide, and on next slide there won't be a coherent flow)</a:t>
        </a:r>
      </a:p>
    </p188:txBody>
  </p188:cm>
</p188:cmLst>
</file>

<file path=ppt/comments/modernComment_113_3749C0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A155C2-95F8-46BA-8DFA-E6D19FE5165F}" authorId="{EF80B9B0-2052-E07A-A704-43BEE7C50164}" status="resolved" created="2021-10-21T00:44:54.618">
    <pc:sldMkLst xmlns:pc="http://schemas.microsoft.com/office/powerpoint/2013/main/command">
      <pc:docMk/>
      <pc:sldMk cId="927580325" sldId="275"/>
    </pc:sldMkLst>
    <p188:replyLst>
      <p188:reply id="{CC250675-4891-4C60-A3BF-4F5CC7D76A29}" authorId="{12FE4390-CBD6-5182-DA37-1FA945655294}" created="2021-10-21T19:45:13.716">
        <p188:txBody>
          <a:bodyPr/>
          <a:lstStyle/>
          <a:p>
            <a:r>
              <a:rPr lang="en-US"/>
              <a:t>I can add some highlights on the section I want people to focus on.</a:t>
            </a:r>
          </a:p>
        </p188:txBody>
      </p188:reply>
      <p188:reply id="{31360E8B-5FF3-4FB2-B1CD-A5E16A9532DF}" authorId="{12FE4390-CBD6-5182-DA37-1FA945655294}" created="2021-10-23T02:27:29.083">
        <p188:txBody>
          <a:bodyPr/>
          <a:lstStyle/>
          <a:p>
            <a:r>
              <a:rPr lang="en-US"/>
              <a:t>Shortened the code quite a bit!</a:t>
            </a:r>
          </a:p>
        </p188:txBody>
      </p188:reply>
    </p188:replyLst>
    <p188:txBody>
      <a:bodyPr/>
      <a:lstStyle/>
      <a:p>
        <a:r>
          <a:rPr lang="en-US"/>
          <a:t>There's a lot of text that the audience would need to parse here.
For instance, is the `(word)` cast necessary for the example? `SIZEOF_SIG_FIXED_DATA + COUNT_NAME_SIZE(&amp;nameSigner) + sigLength` is also pretty long / has a lot going on, when the goal is simply to demonstrate that `sigLength` can exceed the bounds?</a:t>
        </a:r>
      </a:p>
    </p188:txBody>
  </p188:cm>
</p188:cmLst>
</file>

<file path=ppt/comments/modernComment_114_601A85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1A2110-8150-4342-AFF6-DA5EF915675A}" authorId="{EF80B9B0-2052-E07A-A704-43BEE7C50164}" status="resolved" created="2021-10-21T00:46:19.761" complete="100000">
    <pc:sldMkLst xmlns:pc="http://schemas.microsoft.com/office/powerpoint/2013/main/command">
      <pc:docMk/>
      <pc:sldMk cId="1612350745" sldId="276"/>
    </pc:sldMkLst>
    <p188:replyLst>
      <p188:reply id="{21E0BDAA-0516-4526-A0EC-AA3D93130B97}" authorId="{12FE4390-CBD6-5182-DA37-1FA945655294}" created="2021-10-21T19:04:17.734">
        <p188:txBody>
          <a:bodyPr/>
          <a:lstStyle/>
          <a:p>
            <a:r>
              <a:rPr lang="en-US"/>
              <a:t>Excellent suggestion, added a highlighted animation.</a:t>
            </a:r>
          </a:p>
        </p188:txBody>
      </p188:reply>
    </p188:replyLst>
    <p188:txBody>
      <a:bodyPr/>
      <a:lstStyle/>
      <a:p>
        <a:r>
          <a:rPr lang="en-US"/>
          <a:t>The text within the Error List window is probably going to be very small -- maybe add a magnified view somewhere to the side? there's a lot of real estate on the right of the slide</a:t>
        </a:r>
      </a:p>
    </p188:txBody>
  </p188:cm>
</p188:cmLst>
</file>

<file path=ppt/comments/modernComment_119_3D077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D43D4D-118B-4628-A472-945DB1A3344B}" authorId="{12FE4390-CBD6-5182-DA37-1FA945655294}" created="2021-10-23T07:43:48.214">
    <pc:sldMkLst xmlns:pc="http://schemas.microsoft.com/office/powerpoint/2013/main/command">
      <pc:docMk/>
      <pc:sldMk cId="63993632" sldId="281"/>
    </pc:sldMkLst>
    <p188:txBody>
      <a:bodyPr/>
      <a:lstStyle/>
      <a:p>
        <a:r>
          <a:rPr lang="en-US"/>
          <a:t>Better example?</a:t>
        </a:r>
      </a:p>
    </p188:txBody>
  </p188:cm>
</p188:cmLst>
</file>

<file path=ppt/comments/modernComment_11B_EF4E1E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79A612-B1D3-468F-A5C6-2EBD15D02DC0}" authorId="{EF80B9B0-2052-E07A-A704-43BEE7C50164}" status="resolved" created="2021-10-21T19:09:41.975">
    <pc:sldMkLst xmlns:pc="http://schemas.microsoft.com/office/powerpoint/2013/main/command">
      <pc:docMk/>
      <pc:sldMk cId="3484625314" sldId="266"/>
    </pc:sldMkLst>
    <p188:replyLst>
      <p188:reply id="{DCA8F0C0-9B0D-4F2F-AFEE-61F53C09DEFA}" authorId="{12FE4390-CBD6-5182-DA37-1FA945655294}" created="2021-10-21T19:40:12.682">
        <p188:txBody>
          <a:bodyPr/>
          <a:lstStyle/>
          <a:p>
            <a:r>
              <a:rPr lang="en-US"/>
              <a:t>This flows nicely with the remaining slides (I build upon the same example), so I am thinking of leaving it here. I will be explaining the issue I am trying to focus on in this particular slide (adding a null check) during my presentation.</a:t>
            </a:r>
          </a:p>
        </p188:txBody>
      </p188:reply>
    </p188:replyLst>
    <p188:txBody>
      <a:bodyPr/>
      <a:lstStyle/>
      <a:p>
        <a:r>
          <a:rPr lang="en-US"/>
          <a:t>this warning's usefuleness / intent isn't obvious without more clarification, since it's a bit confusing (even had a GSL issue opened because the user couldn't understand the intent behind the warning) -- probably best to replace with something else.
I'm finding it tricky to come up with another one, though, within the constraints of this buffercheck example -- although [@Daniel Winsor]  did mention in another slide that Buffercheck isn't being shipped, so will the example be changed?
I think a nice warning that people can relate to is something like:
```
if (ptr)
   do_something_on_one_line;
   ptr-&gt;...  
```
^^ this is a common bug where an `if` statement without parentheses is appended with a second statement, but the second statement is outside its scope! in the above example, the use of `ptr` can result in a nullptr deref (prefast C6011)</a:t>
        </a:r>
      </a:p>
    </p188:txBody>
  </p188:cm>
</p188:cmLst>
</file>

<file path=ppt/comments/modernComment_7CF_F780E6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30F063-7B91-478C-B4D8-B288601AAB73}" authorId="{9496255C-8D02-E2FB-3C62-6D19E965BC8B}" created="2021-09-14T10:36:47.102">
    <pc:sldMkLst xmlns:pc="http://schemas.microsoft.com/office/powerpoint/2013/main/command">
      <pc:docMk/>
      <pc:sldMk cId="4152419854" sldId="1999"/>
    </pc:sldMkLst>
    <p188:txBody>
      <a:bodyPr/>
      <a:lstStyle/>
      <a:p>
        <a:r>
          <a:rPr lang="en-GB"/>
          <a:t>TODO: work out survey incentive</a:t>
        </a:r>
      </a:p>
    </p188:txBody>
  </p188:cm>
</p188:cmLst>
</file>

<file path=ppt/comments/modernComment_81C_5F3A56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14A594-06E9-4336-A57B-BAFF5DADDF7C}" authorId="{9496255C-8D02-E2FB-3C62-6D19E965BC8B}" created="2021-09-14T10:36:47.102">
    <pc:sldMkLst xmlns:pc="http://schemas.microsoft.com/office/powerpoint/2013/main/command">
      <pc:docMk/>
      <pc:sldMk cId="4152419854" sldId="1999"/>
    </pc:sldMkLst>
    <p188:txBody>
      <a:bodyPr/>
      <a:lstStyle/>
      <a:p>
        <a:r>
          <a:rPr lang="en-GB"/>
          <a:t>TODO: work out survey incentive</a:t>
        </a:r>
      </a:p>
    </p188:txBody>
  </p188:cm>
</p188:cmLst>
</file>

<file path=ppt/comments/modernComment_81D_6FFE76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22D4A8-DA71-464F-B6F5-9FB0CB213858}" authorId="{9496255C-8D02-E2FB-3C62-6D19E965BC8B}" status="resolved" created="2021-09-14T10:36:36.131">
    <pc:sldMkLst xmlns:pc="http://schemas.microsoft.com/office/powerpoint/2013/main/command">
      <pc:docMk/>
      <pc:sldMk cId="3567464228" sldId="2043"/>
    </pc:sldMkLst>
    <p188:txBody>
      <a:bodyPr/>
      <a:lstStyle/>
      <a:p>
        <a:r>
          <a:rPr lang="en-GB"/>
          <a:t>TODO: Update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8B00-3A4A-4D65-AEE9-86A389ECDB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6E618-82FC-4F20-A99E-632A61CDA600}">
      <dgm:prSet/>
      <dgm:spPr/>
      <dgm:t>
        <a:bodyPr/>
        <a:lstStyle/>
        <a:p>
          <a:r>
            <a:rPr lang="en-US" dirty="0"/>
            <a:t>Type confusion attack</a:t>
          </a:r>
        </a:p>
      </dgm:t>
    </dgm:pt>
    <dgm:pt modelId="{2B4CECAE-0975-463A-8C14-B3F9D16188C8}" type="parTrans" cxnId="{81CC00DC-1B9E-40E9-96C5-9D2630C3C2BC}">
      <dgm:prSet/>
      <dgm:spPr/>
      <dgm:t>
        <a:bodyPr/>
        <a:lstStyle/>
        <a:p>
          <a:endParaRPr lang="en-US"/>
        </a:p>
      </dgm:t>
    </dgm:pt>
    <dgm:pt modelId="{35765FC9-BF27-4F0B-B030-2038D9D94AA9}" type="sibTrans" cxnId="{81CC00DC-1B9E-40E9-96C5-9D2630C3C2BC}">
      <dgm:prSet/>
      <dgm:spPr/>
      <dgm:t>
        <a:bodyPr/>
        <a:lstStyle/>
        <a:p>
          <a:endParaRPr lang="en-US"/>
        </a:p>
      </dgm:t>
    </dgm:pt>
    <dgm:pt modelId="{B22B8E0A-6423-471C-9AAA-B0E4F4AD6E08}">
      <dgm:prSet/>
      <dgm:spPr/>
      <dgm:t>
        <a:bodyPr/>
        <a:lstStyle/>
        <a:p>
          <a:r>
            <a:rPr lang="en-US" b="0"/>
            <a:t>Unions with multiple type pointers vulnerable to type confusion attack</a:t>
          </a:r>
          <a:endParaRPr lang="en-US"/>
        </a:p>
      </dgm:t>
    </dgm:pt>
    <dgm:pt modelId="{D1550D60-5C8F-40A7-8BF3-2207D4DA1B4E}" type="parTrans" cxnId="{454EEFAA-4D0B-4250-B937-9BD49BCDBFE8}">
      <dgm:prSet/>
      <dgm:spPr/>
      <dgm:t>
        <a:bodyPr/>
        <a:lstStyle/>
        <a:p>
          <a:endParaRPr lang="en-US"/>
        </a:p>
      </dgm:t>
    </dgm:pt>
    <dgm:pt modelId="{0A56FDF8-A7A9-4CB6-A26F-845FC2467C65}" type="sibTrans" cxnId="{454EEFAA-4D0B-4250-B937-9BD49BCDBFE8}">
      <dgm:prSet/>
      <dgm:spPr/>
      <dgm:t>
        <a:bodyPr/>
        <a:lstStyle/>
        <a:p>
          <a:endParaRPr lang="en-US"/>
        </a:p>
      </dgm:t>
    </dgm:pt>
    <dgm:pt modelId="{C4D8FF80-96FA-4041-BD68-1EC5CE196C0B}">
      <dgm:prSet/>
      <dgm:spPr/>
      <dgm:t>
        <a:bodyPr/>
        <a:lstStyle/>
        <a:p>
          <a:r>
            <a:rPr lang="en-US"/>
            <a:t>Type depends on external conditions</a:t>
          </a:r>
        </a:p>
      </dgm:t>
    </dgm:pt>
    <dgm:pt modelId="{192C04CA-A75F-47C5-8071-086D335C2B1F}" type="parTrans" cxnId="{CC8EB823-E058-408A-8CB7-36A813FB48E1}">
      <dgm:prSet/>
      <dgm:spPr/>
      <dgm:t>
        <a:bodyPr/>
        <a:lstStyle/>
        <a:p>
          <a:endParaRPr lang="en-US"/>
        </a:p>
      </dgm:t>
    </dgm:pt>
    <dgm:pt modelId="{B6C064FF-C1E8-4AF4-B06C-A36660F0137E}" type="sibTrans" cxnId="{CC8EB823-E058-408A-8CB7-36A813FB48E1}">
      <dgm:prSet/>
      <dgm:spPr/>
      <dgm:t>
        <a:bodyPr/>
        <a:lstStyle/>
        <a:p>
          <a:endParaRPr lang="en-US"/>
        </a:p>
      </dgm:t>
    </dgm:pt>
    <dgm:pt modelId="{F80F10D1-9BD8-425F-ADB0-73A9C68D9A0C}">
      <dgm:prSet/>
      <dgm:spPr/>
      <dgm:t>
        <a:bodyPr/>
        <a:lstStyle/>
        <a:p>
          <a:r>
            <a:rPr lang="en-US"/>
            <a:t>Easy to loose control over pointer values of class or struct member</a:t>
          </a:r>
        </a:p>
      </dgm:t>
    </dgm:pt>
    <dgm:pt modelId="{D1754095-27C1-4F1D-8CDB-FD739C4408F8}" type="parTrans" cxnId="{C523A7CF-985C-40EA-A6BD-0DF5D7CF987B}">
      <dgm:prSet/>
      <dgm:spPr/>
      <dgm:t>
        <a:bodyPr/>
        <a:lstStyle/>
        <a:p>
          <a:endParaRPr lang="en-US"/>
        </a:p>
      </dgm:t>
    </dgm:pt>
    <dgm:pt modelId="{EFE8149E-B112-4B5C-9A5C-FC359E292E40}" type="sibTrans" cxnId="{C523A7CF-985C-40EA-A6BD-0DF5D7CF987B}">
      <dgm:prSet/>
      <dgm:spPr/>
      <dgm:t>
        <a:bodyPr/>
        <a:lstStyle/>
        <a:p>
          <a:endParaRPr lang="en-US"/>
        </a:p>
      </dgm:t>
    </dgm:pt>
    <dgm:pt modelId="{126A7175-5067-435B-AC4E-2F684FA967F2}">
      <dgm:prSet/>
      <dgm:spPr/>
      <dgm:t>
        <a:bodyPr/>
        <a:lstStyle/>
        <a:p>
          <a:r>
            <a:rPr lang="en-US" b="0"/>
            <a:t>Common in production software</a:t>
          </a:r>
          <a:endParaRPr lang="en-US"/>
        </a:p>
      </dgm:t>
    </dgm:pt>
    <dgm:pt modelId="{15A929DE-70C4-450A-8546-D997052EA2F9}" type="parTrans" cxnId="{055BABAD-B85F-400E-B72C-AE264576D762}">
      <dgm:prSet/>
      <dgm:spPr/>
      <dgm:t>
        <a:bodyPr/>
        <a:lstStyle/>
        <a:p>
          <a:endParaRPr lang="en-US"/>
        </a:p>
      </dgm:t>
    </dgm:pt>
    <dgm:pt modelId="{E429956D-58BA-40ED-8C86-9D97310396AB}" type="sibTrans" cxnId="{055BABAD-B85F-400E-B72C-AE264576D762}">
      <dgm:prSet/>
      <dgm:spPr/>
      <dgm:t>
        <a:bodyPr/>
        <a:lstStyle/>
        <a:p>
          <a:endParaRPr lang="en-US"/>
        </a:p>
      </dgm:t>
    </dgm:pt>
    <dgm:pt modelId="{EAE3E2E9-2C72-4941-BDCC-1215841C8A11}">
      <dgm:prSet/>
      <dgm:spPr/>
      <dgm:t>
        <a:bodyPr/>
        <a:lstStyle/>
        <a:p>
          <a:r>
            <a:rPr lang="en-US" dirty="0"/>
            <a:t>Mitigation Strategy</a:t>
          </a:r>
        </a:p>
      </dgm:t>
    </dgm:pt>
    <dgm:pt modelId="{D0E5DBA0-967E-4767-9A5E-1CCC38E6BD7B}" type="parTrans" cxnId="{23865F0E-616C-4821-A2FB-59DB7BD56C96}">
      <dgm:prSet/>
      <dgm:spPr/>
      <dgm:t>
        <a:bodyPr/>
        <a:lstStyle/>
        <a:p>
          <a:endParaRPr lang="en-US"/>
        </a:p>
      </dgm:t>
    </dgm:pt>
    <dgm:pt modelId="{1D833A49-040C-45C9-841B-3B01E4020E43}" type="sibTrans" cxnId="{23865F0E-616C-4821-A2FB-59DB7BD56C96}">
      <dgm:prSet/>
      <dgm:spPr/>
      <dgm:t>
        <a:bodyPr/>
        <a:lstStyle/>
        <a:p>
          <a:endParaRPr lang="en-US"/>
        </a:p>
      </dgm:t>
    </dgm:pt>
    <dgm:pt modelId="{391C5AB6-D30A-4F53-B6E8-CDAF046CF5BB}">
      <dgm:prSet/>
      <dgm:spPr/>
      <dgm:t>
        <a:bodyPr/>
        <a:lstStyle/>
        <a:p>
          <a:r>
            <a:rPr lang="en-US"/>
            <a:t>Unions with multiple pointers inside should use std::variant</a:t>
          </a:r>
        </a:p>
      </dgm:t>
    </dgm:pt>
    <dgm:pt modelId="{B5ACEA52-5929-4AC0-8BF6-20D1446EE786}" type="parTrans" cxnId="{E713B282-2D98-4CDA-A689-195C2E92D30B}">
      <dgm:prSet/>
      <dgm:spPr/>
      <dgm:t>
        <a:bodyPr/>
        <a:lstStyle/>
        <a:p>
          <a:endParaRPr lang="en-US"/>
        </a:p>
      </dgm:t>
    </dgm:pt>
    <dgm:pt modelId="{57A8D7EF-F3C7-4F06-AE6B-90BF43D4D64D}" type="sibTrans" cxnId="{E713B282-2D98-4CDA-A689-195C2E92D30B}">
      <dgm:prSet/>
      <dgm:spPr/>
      <dgm:t>
        <a:bodyPr/>
        <a:lstStyle/>
        <a:p>
          <a:endParaRPr lang="en-US"/>
        </a:p>
      </dgm:t>
    </dgm:pt>
    <dgm:pt modelId="{BDCAD947-1A69-4B34-AC67-F76C226B5F14}">
      <dgm:prSet/>
      <dgm:spPr/>
      <dgm:t>
        <a:bodyPr/>
        <a:lstStyle/>
        <a:p>
          <a:r>
            <a:rPr lang="en-US" b="0"/>
            <a:t>P</a:t>
          </a:r>
          <a:r>
            <a:rPr lang="en-US"/>
            <a:t>revents replicating new code like this</a:t>
          </a:r>
        </a:p>
      </dgm:t>
    </dgm:pt>
    <dgm:pt modelId="{042DE359-759B-433E-9CF6-BD3775DA7758}" type="parTrans" cxnId="{6FE30173-341D-4549-8382-F1C720EA9C94}">
      <dgm:prSet/>
      <dgm:spPr/>
      <dgm:t>
        <a:bodyPr/>
        <a:lstStyle/>
        <a:p>
          <a:endParaRPr lang="en-US"/>
        </a:p>
      </dgm:t>
    </dgm:pt>
    <dgm:pt modelId="{B7886768-1F43-4AE4-B690-54EB095FDBC8}" type="sibTrans" cxnId="{6FE30173-341D-4549-8382-F1C720EA9C94}">
      <dgm:prSet/>
      <dgm:spPr/>
      <dgm:t>
        <a:bodyPr/>
        <a:lstStyle/>
        <a:p>
          <a:endParaRPr lang="en-US"/>
        </a:p>
      </dgm:t>
    </dgm:pt>
    <dgm:pt modelId="{886B09F4-FEF4-4049-9353-7A21F03D6F6F}">
      <dgm:prSet/>
      <dgm:spPr/>
      <dgm:t>
        <a:bodyPr/>
        <a:lstStyle/>
        <a:p>
          <a:r>
            <a:rPr lang="en-US" b="0"/>
            <a:t>Supported by C++ Core Guidelines rule type.7</a:t>
          </a:r>
          <a:endParaRPr lang="en-US"/>
        </a:p>
      </dgm:t>
    </dgm:pt>
    <dgm:pt modelId="{1AE45D32-1453-470D-9285-1A0E42004E5A}" type="parTrans" cxnId="{E70DE2E2-F6E9-48B4-9A18-2BD5D097ACDA}">
      <dgm:prSet/>
      <dgm:spPr/>
      <dgm:t>
        <a:bodyPr/>
        <a:lstStyle/>
        <a:p>
          <a:endParaRPr lang="en-US"/>
        </a:p>
      </dgm:t>
    </dgm:pt>
    <dgm:pt modelId="{3B5828DF-9EA8-43DF-9243-B07BE07D1101}" type="sibTrans" cxnId="{E70DE2E2-F6E9-48B4-9A18-2BD5D097ACDA}">
      <dgm:prSet/>
      <dgm:spPr/>
      <dgm:t>
        <a:bodyPr/>
        <a:lstStyle/>
        <a:p>
          <a:endParaRPr lang="en-US"/>
        </a:p>
      </dgm:t>
    </dgm:pt>
    <dgm:pt modelId="{7A3E0D01-030A-4EDC-8FD7-5AF7AF570CFC}">
      <dgm:prSet/>
      <dgm:spPr/>
      <dgm:t>
        <a:bodyPr/>
        <a:lstStyle/>
        <a:p>
          <a:r>
            <a:rPr lang="en-US" b="0"/>
            <a:t>Easy </a:t>
          </a:r>
          <a:r>
            <a:rPr lang="en-US"/>
            <a:t>check to implement for a linter</a:t>
          </a:r>
        </a:p>
      </dgm:t>
    </dgm:pt>
    <dgm:pt modelId="{BFE96141-CA11-4F50-8EFB-A82490E5B63B}" type="parTrans" cxnId="{2DB29E52-7B47-4D8D-93EC-D9E8924CAC5F}">
      <dgm:prSet/>
      <dgm:spPr/>
      <dgm:t>
        <a:bodyPr/>
        <a:lstStyle/>
        <a:p>
          <a:endParaRPr lang="en-US"/>
        </a:p>
      </dgm:t>
    </dgm:pt>
    <dgm:pt modelId="{DB25CE46-6457-4DA7-BB73-713377EDA50D}" type="sibTrans" cxnId="{2DB29E52-7B47-4D8D-93EC-D9E8924CAC5F}">
      <dgm:prSet/>
      <dgm:spPr/>
      <dgm:t>
        <a:bodyPr/>
        <a:lstStyle/>
        <a:p>
          <a:endParaRPr lang="en-US"/>
        </a:p>
      </dgm:t>
    </dgm:pt>
    <dgm:pt modelId="{C67EA1BA-E25D-4936-8A0F-DE8458580B91}" type="pres">
      <dgm:prSet presAssocID="{02F68B00-3A4A-4D65-AEE9-86A389ECDBB6}" presName="Name0" presStyleCnt="0">
        <dgm:presLayoutVars>
          <dgm:dir/>
          <dgm:animLvl val="lvl"/>
          <dgm:resizeHandles val="exact"/>
        </dgm:presLayoutVars>
      </dgm:prSet>
      <dgm:spPr/>
    </dgm:pt>
    <dgm:pt modelId="{65586719-6382-4F23-A812-4B81CC6C29CB}" type="pres">
      <dgm:prSet presAssocID="{89B6E618-82FC-4F20-A99E-632A61CDA600}" presName="linNode" presStyleCnt="0"/>
      <dgm:spPr/>
    </dgm:pt>
    <dgm:pt modelId="{762AFCAF-D0BB-47B0-9F5C-0440F9FB4AD3}" type="pres">
      <dgm:prSet presAssocID="{89B6E618-82FC-4F20-A99E-632A61CDA60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E37F0CD-66E5-49C0-BC29-3081F437A395}" type="pres">
      <dgm:prSet presAssocID="{89B6E618-82FC-4F20-A99E-632A61CDA600}" presName="descendantText" presStyleLbl="alignAccFollowNode1" presStyleIdx="0" presStyleCnt="2">
        <dgm:presLayoutVars>
          <dgm:bulletEnabled val="1"/>
        </dgm:presLayoutVars>
      </dgm:prSet>
      <dgm:spPr/>
    </dgm:pt>
    <dgm:pt modelId="{EACEE5AC-82FE-4BC3-A867-0FDC6385DAC3}" type="pres">
      <dgm:prSet presAssocID="{35765FC9-BF27-4F0B-B030-2038D9D94AA9}" presName="sp" presStyleCnt="0"/>
      <dgm:spPr/>
    </dgm:pt>
    <dgm:pt modelId="{73578C5C-3E62-4ED5-8D43-169229B5C5D7}" type="pres">
      <dgm:prSet presAssocID="{EAE3E2E9-2C72-4941-BDCC-1215841C8A11}" presName="linNode" presStyleCnt="0"/>
      <dgm:spPr/>
    </dgm:pt>
    <dgm:pt modelId="{D8899758-BC26-4071-8DE3-AB8D3270B3CB}" type="pres">
      <dgm:prSet presAssocID="{EAE3E2E9-2C72-4941-BDCC-1215841C8A1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04AA67E-26FF-498D-91DB-5D28822F0A77}" type="pres">
      <dgm:prSet presAssocID="{EAE3E2E9-2C72-4941-BDCC-1215841C8A1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5B2F60C-C61F-4785-8CBC-04D36D2D867C}" type="presOf" srcId="{7A3E0D01-030A-4EDC-8FD7-5AF7AF570CFC}" destId="{104AA67E-26FF-498D-91DB-5D28822F0A77}" srcOrd="0" destOrd="3" presId="urn:microsoft.com/office/officeart/2005/8/layout/vList5"/>
    <dgm:cxn modelId="{23865F0E-616C-4821-A2FB-59DB7BD56C96}" srcId="{02F68B00-3A4A-4D65-AEE9-86A389ECDBB6}" destId="{EAE3E2E9-2C72-4941-BDCC-1215841C8A11}" srcOrd="1" destOrd="0" parTransId="{D0E5DBA0-967E-4767-9A5E-1CCC38E6BD7B}" sibTransId="{1D833A49-040C-45C9-841B-3B01E4020E43}"/>
    <dgm:cxn modelId="{EBA4321F-6DBE-4095-8465-AFC011EEB675}" type="presOf" srcId="{391C5AB6-D30A-4F53-B6E8-CDAF046CF5BB}" destId="{104AA67E-26FF-498D-91DB-5D28822F0A77}" srcOrd="0" destOrd="0" presId="urn:microsoft.com/office/officeart/2005/8/layout/vList5"/>
    <dgm:cxn modelId="{CC8EB823-E058-408A-8CB7-36A813FB48E1}" srcId="{89B6E618-82FC-4F20-A99E-632A61CDA600}" destId="{C4D8FF80-96FA-4041-BD68-1EC5CE196C0B}" srcOrd="1" destOrd="0" parTransId="{192C04CA-A75F-47C5-8071-086D335C2B1F}" sibTransId="{B6C064FF-C1E8-4AF4-B06C-A36660F0137E}"/>
    <dgm:cxn modelId="{C4606163-61D6-42E8-BA48-5C6B957E13F3}" type="presOf" srcId="{C4D8FF80-96FA-4041-BD68-1EC5CE196C0B}" destId="{FE37F0CD-66E5-49C0-BC29-3081F437A395}" srcOrd="0" destOrd="1" presId="urn:microsoft.com/office/officeart/2005/8/layout/vList5"/>
    <dgm:cxn modelId="{2DB29E52-7B47-4D8D-93EC-D9E8924CAC5F}" srcId="{EAE3E2E9-2C72-4941-BDCC-1215841C8A11}" destId="{7A3E0D01-030A-4EDC-8FD7-5AF7AF570CFC}" srcOrd="3" destOrd="0" parTransId="{BFE96141-CA11-4F50-8EFB-A82490E5B63B}" sibTransId="{DB25CE46-6457-4DA7-BB73-713377EDA50D}"/>
    <dgm:cxn modelId="{6FE30173-341D-4549-8382-F1C720EA9C94}" srcId="{EAE3E2E9-2C72-4941-BDCC-1215841C8A11}" destId="{BDCAD947-1A69-4B34-AC67-F76C226B5F14}" srcOrd="1" destOrd="0" parTransId="{042DE359-759B-433E-9CF6-BD3775DA7758}" sibTransId="{B7886768-1F43-4AE4-B690-54EB095FDBC8}"/>
    <dgm:cxn modelId="{E713B282-2D98-4CDA-A689-195C2E92D30B}" srcId="{EAE3E2E9-2C72-4941-BDCC-1215841C8A11}" destId="{391C5AB6-D30A-4F53-B6E8-CDAF046CF5BB}" srcOrd="0" destOrd="0" parTransId="{B5ACEA52-5929-4AC0-8BF6-20D1446EE786}" sibTransId="{57A8D7EF-F3C7-4F06-AE6B-90BF43D4D64D}"/>
    <dgm:cxn modelId="{1613F385-BBD7-45C3-BCB0-8291338DEE06}" type="presOf" srcId="{B22B8E0A-6423-471C-9AAA-B0E4F4AD6E08}" destId="{FE37F0CD-66E5-49C0-BC29-3081F437A395}" srcOrd="0" destOrd="0" presId="urn:microsoft.com/office/officeart/2005/8/layout/vList5"/>
    <dgm:cxn modelId="{FDD1528D-0215-48D3-AB42-D15D4B3E1B5D}" type="presOf" srcId="{EAE3E2E9-2C72-4941-BDCC-1215841C8A11}" destId="{D8899758-BC26-4071-8DE3-AB8D3270B3CB}" srcOrd="0" destOrd="0" presId="urn:microsoft.com/office/officeart/2005/8/layout/vList5"/>
    <dgm:cxn modelId="{454EEFAA-4D0B-4250-B937-9BD49BCDBFE8}" srcId="{89B6E618-82FC-4F20-A99E-632A61CDA600}" destId="{B22B8E0A-6423-471C-9AAA-B0E4F4AD6E08}" srcOrd="0" destOrd="0" parTransId="{D1550D60-5C8F-40A7-8BF3-2207D4DA1B4E}" sibTransId="{0A56FDF8-A7A9-4CB6-A26F-845FC2467C65}"/>
    <dgm:cxn modelId="{055BABAD-B85F-400E-B72C-AE264576D762}" srcId="{89B6E618-82FC-4F20-A99E-632A61CDA600}" destId="{126A7175-5067-435B-AC4E-2F684FA967F2}" srcOrd="3" destOrd="0" parTransId="{15A929DE-70C4-450A-8546-D997052EA2F9}" sibTransId="{E429956D-58BA-40ED-8C86-9D97310396AB}"/>
    <dgm:cxn modelId="{F3F54CB1-4C2C-4C17-A211-B42BA9EDAB5E}" type="presOf" srcId="{89B6E618-82FC-4F20-A99E-632A61CDA600}" destId="{762AFCAF-D0BB-47B0-9F5C-0440F9FB4AD3}" srcOrd="0" destOrd="0" presId="urn:microsoft.com/office/officeart/2005/8/layout/vList5"/>
    <dgm:cxn modelId="{400612BB-AD19-456C-B524-909E54CA64AE}" type="presOf" srcId="{126A7175-5067-435B-AC4E-2F684FA967F2}" destId="{FE37F0CD-66E5-49C0-BC29-3081F437A395}" srcOrd="0" destOrd="3" presId="urn:microsoft.com/office/officeart/2005/8/layout/vList5"/>
    <dgm:cxn modelId="{6AE99CBE-F423-4FD3-94D1-073F69CD7EC6}" type="presOf" srcId="{886B09F4-FEF4-4049-9353-7A21F03D6F6F}" destId="{104AA67E-26FF-498D-91DB-5D28822F0A77}" srcOrd="0" destOrd="2" presId="urn:microsoft.com/office/officeart/2005/8/layout/vList5"/>
    <dgm:cxn modelId="{5D044AC5-A859-408E-8CEB-3F7C86A5EC50}" type="presOf" srcId="{F80F10D1-9BD8-425F-ADB0-73A9C68D9A0C}" destId="{FE37F0CD-66E5-49C0-BC29-3081F437A395}" srcOrd="0" destOrd="2" presId="urn:microsoft.com/office/officeart/2005/8/layout/vList5"/>
    <dgm:cxn modelId="{D79B4DC9-2853-45A9-890A-D816A408F7DA}" type="presOf" srcId="{BDCAD947-1A69-4B34-AC67-F76C226B5F14}" destId="{104AA67E-26FF-498D-91DB-5D28822F0A77}" srcOrd="0" destOrd="1" presId="urn:microsoft.com/office/officeart/2005/8/layout/vList5"/>
    <dgm:cxn modelId="{63E339CC-91A7-4DB4-A0F4-F1C61BA16128}" type="presOf" srcId="{02F68B00-3A4A-4D65-AEE9-86A389ECDBB6}" destId="{C67EA1BA-E25D-4936-8A0F-DE8458580B91}" srcOrd="0" destOrd="0" presId="urn:microsoft.com/office/officeart/2005/8/layout/vList5"/>
    <dgm:cxn modelId="{C523A7CF-985C-40EA-A6BD-0DF5D7CF987B}" srcId="{89B6E618-82FC-4F20-A99E-632A61CDA600}" destId="{F80F10D1-9BD8-425F-ADB0-73A9C68D9A0C}" srcOrd="2" destOrd="0" parTransId="{D1754095-27C1-4F1D-8CDB-FD739C4408F8}" sibTransId="{EFE8149E-B112-4B5C-9A5C-FC359E292E40}"/>
    <dgm:cxn modelId="{81CC00DC-1B9E-40E9-96C5-9D2630C3C2BC}" srcId="{02F68B00-3A4A-4D65-AEE9-86A389ECDBB6}" destId="{89B6E618-82FC-4F20-A99E-632A61CDA600}" srcOrd="0" destOrd="0" parTransId="{2B4CECAE-0975-463A-8C14-B3F9D16188C8}" sibTransId="{35765FC9-BF27-4F0B-B030-2038D9D94AA9}"/>
    <dgm:cxn modelId="{E70DE2E2-F6E9-48B4-9A18-2BD5D097ACDA}" srcId="{EAE3E2E9-2C72-4941-BDCC-1215841C8A11}" destId="{886B09F4-FEF4-4049-9353-7A21F03D6F6F}" srcOrd="2" destOrd="0" parTransId="{1AE45D32-1453-470D-9285-1A0E42004E5A}" sibTransId="{3B5828DF-9EA8-43DF-9243-B07BE07D1101}"/>
    <dgm:cxn modelId="{B5AB8AD6-2303-4E1F-A0D4-16705C6C4AFA}" type="presParOf" srcId="{C67EA1BA-E25D-4936-8A0F-DE8458580B91}" destId="{65586719-6382-4F23-A812-4B81CC6C29CB}" srcOrd="0" destOrd="0" presId="urn:microsoft.com/office/officeart/2005/8/layout/vList5"/>
    <dgm:cxn modelId="{D3C3D364-DCB6-4046-8D7A-2CB4AC4E36B5}" type="presParOf" srcId="{65586719-6382-4F23-A812-4B81CC6C29CB}" destId="{762AFCAF-D0BB-47B0-9F5C-0440F9FB4AD3}" srcOrd="0" destOrd="0" presId="urn:microsoft.com/office/officeart/2005/8/layout/vList5"/>
    <dgm:cxn modelId="{157F72D0-A212-4D95-915D-2CC8C9871A52}" type="presParOf" srcId="{65586719-6382-4F23-A812-4B81CC6C29CB}" destId="{FE37F0CD-66E5-49C0-BC29-3081F437A395}" srcOrd="1" destOrd="0" presId="urn:microsoft.com/office/officeart/2005/8/layout/vList5"/>
    <dgm:cxn modelId="{1F7FEA05-A283-4382-BB26-1D810A40AF85}" type="presParOf" srcId="{C67EA1BA-E25D-4936-8A0F-DE8458580B91}" destId="{EACEE5AC-82FE-4BC3-A867-0FDC6385DAC3}" srcOrd="1" destOrd="0" presId="urn:microsoft.com/office/officeart/2005/8/layout/vList5"/>
    <dgm:cxn modelId="{F7E795E0-8AF6-4A8D-BD62-CF79A180AC65}" type="presParOf" srcId="{C67EA1BA-E25D-4936-8A0F-DE8458580B91}" destId="{73578C5C-3E62-4ED5-8D43-169229B5C5D7}" srcOrd="2" destOrd="0" presId="urn:microsoft.com/office/officeart/2005/8/layout/vList5"/>
    <dgm:cxn modelId="{C4929718-9548-42C3-A4F6-E34E5AF1C662}" type="presParOf" srcId="{73578C5C-3E62-4ED5-8D43-169229B5C5D7}" destId="{D8899758-BC26-4071-8DE3-AB8D3270B3CB}" srcOrd="0" destOrd="0" presId="urn:microsoft.com/office/officeart/2005/8/layout/vList5"/>
    <dgm:cxn modelId="{441FD647-A609-4B67-BC55-359FADDBF103}" type="presParOf" srcId="{73578C5C-3E62-4ED5-8D43-169229B5C5D7}" destId="{104AA67E-26FF-498D-91DB-5D28822F0A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A548B-4F2B-4B17-944F-492C119E53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B3142F-C59B-4B69-8ACF-0AA88B80CC9B}">
      <dgm:prSet/>
      <dgm:spPr/>
      <dgm:t>
        <a:bodyPr/>
        <a:lstStyle/>
        <a:p>
          <a:r>
            <a:rPr lang="en-US"/>
            <a:t>Annotation advantages</a:t>
          </a:r>
        </a:p>
      </dgm:t>
    </dgm:pt>
    <dgm:pt modelId="{86C9E147-013F-49E6-9646-D7D19D9C5477}" type="parTrans" cxnId="{CF388604-55DD-4FC8-A410-60EF41378467}">
      <dgm:prSet/>
      <dgm:spPr/>
      <dgm:t>
        <a:bodyPr/>
        <a:lstStyle/>
        <a:p>
          <a:endParaRPr lang="en-US"/>
        </a:p>
      </dgm:t>
    </dgm:pt>
    <dgm:pt modelId="{B234CFA9-1B9A-491A-AFDF-147B6B85D67E}" type="sibTrans" cxnId="{CF388604-55DD-4FC8-A410-60EF41378467}">
      <dgm:prSet/>
      <dgm:spPr/>
      <dgm:t>
        <a:bodyPr/>
        <a:lstStyle/>
        <a:p>
          <a:endParaRPr lang="en-US"/>
        </a:p>
      </dgm:t>
    </dgm:pt>
    <dgm:pt modelId="{AD218BD2-BE79-4BDD-8EB9-F2E647E4D5D3}">
      <dgm:prSet/>
      <dgm:spPr/>
      <dgm:t>
        <a:bodyPr/>
        <a:lstStyle/>
        <a:p>
          <a:r>
            <a:rPr lang="en-US"/>
            <a:t>Formalizes code documentation</a:t>
          </a:r>
        </a:p>
      </dgm:t>
    </dgm:pt>
    <dgm:pt modelId="{7FB4B4A4-BEA7-4F95-B624-D0BDE5C54701}" type="parTrans" cxnId="{4E48C265-7A5C-4D66-9051-823037E724A4}">
      <dgm:prSet/>
      <dgm:spPr/>
      <dgm:t>
        <a:bodyPr/>
        <a:lstStyle/>
        <a:p>
          <a:endParaRPr lang="en-US"/>
        </a:p>
      </dgm:t>
    </dgm:pt>
    <dgm:pt modelId="{4D8531B3-677F-4636-987E-325BF104D8DF}" type="sibTrans" cxnId="{4E48C265-7A5C-4D66-9051-823037E724A4}">
      <dgm:prSet/>
      <dgm:spPr/>
      <dgm:t>
        <a:bodyPr/>
        <a:lstStyle/>
        <a:p>
          <a:endParaRPr lang="en-US"/>
        </a:p>
      </dgm:t>
    </dgm:pt>
    <dgm:pt modelId="{849B5780-F75D-4E08-9368-BE371A1D0A95}">
      <dgm:prSet/>
      <dgm:spPr/>
      <dgm:t>
        <a:bodyPr/>
        <a:lstStyle/>
        <a:p>
          <a:r>
            <a:rPr lang="en-US"/>
            <a:t>Improves Static Analysis</a:t>
          </a:r>
        </a:p>
      </dgm:t>
    </dgm:pt>
    <dgm:pt modelId="{7568A5F7-F092-492B-91C2-0F4CE5A68DD2}" type="parTrans" cxnId="{DA363943-B93B-47D8-9126-5A8697A68628}">
      <dgm:prSet/>
      <dgm:spPr/>
      <dgm:t>
        <a:bodyPr/>
        <a:lstStyle/>
        <a:p>
          <a:endParaRPr lang="en-US"/>
        </a:p>
      </dgm:t>
    </dgm:pt>
    <dgm:pt modelId="{C9692FE2-2FAF-42BA-82F3-A63049C09C60}" type="sibTrans" cxnId="{DA363943-B93B-47D8-9126-5A8697A68628}">
      <dgm:prSet/>
      <dgm:spPr/>
      <dgm:t>
        <a:bodyPr/>
        <a:lstStyle/>
        <a:p>
          <a:endParaRPr lang="en-US"/>
        </a:p>
      </dgm:t>
    </dgm:pt>
    <dgm:pt modelId="{2D6F5D6F-E061-429E-91F2-2B49D82C2434}">
      <dgm:prSet/>
      <dgm:spPr/>
      <dgm:t>
        <a:bodyPr/>
        <a:lstStyle/>
        <a:p>
          <a:r>
            <a:rPr lang="en-US"/>
            <a:t>Improves API design</a:t>
          </a:r>
        </a:p>
      </dgm:t>
    </dgm:pt>
    <dgm:pt modelId="{61A47CFD-6B6A-4FCB-AE4C-15F70B1AFAB4}" type="parTrans" cxnId="{B0CB5E2B-B416-41B8-8F61-6BACBB2485C5}">
      <dgm:prSet/>
      <dgm:spPr/>
      <dgm:t>
        <a:bodyPr/>
        <a:lstStyle/>
        <a:p>
          <a:endParaRPr lang="en-US"/>
        </a:p>
      </dgm:t>
    </dgm:pt>
    <dgm:pt modelId="{F244E508-9DAA-468A-84E2-FF1D5CE08F90}" type="sibTrans" cxnId="{B0CB5E2B-B416-41B8-8F61-6BACBB2485C5}">
      <dgm:prSet/>
      <dgm:spPr/>
      <dgm:t>
        <a:bodyPr/>
        <a:lstStyle/>
        <a:p>
          <a:endParaRPr lang="en-US"/>
        </a:p>
      </dgm:t>
    </dgm:pt>
    <dgm:pt modelId="{6ED181D5-9C0F-4265-84A3-6952825E9576}">
      <dgm:prSet/>
      <dgm:spPr/>
      <dgm:t>
        <a:bodyPr/>
        <a:lstStyle/>
        <a:p>
          <a:r>
            <a:rPr lang="en-US"/>
            <a:t>Provides lasting and incremental ROI</a:t>
          </a:r>
        </a:p>
      </dgm:t>
    </dgm:pt>
    <dgm:pt modelId="{62A4C154-77F3-4A44-B3A2-3A408C004976}" type="parTrans" cxnId="{1ACE8158-C692-4507-80F4-354FB245EE56}">
      <dgm:prSet/>
      <dgm:spPr/>
      <dgm:t>
        <a:bodyPr/>
        <a:lstStyle/>
        <a:p>
          <a:endParaRPr lang="en-US"/>
        </a:p>
      </dgm:t>
    </dgm:pt>
    <dgm:pt modelId="{1D471846-9760-4566-A8F4-9FF7ED9EA18A}" type="sibTrans" cxnId="{1ACE8158-C692-4507-80F4-354FB245EE56}">
      <dgm:prSet/>
      <dgm:spPr/>
      <dgm:t>
        <a:bodyPr/>
        <a:lstStyle/>
        <a:p>
          <a:endParaRPr lang="en-US"/>
        </a:p>
      </dgm:t>
    </dgm:pt>
    <dgm:pt modelId="{67F68379-FFDC-4E46-BEDC-AD29DD939F5B}">
      <dgm:prSet/>
      <dgm:spPr/>
      <dgm:t>
        <a:bodyPr/>
        <a:lstStyle/>
        <a:p>
          <a:r>
            <a:rPr lang="en-US"/>
            <a:t>Annotation disadvantages</a:t>
          </a:r>
        </a:p>
      </dgm:t>
    </dgm:pt>
    <dgm:pt modelId="{7FE7040A-C0BD-4299-B3AB-CB19AD12D2DA}" type="parTrans" cxnId="{E3B57C57-1382-4B3A-AC53-5BF5F21D06CB}">
      <dgm:prSet/>
      <dgm:spPr/>
      <dgm:t>
        <a:bodyPr/>
        <a:lstStyle/>
        <a:p>
          <a:endParaRPr lang="en-US"/>
        </a:p>
      </dgm:t>
    </dgm:pt>
    <dgm:pt modelId="{FDFE23FB-BC7F-4DCF-9906-EA21DABC9E88}" type="sibTrans" cxnId="{E3B57C57-1382-4B3A-AC53-5BF5F21D06CB}">
      <dgm:prSet/>
      <dgm:spPr/>
      <dgm:t>
        <a:bodyPr/>
        <a:lstStyle/>
        <a:p>
          <a:endParaRPr lang="en-US"/>
        </a:p>
      </dgm:t>
    </dgm:pt>
    <dgm:pt modelId="{D8B8A729-B20D-4A82-97CD-03A930097FD4}">
      <dgm:prSet/>
      <dgm:spPr/>
      <dgm:t>
        <a:bodyPr/>
        <a:lstStyle/>
        <a:p>
          <a:r>
            <a:rPr lang="en-US"/>
            <a:t>Non-portable</a:t>
          </a:r>
        </a:p>
      </dgm:t>
    </dgm:pt>
    <dgm:pt modelId="{65EE0C06-F8B0-4364-9151-B99F33FA54F6}" type="parTrans" cxnId="{B16E0BA5-35DC-4117-A251-5890FE5F42E6}">
      <dgm:prSet/>
      <dgm:spPr/>
      <dgm:t>
        <a:bodyPr/>
        <a:lstStyle/>
        <a:p>
          <a:endParaRPr lang="en-US"/>
        </a:p>
      </dgm:t>
    </dgm:pt>
    <dgm:pt modelId="{DDC26AF0-594A-4D17-AE0C-0E91DE1B19CA}" type="sibTrans" cxnId="{B16E0BA5-35DC-4117-A251-5890FE5F42E6}">
      <dgm:prSet/>
      <dgm:spPr/>
      <dgm:t>
        <a:bodyPr/>
        <a:lstStyle/>
        <a:p>
          <a:endParaRPr lang="en-US"/>
        </a:p>
      </dgm:t>
    </dgm:pt>
    <dgm:pt modelId="{D92AD035-C418-4DF6-9A45-35B9152C73E9}">
      <dgm:prSet/>
      <dgm:spPr/>
      <dgm:t>
        <a:bodyPr/>
        <a:lstStyle/>
        <a:p>
          <a:r>
            <a:rPr lang="en-US"/>
            <a:t>Quickly explodes in source code</a:t>
          </a:r>
        </a:p>
      </dgm:t>
    </dgm:pt>
    <dgm:pt modelId="{1CC2D7E5-9B46-4A6F-A7D5-2C079E1B1632}" type="parTrans" cxnId="{7DAA413D-A8B4-4CB8-817D-E0C1EA1448A2}">
      <dgm:prSet/>
      <dgm:spPr/>
      <dgm:t>
        <a:bodyPr/>
        <a:lstStyle/>
        <a:p>
          <a:endParaRPr lang="en-US"/>
        </a:p>
      </dgm:t>
    </dgm:pt>
    <dgm:pt modelId="{843A62FC-FFDF-4738-B7AB-699BEF502FED}" type="sibTrans" cxnId="{7DAA413D-A8B4-4CB8-817D-E0C1EA1448A2}">
      <dgm:prSet/>
      <dgm:spPr/>
      <dgm:t>
        <a:bodyPr/>
        <a:lstStyle/>
        <a:p>
          <a:endParaRPr lang="en-US"/>
        </a:p>
      </dgm:t>
    </dgm:pt>
    <dgm:pt modelId="{44E34E53-A8A6-413A-B79C-DA0199437102}">
      <dgm:prSet/>
      <dgm:spPr/>
      <dgm:t>
        <a:bodyPr/>
        <a:lstStyle/>
        <a:p>
          <a:r>
            <a:rPr lang="en-US"/>
            <a:t>Not the ultimate source of truth</a:t>
          </a:r>
        </a:p>
      </dgm:t>
    </dgm:pt>
    <dgm:pt modelId="{A3B189B1-2124-4D38-84CE-1C255D376404}" type="parTrans" cxnId="{D07896F5-1B89-467E-A1EA-311B367FAF95}">
      <dgm:prSet/>
      <dgm:spPr/>
      <dgm:t>
        <a:bodyPr/>
        <a:lstStyle/>
        <a:p>
          <a:endParaRPr lang="en-US"/>
        </a:p>
      </dgm:t>
    </dgm:pt>
    <dgm:pt modelId="{E3EBD152-4A64-4E82-B972-E64E0F6BC873}" type="sibTrans" cxnId="{D07896F5-1B89-467E-A1EA-311B367FAF95}">
      <dgm:prSet/>
      <dgm:spPr/>
      <dgm:t>
        <a:bodyPr/>
        <a:lstStyle/>
        <a:p>
          <a:endParaRPr lang="en-US"/>
        </a:p>
      </dgm:t>
    </dgm:pt>
    <dgm:pt modelId="{58203BC1-7D1A-4A51-A420-7DA821297A53}">
      <dgm:prSet/>
      <dgm:spPr/>
      <dgm:t>
        <a:bodyPr/>
        <a:lstStyle/>
        <a:p>
          <a:r>
            <a:rPr lang="en-US"/>
            <a:t>As good as the tools</a:t>
          </a:r>
        </a:p>
      </dgm:t>
    </dgm:pt>
    <dgm:pt modelId="{81CD39EE-835F-4901-AD17-FD971661FC71}" type="parTrans" cxnId="{D5232EB2-E065-400C-AB76-453D04C4ADF3}">
      <dgm:prSet/>
      <dgm:spPr/>
      <dgm:t>
        <a:bodyPr/>
        <a:lstStyle/>
        <a:p>
          <a:endParaRPr lang="en-US"/>
        </a:p>
      </dgm:t>
    </dgm:pt>
    <dgm:pt modelId="{FDD3844A-2E67-45F8-8501-D97A46CFA321}" type="sibTrans" cxnId="{D5232EB2-E065-400C-AB76-453D04C4ADF3}">
      <dgm:prSet/>
      <dgm:spPr/>
      <dgm:t>
        <a:bodyPr/>
        <a:lstStyle/>
        <a:p>
          <a:endParaRPr lang="en-US"/>
        </a:p>
      </dgm:t>
    </dgm:pt>
    <dgm:pt modelId="{937E122E-5840-4634-AD59-B6B9E938E317}" type="pres">
      <dgm:prSet presAssocID="{CBDA548B-4F2B-4B17-944F-492C119E530D}" presName="Name0" presStyleCnt="0">
        <dgm:presLayoutVars>
          <dgm:dir/>
          <dgm:animLvl val="lvl"/>
          <dgm:resizeHandles val="exact"/>
        </dgm:presLayoutVars>
      </dgm:prSet>
      <dgm:spPr/>
    </dgm:pt>
    <dgm:pt modelId="{85C790DE-FBE4-4620-BB1A-AB9AFB16ED91}" type="pres">
      <dgm:prSet presAssocID="{7BB3142F-C59B-4B69-8ACF-0AA88B80CC9B}" presName="linNode" presStyleCnt="0"/>
      <dgm:spPr/>
    </dgm:pt>
    <dgm:pt modelId="{45642D8F-CA46-4728-81C9-EA6D0D1BDE13}" type="pres">
      <dgm:prSet presAssocID="{7BB3142F-C59B-4B69-8ACF-0AA88B80CC9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D58BBFC-E5BD-46CD-B309-D98A6A0852D0}" type="pres">
      <dgm:prSet presAssocID="{7BB3142F-C59B-4B69-8ACF-0AA88B80CC9B}" presName="descendantText" presStyleLbl="alignAccFollowNode1" presStyleIdx="0" presStyleCnt="2">
        <dgm:presLayoutVars>
          <dgm:bulletEnabled val="1"/>
        </dgm:presLayoutVars>
      </dgm:prSet>
      <dgm:spPr/>
    </dgm:pt>
    <dgm:pt modelId="{365B136C-796C-45CD-915A-E9A069D1EE97}" type="pres">
      <dgm:prSet presAssocID="{B234CFA9-1B9A-491A-AFDF-147B6B85D67E}" presName="sp" presStyleCnt="0"/>
      <dgm:spPr/>
    </dgm:pt>
    <dgm:pt modelId="{F0DB4DE8-803B-40E3-ABE7-39A05EA1F7E7}" type="pres">
      <dgm:prSet presAssocID="{67F68379-FFDC-4E46-BEDC-AD29DD939F5B}" presName="linNode" presStyleCnt="0"/>
      <dgm:spPr/>
    </dgm:pt>
    <dgm:pt modelId="{784A35D4-93BC-4F5F-A653-B4F0368F9EC0}" type="pres">
      <dgm:prSet presAssocID="{67F68379-FFDC-4E46-BEDC-AD29DD939F5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8FAE626-00D8-4EBF-B637-9F8B529D6CFE}" type="pres">
      <dgm:prSet presAssocID="{67F68379-FFDC-4E46-BEDC-AD29DD939F5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F388604-55DD-4FC8-A410-60EF41378467}" srcId="{CBDA548B-4F2B-4B17-944F-492C119E530D}" destId="{7BB3142F-C59B-4B69-8ACF-0AA88B80CC9B}" srcOrd="0" destOrd="0" parTransId="{86C9E147-013F-49E6-9646-D7D19D9C5477}" sibTransId="{B234CFA9-1B9A-491A-AFDF-147B6B85D67E}"/>
    <dgm:cxn modelId="{0392A51C-B1C6-4D1A-9452-283A93ACA64C}" type="presOf" srcId="{6ED181D5-9C0F-4265-84A3-6952825E9576}" destId="{BD58BBFC-E5BD-46CD-B309-D98A6A0852D0}" srcOrd="0" destOrd="3" presId="urn:microsoft.com/office/officeart/2005/8/layout/vList5"/>
    <dgm:cxn modelId="{B0CB5E2B-B416-41B8-8F61-6BACBB2485C5}" srcId="{7BB3142F-C59B-4B69-8ACF-0AA88B80CC9B}" destId="{2D6F5D6F-E061-429E-91F2-2B49D82C2434}" srcOrd="2" destOrd="0" parTransId="{61A47CFD-6B6A-4FCB-AE4C-15F70B1AFAB4}" sibTransId="{F244E508-9DAA-468A-84E2-FF1D5CE08F90}"/>
    <dgm:cxn modelId="{BFF2BD3A-08B3-4D48-B197-EADDE420AEFE}" type="presOf" srcId="{58203BC1-7D1A-4A51-A420-7DA821297A53}" destId="{98FAE626-00D8-4EBF-B637-9F8B529D6CFE}" srcOrd="0" destOrd="3" presId="urn:microsoft.com/office/officeart/2005/8/layout/vList5"/>
    <dgm:cxn modelId="{7DAA413D-A8B4-4CB8-817D-E0C1EA1448A2}" srcId="{67F68379-FFDC-4E46-BEDC-AD29DD939F5B}" destId="{D92AD035-C418-4DF6-9A45-35B9152C73E9}" srcOrd="1" destOrd="0" parTransId="{1CC2D7E5-9B46-4A6F-A7D5-2C079E1B1632}" sibTransId="{843A62FC-FFDF-4738-B7AB-699BEF502FED}"/>
    <dgm:cxn modelId="{9CB3135B-B634-467F-8990-371DD0D96821}" type="presOf" srcId="{849B5780-F75D-4E08-9368-BE371A1D0A95}" destId="{BD58BBFC-E5BD-46CD-B309-D98A6A0852D0}" srcOrd="0" destOrd="1" presId="urn:microsoft.com/office/officeart/2005/8/layout/vList5"/>
    <dgm:cxn modelId="{9295B142-4617-49CC-A76F-79714F78D398}" type="presOf" srcId="{67F68379-FFDC-4E46-BEDC-AD29DD939F5B}" destId="{784A35D4-93BC-4F5F-A653-B4F0368F9EC0}" srcOrd="0" destOrd="0" presId="urn:microsoft.com/office/officeart/2005/8/layout/vList5"/>
    <dgm:cxn modelId="{DA363943-B93B-47D8-9126-5A8697A68628}" srcId="{7BB3142F-C59B-4B69-8ACF-0AA88B80CC9B}" destId="{849B5780-F75D-4E08-9368-BE371A1D0A95}" srcOrd="1" destOrd="0" parTransId="{7568A5F7-F092-492B-91C2-0F4CE5A68DD2}" sibTransId="{C9692FE2-2FAF-42BA-82F3-A63049C09C60}"/>
    <dgm:cxn modelId="{4E48C265-7A5C-4D66-9051-823037E724A4}" srcId="{7BB3142F-C59B-4B69-8ACF-0AA88B80CC9B}" destId="{AD218BD2-BE79-4BDD-8EB9-F2E647E4D5D3}" srcOrd="0" destOrd="0" parTransId="{7FB4B4A4-BEA7-4F95-B624-D0BDE5C54701}" sibTransId="{4D8531B3-677F-4636-987E-325BF104D8DF}"/>
    <dgm:cxn modelId="{89ED116F-C633-47D5-A50A-F594F05EBF99}" type="presOf" srcId="{44E34E53-A8A6-413A-B79C-DA0199437102}" destId="{98FAE626-00D8-4EBF-B637-9F8B529D6CFE}" srcOrd="0" destOrd="2" presId="urn:microsoft.com/office/officeart/2005/8/layout/vList5"/>
    <dgm:cxn modelId="{E3B57C57-1382-4B3A-AC53-5BF5F21D06CB}" srcId="{CBDA548B-4F2B-4B17-944F-492C119E530D}" destId="{67F68379-FFDC-4E46-BEDC-AD29DD939F5B}" srcOrd="1" destOrd="0" parTransId="{7FE7040A-C0BD-4299-B3AB-CB19AD12D2DA}" sibTransId="{FDFE23FB-BC7F-4DCF-9906-EA21DABC9E88}"/>
    <dgm:cxn modelId="{1ACE8158-C692-4507-80F4-354FB245EE56}" srcId="{7BB3142F-C59B-4B69-8ACF-0AA88B80CC9B}" destId="{6ED181D5-9C0F-4265-84A3-6952825E9576}" srcOrd="3" destOrd="0" parTransId="{62A4C154-77F3-4A44-B3A2-3A408C004976}" sibTransId="{1D471846-9760-4566-A8F4-9FF7ED9EA18A}"/>
    <dgm:cxn modelId="{458A6C91-FF28-4491-945B-308618412299}" type="presOf" srcId="{CBDA548B-4F2B-4B17-944F-492C119E530D}" destId="{937E122E-5840-4634-AD59-B6B9E938E317}" srcOrd="0" destOrd="0" presId="urn:microsoft.com/office/officeart/2005/8/layout/vList5"/>
    <dgm:cxn modelId="{2796DF91-3F88-4B3E-9EE4-12E40C23C1B7}" type="presOf" srcId="{7BB3142F-C59B-4B69-8ACF-0AA88B80CC9B}" destId="{45642D8F-CA46-4728-81C9-EA6D0D1BDE13}" srcOrd="0" destOrd="0" presId="urn:microsoft.com/office/officeart/2005/8/layout/vList5"/>
    <dgm:cxn modelId="{DE5D619E-9DE1-4FF9-90D0-FA0CE40B86CD}" type="presOf" srcId="{D92AD035-C418-4DF6-9A45-35B9152C73E9}" destId="{98FAE626-00D8-4EBF-B637-9F8B529D6CFE}" srcOrd="0" destOrd="1" presId="urn:microsoft.com/office/officeart/2005/8/layout/vList5"/>
    <dgm:cxn modelId="{B16E0BA5-35DC-4117-A251-5890FE5F42E6}" srcId="{67F68379-FFDC-4E46-BEDC-AD29DD939F5B}" destId="{D8B8A729-B20D-4A82-97CD-03A930097FD4}" srcOrd="0" destOrd="0" parTransId="{65EE0C06-F8B0-4364-9151-B99F33FA54F6}" sibTransId="{DDC26AF0-594A-4D17-AE0C-0E91DE1B19CA}"/>
    <dgm:cxn modelId="{7DD074A7-20CF-431A-891B-0CF38A014B5C}" type="presOf" srcId="{2D6F5D6F-E061-429E-91F2-2B49D82C2434}" destId="{BD58BBFC-E5BD-46CD-B309-D98A6A0852D0}" srcOrd="0" destOrd="2" presId="urn:microsoft.com/office/officeart/2005/8/layout/vList5"/>
    <dgm:cxn modelId="{FEC395AD-ACE6-4650-8D80-C435588A1A74}" type="presOf" srcId="{AD218BD2-BE79-4BDD-8EB9-F2E647E4D5D3}" destId="{BD58BBFC-E5BD-46CD-B309-D98A6A0852D0}" srcOrd="0" destOrd="0" presId="urn:microsoft.com/office/officeart/2005/8/layout/vList5"/>
    <dgm:cxn modelId="{D5232EB2-E065-400C-AB76-453D04C4ADF3}" srcId="{67F68379-FFDC-4E46-BEDC-AD29DD939F5B}" destId="{58203BC1-7D1A-4A51-A420-7DA821297A53}" srcOrd="3" destOrd="0" parTransId="{81CD39EE-835F-4901-AD17-FD971661FC71}" sibTransId="{FDD3844A-2E67-45F8-8501-D97A46CFA321}"/>
    <dgm:cxn modelId="{0C7B04C9-DED1-4EF9-ABB4-464EF3B95E2F}" type="presOf" srcId="{D8B8A729-B20D-4A82-97CD-03A930097FD4}" destId="{98FAE626-00D8-4EBF-B637-9F8B529D6CFE}" srcOrd="0" destOrd="0" presId="urn:microsoft.com/office/officeart/2005/8/layout/vList5"/>
    <dgm:cxn modelId="{D07896F5-1B89-467E-A1EA-311B367FAF95}" srcId="{67F68379-FFDC-4E46-BEDC-AD29DD939F5B}" destId="{44E34E53-A8A6-413A-B79C-DA0199437102}" srcOrd="2" destOrd="0" parTransId="{A3B189B1-2124-4D38-84CE-1C255D376404}" sibTransId="{E3EBD152-4A64-4E82-B972-E64E0F6BC873}"/>
    <dgm:cxn modelId="{62B36691-1816-42CB-88F7-CFD1D94033F0}" type="presParOf" srcId="{937E122E-5840-4634-AD59-B6B9E938E317}" destId="{85C790DE-FBE4-4620-BB1A-AB9AFB16ED91}" srcOrd="0" destOrd="0" presId="urn:microsoft.com/office/officeart/2005/8/layout/vList5"/>
    <dgm:cxn modelId="{20019D18-A423-44AF-AF4F-FB7CE96E292C}" type="presParOf" srcId="{85C790DE-FBE4-4620-BB1A-AB9AFB16ED91}" destId="{45642D8F-CA46-4728-81C9-EA6D0D1BDE13}" srcOrd="0" destOrd="0" presId="urn:microsoft.com/office/officeart/2005/8/layout/vList5"/>
    <dgm:cxn modelId="{3B2969FE-ED4A-4642-A18B-91F676F27EF8}" type="presParOf" srcId="{85C790DE-FBE4-4620-BB1A-AB9AFB16ED91}" destId="{BD58BBFC-E5BD-46CD-B309-D98A6A0852D0}" srcOrd="1" destOrd="0" presId="urn:microsoft.com/office/officeart/2005/8/layout/vList5"/>
    <dgm:cxn modelId="{864AF085-2ED6-4328-B8FF-F5509D98C919}" type="presParOf" srcId="{937E122E-5840-4634-AD59-B6B9E938E317}" destId="{365B136C-796C-45CD-915A-E9A069D1EE97}" srcOrd="1" destOrd="0" presId="urn:microsoft.com/office/officeart/2005/8/layout/vList5"/>
    <dgm:cxn modelId="{3FEB4929-3EA3-4A0A-8616-74CC93B114B7}" type="presParOf" srcId="{937E122E-5840-4634-AD59-B6B9E938E317}" destId="{F0DB4DE8-803B-40E3-ABE7-39A05EA1F7E7}" srcOrd="2" destOrd="0" presId="urn:microsoft.com/office/officeart/2005/8/layout/vList5"/>
    <dgm:cxn modelId="{40331998-94E4-4D2B-8FD8-F5B37563E3AA}" type="presParOf" srcId="{F0DB4DE8-803B-40E3-ABE7-39A05EA1F7E7}" destId="{784A35D4-93BC-4F5F-A653-B4F0368F9EC0}" srcOrd="0" destOrd="0" presId="urn:microsoft.com/office/officeart/2005/8/layout/vList5"/>
    <dgm:cxn modelId="{202577E7-A1CE-43D0-B48A-7C26325F7E67}" type="presParOf" srcId="{F0DB4DE8-803B-40E3-ABE7-39A05EA1F7E7}" destId="{98FAE626-00D8-4EBF-B637-9F8B529D6C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E02B8-4F73-486E-A0AB-1CA62F68185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66FA6A1-476A-4423-B828-33D2BB4BC6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C++ safety checks: Close the gap</a:t>
          </a:r>
        </a:p>
      </dgm:t>
    </dgm:pt>
    <dgm:pt modelId="{3DBA70FD-5776-4B6B-8EF5-C65AA234E77E}" type="parTrans" cxnId="{DE6A5B33-A7E7-4F92-9042-C94661278B94}">
      <dgm:prSet/>
      <dgm:spPr/>
      <dgm:t>
        <a:bodyPr/>
        <a:lstStyle/>
        <a:p>
          <a:endParaRPr lang="en-US"/>
        </a:p>
      </dgm:t>
    </dgm:pt>
    <dgm:pt modelId="{BF354E01-6FF3-48F7-A3D5-0EEB64414153}" type="sibTrans" cxnId="{DE6A5B33-A7E7-4F92-9042-C94661278B94}">
      <dgm:prSet/>
      <dgm:spPr/>
      <dgm:t>
        <a:bodyPr/>
        <a:lstStyle/>
        <a:p>
          <a:endParaRPr lang="en-US"/>
        </a:p>
      </dgm:t>
    </dgm:pt>
    <dgm:pt modelId="{81263185-3799-405B-B3E4-9A95DE2736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Buffer overruns</a:t>
          </a:r>
        </a:p>
      </dgm:t>
    </dgm:pt>
    <dgm:pt modelId="{159D543B-3456-4923-B7D7-A44621221594}" type="parTrans" cxnId="{617AB862-3CDF-41F9-9634-11B18D615DAF}">
      <dgm:prSet/>
      <dgm:spPr/>
      <dgm:t>
        <a:bodyPr/>
        <a:lstStyle/>
        <a:p>
          <a:endParaRPr lang="en-US"/>
        </a:p>
      </dgm:t>
    </dgm:pt>
    <dgm:pt modelId="{92A312AF-C206-422A-93B1-947FD91386B6}" type="sibTrans" cxnId="{617AB862-3CDF-41F9-9634-11B18D615DAF}">
      <dgm:prSet/>
      <dgm:spPr/>
      <dgm:t>
        <a:bodyPr/>
        <a:lstStyle/>
        <a:p>
          <a:endParaRPr lang="en-US"/>
        </a:p>
      </dgm:t>
    </dgm:pt>
    <dgm:pt modelId="{E4FAA782-3644-4EBB-A2DC-979F6047C5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Null pointer dereferences</a:t>
          </a:r>
        </a:p>
      </dgm:t>
    </dgm:pt>
    <dgm:pt modelId="{502654F6-E634-4DBF-9342-40212290EC32}" type="parTrans" cxnId="{EA394846-26F9-452F-921C-01ADCDA9DA80}">
      <dgm:prSet/>
      <dgm:spPr/>
      <dgm:t>
        <a:bodyPr/>
        <a:lstStyle/>
        <a:p>
          <a:endParaRPr lang="en-US"/>
        </a:p>
      </dgm:t>
    </dgm:pt>
    <dgm:pt modelId="{84DA81EB-A182-4C6F-B3E8-B5C86AE73C78}" type="sibTrans" cxnId="{EA394846-26F9-452F-921C-01ADCDA9DA80}">
      <dgm:prSet/>
      <dgm:spPr/>
      <dgm:t>
        <a:bodyPr/>
        <a:lstStyle/>
        <a:p>
          <a:endParaRPr lang="en-US"/>
        </a:p>
      </dgm:t>
    </dgm:pt>
    <dgm:pt modelId="{05E2007F-D29C-482D-A3E9-B523C1D946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Arithmetic overflow in allocators</a:t>
          </a:r>
        </a:p>
      </dgm:t>
    </dgm:pt>
    <dgm:pt modelId="{D77F4A1A-6429-43E5-9731-3B5E50FBDFBD}" type="parTrans" cxnId="{06C4FF8B-EA05-4894-BE17-8F26F3FC6BAC}">
      <dgm:prSet/>
      <dgm:spPr/>
      <dgm:t>
        <a:bodyPr/>
        <a:lstStyle/>
        <a:p>
          <a:endParaRPr lang="en-US"/>
        </a:p>
      </dgm:t>
    </dgm:pt>
    <dgm:pt modelId="{00F8E586-1BD8-4737-9690-DCCDA30B91C1}" type="sibTrans" cxnId="{06C4FF8B-EA05-4894-BE17-8F26F3FC6BAC}">
      <dgm:prSet/>
      <dgm:spPr/>
      <dgm:t>
        <a:bodyPr/>
        <a:lstStyle/>
        <a:p>
          <a:endParaRPr lang="en-US"/>
        </a:p>
      </dgm:t>
    </dgm:pt>
    <dgm:pt modelId="{CE31C475-CD18-4F3C-B327-88E0EF692E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Memory leaks</a:t>
          </a:r>
        </a:p>
      </dgm:t>
    </dgm:pt>
    <dgm:pt modelId="{8D3B3098-D571-496D-B50B-4675AC150EC6}" type="parTrans" cxnId="{7248D8ED-2E5C-4379-8D28-EF532929010E}">
      <dgm:prSet/>
      <dgm:spPr/>
      <dgm:t>
        <a:bodyPr/>
        <a:lstStyle/>
        <a:p>
          <a:endParaRPr lang="en-US"/>
        </a:p>
      </dgm:t>
    </dgm:pt>
    <dgm:pt modelId="{8ADC76C1-6AF8-4698-BC05-CE1A5CD98D28}" type="sibTrans" cxnId="{7248D8ED-2E5C-4379-8D28-EF532929010E}">
      <dgm:prSet/>
      <dgm:spPr/>
      <dgm:t>
        <a:bodyPr/>
        <a:lstStyle/>
        <a:p>
          <a:endParaRPr lang="en-US"/>
        </a:p>
      </dgm:t>
    </dgm:pt>
    <dgm:pt modelId="{FC780BE5-5E76-46E9-92B7-B138F110CB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Uninit</a:t>
          </a:r>
          <a:r>
            <a:rPr lang="en-US" dirty="0"/>
            <a:t> (std::optional exploit)</a:t>
          </a:r>
        </a:p>
      </dgm:t>
    </dgm:pt>
    <dgm:pt modelId="{327C8B52-4D60-40B5-AA8A-871C85481C72}" type="parTrans" cxnId="{FA638327-6BB2-45A6-8E1F-B909DE4D146C}">
      <dgm:prSet/>
      <dgm:spPr/>
      <dgm:t>
        <a:bodyPr/>
        <a:lstStyle/>
        <a:p>
          <a:endParaRPr lang="en-US"/>
        </a:p>
      </dgm:t>
    </dgm:pt>
    <dgm:pt modelId="{A48D6C17-B076-4A8B-A814-AA86818CCF5A}" type="sibTrans" cxnId="{FA638327-6BB2-45A6-8E1F-B909DE4D146C}">
      <dgm:prSet/>
      <dgm:spPr/>
      <dgm:t>
        <a:bodyPr/>
        <a:lstStyle/>
        <a:p>
          <a:endParaRPr lang="en-US"/>
        </a:p>
      </dgm:t>
    </dgm:pt>
    <dgm:pt modelId="{A29B0E32-6811-4554-A279-533723EBC7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Concurrency</a:t>
          </a:r>
        </a:p>
      </dgm:t>
    </dgm:pt>
    <dgm:pt modelId="{4BBBF231-1D07-4B92-A244-2DAE867FF0FA}" type="parTrans" cxnId="{4E424358-55B9-4EE7-8039-AD7CA61A3A51}">
      <dgm:prSet/>
      <dgm:spPr/>
      <dgm:t>
        <a:bodyPr/>
        <a:lstStyle/>
        <a:p>
          <a:endParaRPr lang="en-US"/>
        </a:p>
      </dgm:t>
    </dgm:pt>
    <dgm:pt modelId="{861AD4C6-0EAE-4AE9-BF43-C1337AD2A022}" type="sibTrans" cxnId="{4E424358-55B9-4EE7-8039-AD7CA61A3A51}">
      <dgm:prSet/>
      <dgm:spPr/>
      <dgm:t>
        <a:bodyPr/>
        <a:lstStyle/>
        <a:p>
          <a:endParaRPr lang="en-US"/>
        </a:p>
      </dgm:t>
    </dgm:pt>
    <dgm:pt modelId="{59C42626-6B25-4F7D-BD3D-2B39DF1BF5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Support new language features</a:t>
          </a:r>
        </a:p>
      </dgm:t>
    </dgm:pt>
    <dgm:pt modelId="{27E48864-F96E-4B0A-81CC-CC6314C9A479}" type="parTrans" cxnId="{97F66EF1-06E9-4BB7-9CA5-AD241CE6D9C0}">
      <dgm:prSet/>
      <dgm:spPr/>
      <dgm:t>
        <a:bodyPr/>
        <a:lstStyle/>
        <a:p>
          <a:endParaRPr lang="en-US"/>
        </a:p>
      </dgm:t>
    </dgm:pt>
    <dgm:pt modelId="{978BEAC4-D891-4499-A70C-971A21FDE944}" type="sibTrans" cxnId="{97F66EF1-06E9-4BB7-9CA5-AD241CE6D9C0}">
      <dgm:prSet/>
      <dgm:spPr/>
      <dgm:t>
        <a:bodyPr/>
        <a:lstStyle/>
        <a:p>
          <a:endParaRPr lang="en-US"/>
        </a:p>
      </dgm:t>
    </dgm:pt>
    <dgm:pt modelId="{A642889B-4BE5-423B-9E4B-CD8B290333A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Accurate results</a:t>
          </a:r>
        </a:p>
      </dgm:t>
    </dgm:pt>
    <dgm:pt modelId="{F41F2C28-384A-4435-9918-E5A842728889}" type="parTrans" cxnId="{3D8C2F7F-236B-4F4D-B9B4-0C47EE9AA4CE}">
      <dgm:prSet/>
      <dgm:spPr/>
      <dgm:t>
        <a:bodyPr/>
        <a:lstStyle/>
        <a:p>
          <a:endParaRPr lang="en-US"/>
        </a:p>
      </dgm:t>
    </dgm:pt>
    <dgm:pt modelId="{F08CD814-F912-4B7B-BB75-D07A83DCD51B}" type="sibTrans" cxnId="{3D8C2F7F-236B-4F4D-B9B4-0C47EE9AA4CE}">
      <dgm:prSet/>
      <dgm:spPr/>
      <dgm:t>
        <a:bodyPr/>
        <a:lstStyle/>
        <a:p>
          <a:endParaRPr lang="en-US"/>
        </a:p>
      </dgm:t>
    </dgm:pt>
    <dgm:pt modelId="{3E0AA7B3-51D1-4FE6-8743-AD857017B5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Fast speed</a:t>
          </a:r>
        </a:p>
      </dgm:t>
    </dgm:pt>
    <dgm:pt modelId="{82ECD202-7CDD-4E7F-9637-6DC7EF0429B3}" type="parTrans" cxnId="{5E777F7B-AEA3-4EF1-8607-BFBFC22838C4}">
      <dgm:prSet/>
      <dgm:spPr/>
      <dgm:t>
        <a:bodyPr/>
        <a:lstStyle/>
        <a:p>
          <a:endParaRPr lang="en-US"/>
        </a:p>
      </dgm:t>
    </dgm:pt>
    <dgm:pt modelId="{8F180BB5-90CB-40BF-8B46-28FB854EB57A}" type="sibTrans" cxnId="{5E777F7B-AEA3-4EF1-8607-BFBFC22838C4}">
      <dgm:prSet/>
      <dgm:spPr/>
      <dgm:t>
        <a:bodyPr/>
        <a:lstStyle/>
        <a:p>
          <a:endParaRPr lang="en-US"/>
        </a:p>
      </dgm:t>
    </dgm:pt>
    <dgm:pt modelId="{78C3288F-6E5D-4538-B7A2-9D0DC8345A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Make analyzer more understandable</a:t>
          </a:r>
        </a:p>
      </dgm:t>
    </dgm:pt>
    <dgm:pt modelId="{3F353FC1-AB4A-4091-9CEE-2DA201F2A0BE}" type="parTrans" cxnId="{D8C33C09-81A2-40BE-8C36-9AEC641895E3}">
      <dgm:prSet/>
      <dgm:spPr/>
      <dgm:t>
        <a:bodyPr/>
        <a:lstStyle/>
        <a:p>
          <a:endParaRPr lang="en-US"/>
        </a:p>
      </dgm:t>
    </dgm:pt>
    <dgm:pt modelId="{7601CD2D-F261-45EB-835B-EACAC1123484}" type="sibTrans" cxnId="{D8C33C09-81A2-40BE-8C36-9AEC641895E3}">
      <dgm:prSet/>
      <dgm:spPr/>
      <dgm:t>
        <a:bodyPr/>
        <a:lstStyle/>
        <a:p>
          <a:endParaRPr lang="en-US"/>
        </a:p>
      </dgm:t>
    </dgm:pt>
    <dgm:pt modelId="{BAFBE1E1-8EDD-42E9-97CC-026ED6D58B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Customize results</a:t>
          </a:r>
        </a:p>
      </dgm:t>
    </dgm:pt>
    <dgm:pt modelId="{873607A0-2642-4A56-B931-F1BB30CBA6BD}" type="parTrans" cxnId="{B4A49F6A-AEFE-489B-AAC3-07C12C7CAE83}">
      <dgm:prSet/>
      <dgm:spPr/>
      <dgm:t>
        <a:bodyPr/>
        <a:lstStyle/>
        <a:p>
          <a:endParaRPr lang="en-US"/>
        </a:p>
      </dgm:t>
    </dgm:pt>
    <dgm:pt modelId="{542FC495-37BA-4061-8E48-B98EAB919AD5}" type="sibTrans" cxnId="{B4A49F6A-AEFE-489B-AAC3-07C12C7CAE83}">
      <dgm:prSet/>
      <dgm:spPr/>
      <dgm:t>
        <a:bodyPr/>
        <a:lstStyle/>
        <a:p>
          <a:endParaRPr lang="en-US"/>
        </a:p>
      </dgm:t>
    </dgm:pt>
    <dgm:pt modelId="{79195D88-A8AA-465A-918C-20D8E35FF6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Make Static Analysis universally available</a:t>
          </a:r>
        </a:p>
      </dgm:t>
    </dgm:pt>
    <dgm:pt modelId="{A999EFD8-D80B-44E4-87BB-9B3F8525D00E}" type="parTrans" cxnId="{C4FE85D1-94E8-4DFD-9889-B9A1445E710F}">
      <dgm:prSet/>
      <dgm:spPr/>
      <dgm:t>
        <a:bodyPr/>
        <a:lstStyle/>
        <a:p>
          <a:endParaRPr lang="en-US"/>
        </a:p>
      </dgm:t>
    </dgm:pt>
    <dgm:pt modelId="{87EEB240-61F5-455B-A0FA-F23838655122}" type="sibTrans" cxnId="{C4FE85D1-94E8-4DFD-9889-B9A1445E710F}">
      <dgm:prSet/>
      <dgm:spPr/>
      <dgm:t>
        <a:bodyPr/>
        <a:lstStyle/>
        <a:p>
          <a:endParaRPr lang="en-US"/>
        </a:p>
      </dgm:t>
    </dgm:pt>
    <dgm:pt modelId="{4C9FD17F-4450-4F1D-9D4A-8AF53B3BD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Coroutines</a:t>
          </a:r>
          <a:endParaRPr lang="en-US" dirty="0"/>
        </a:p>
      </dgm:t>
    </dgm:pt>
    <dgm:pt modelId="{ED469C0A-1550-4D2E-8097-8B351D460386}" type="parTrans" cxnId="{373611A4-DB5E-4242-86DE-24EA7A5599A3}">
      <dgm:prSet/>
      <dgm:spPr/>
      <dgm:t>
        <a:bodyPr/>
        <a:lstStyle/>
        <a:p>
          <a:endParaRPr lang="en-US"/>
        </a:p>
      </dgm:t>
    </dgm:pt>
    <dgm:pt modelId="{C2299E2F-B4BE-4986-9ED1-54BF389F08FE}" type="sibTrans" cxnId="{373611A4-DB5E-4242-86DE-24EA7A5599A3}">
      <dgm:prSet/>
      <dgm:spPr/>
      <dgm:t>
        <a:bodyPr/>
        <a:lstStyle/>
        <a:p>
          <a:endParaRPr lang="en-US"/>
        </a:p>
      </dgm:t>
    </dgm:pt>
    <dgm:pt modelId="{A9AA78F8-AD71-42A3-86B6-EE74040AD6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Modules</a:t>
          </a:r>
        </a:p>
      </dgm:t>
    </dgm:pt>
    <dgm:pt modelId="{15EB20A4-0894-459B-B431-A9D43CEDF690}" type="parTrans" cxnId="{F3556D27-96B4-40FF-B8CD-6E1A6E3D3174}">
      <dgm:prSet/>
      <dgm:spPr/>
      <dgm:t>
        <a:bodyPr/>
        <a:lstStyle/>
        <a:p>
          <a:endParaRPr lang="en-US"/>
        </a:p>
      </dgm:t>
    </dgm:pt>
    <dgm:pt modelId="{74ECDFB6-B39D-424F-B854-42975336075D}" type="sibTrans" cxnId="{F3556D27-96B4-40FF-B8CD-6E1A6E3D3174}">
      <dgm:prSet/>
      <dgm:spPr/>
      <dgm:t>
        <a:bodyPr/>
        <a:lstStyle/>
        <a:p>
          <a:endParaRPr lang="en-US"/>
        </a:p>
      </dgm:t>
    </dgm:pt>
    <dgm:pt modelId="{31F02933-80D1-40F8-8B2C-88F2C6BC0D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Minimize false positives</a:t>
          </a:r>
        </a:p>
      </dgm:t>
    </dgm:pt>
    <dgm:pt modelId="{8C630AC3-319C-4871-B668-3AD4520A8143}" type="parTrans" cxnId="{AF3FA03A-4C72-43F6-8DFB-D96CC28A6673}">
      <dgm:prSet/>
      <dgm:spPr/>
      <dgm:t>
        <a:bodyPr/>
        <a:lstStyle/>
        <a:p>
          <a:endParaRPr lang="en-US"/>
        </a:p>
      </dgm:t>
    </dgm:pt>
    <dgm:pt modelId="{28C2F9F6-B8AC-4B05-9125-90DE88533502}" type="sibTrans" cxnId="{AF3FA03A-4C72-43F6-8DFB-D96CC28A6673}">
      <dgm:prSet/>
      <dgm:spPr/>
      <dgm:t>
        <a:bodyPr/>
        <a:lstStyle/>
        <a:p>
          <a:endParaRPr lang="en-US"/>
        </a:p>
      </dgm:t>
    </dgm:pt>
    <dgm:pt modelId="{E0B52781-46C4-4580-AE49-E46174B586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Code contracts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A97DA41D-5672-4A18-95E5-5BF1C605A1AE}" type="parTrans" cxnId="{8852FF8D-CCC8-4E07-8BB4-1DDD39D1324C}">
      <dgm:prSet/>
      <dgm:spPr/>
      <dgm:t>
        <a:bodyPr/>
        <a:lstStyle/>
        <a:p>
          <a:endParaRPr lang="en-US"/>
        </a:p>
      </dgm:t>
    </dgm:pt>
    <dgm:pt modelId="{6F99B6C5-C374-47D1-866A-9AF390472670}" type="sibTrans" cxnId="{8852FF8D-CCC8-4E07-8BB4-1DDD39D1324C}">
      <dgm:prSet/>
      <dgm:spPr/>
      <dgm:t>
        <a:bodyPr/>
        <a:lstStyle/>
        <a:p>
          <a:endParaRPr lang="en-US"/>
        </a:p>
      </dgm:t>
    </dgm:pt>
    <dgm:pt modelId="{791DEB4A-CE6F-4C61-840F-B7658F399F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 Events</a:t>
          </a:r>
          <a:endParaRPr lang="en-US" dirty="0"/>
        </a:p>
      </dgm:t>
    </dgm:pt>
    <dgm:pt modelId="{D0236DDD-EAB2-4BC0-A667-FEB5423813FB}" type="parTrans" cxnId="{328BA8B4-1699-406A-B32F-F858FC35112F}">
      <dgm:prSet/>
      <dgm:spPr/>
      <dgm:t>
        <a:bodyPr/>
        <a:lstStyle/>
        <a:p>
          <a:endParaRPr lang="en-US"/>
        </a:p>
      </dgm:t>
    </dgm:pt>
    <dgm:pt modelId="{6A768E5B-2023-4E75-B6D0-AB85CC36ABEC}" type="sibTrans" cxnId="{328BA8B4-1699-406A-B32F-F858FC35112F}">
      <dgm:prSet/>
      <dgm:spPr/>
      <dgm:t>
        <a:bodyPr/>
        <a:lstStyle/>
        <a:p>
          <a:endParaRPr lang="en-US"/>
        </a:p>
      </dgm:t>
    </dgm:pt>
    <dgm:pt modelId="{08EC7FA1-0A7A-4001-97B2-799A924BA3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/external</a:t>
          </a:r>
        </a:p>
      </dgm:t>
    </dgm:pt>
    <dgm:pt modelId="{2FA7ECA5-40AD-4552-9CA9-6933BB1B09D0}" type="parTrans" cxnId="{8030DCF9-C6EA-4E05-8D5E-D86B6DC6EEFB}">
      <dgm:prSet/>
      <dgm:spPr/>
      <dgm:t>
        <a:bodyPr/>
        <a:lstStyle/>
        <a:p>
          <a:endParaRPr lang="en-US"/>
        </a:p>
      </dgm:t>
    </dgm:pt>
    <dgm:pt modelId="{68BF5B9E-21DC-44BE-92AC-0BD6E4C8CAC6}" type="sibTrans" cxnId="{8030DCF9-C6EA-4E05-8D5E-D86B6DC6EEFB}">
      <dgm:prSet/>
      <dgm:spPr/>
      <dgm:t>
        <a:bodyPr/>
        <a:lstStyle/>
        <a:p>
          <a:endParaRPr lang="en-US"/>
        </a:p>
      </dgm:t>
    </dgm:pt>
    <dgm:pt modelId="{7B208BEE-D824-4DB1-A5B8-2BC96C1BFB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Rulesets</a:t>
          </a:r>
          <a:endParaRPr lang="en-US" dirty="0"/>
        </a:p>
      </dgm:t>
    </dgm:pt>
    <dgm:pt modelId="{86336F98-B53F-4838-AD0E-B259D9F11C51}" type="parTrans" cxnId="{99855122-C258-4F7B-A370-61C471872F9F}">
      <dgm:prSet/>
      <dgm:spPr/>
      <dgm:t>
        <a:bodyPr/>
        <a:lstStyle/>
        <a:p>
          <a:endParaRPr lang="en-US"/>
        </a:p>
      </dgm:t>
    </dgm:pt>
    <dgm:pt modelId="{23BD983C-5A02-4C5D-AAB1-780EF72732BF}" type="sibTrans" cxnId="{99855122-C258-4F7B-A370-61C471872F9F}">
      <dgm:prSet/>
      <dgm:spPr/>
      <dgm:t>
        <a:bodyPr/>
        <a:lstStyle/>
        <a:p>
          <a:endParaRPr lang="en-US"/>
        </a:p>
      </dgm:t>
    </dgm:pt>
    <dgm:pt modelId="{23C83B1D-E8F1-4A28-A748-969F1706A9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Defaults</a:t>
          </a:r>
          <a:endParaRPr lang="en-US" dirty="0"/>
        </a:p>
      </dgm:t>
    </dgm:pt>
    <dgm:pt modelId="{B767D00A-0368-4CC0-ADB1-135456B91842}" type="parTrans" cxnId="{350CEE41-A367-446C-A95C-8AA611C4E638}">
      <dgm:prSet/>
      <dgm:spPr/>
      <dgm:t>
        <a:bodyPr/>
        <a:lstStyle/>
        <a:p>
          <a:endParaRPr lang="en-US"/>
        </a:p>
      </dgm:t>
    </dgm:pt>
    <dgm:pt modelId="{7C0E6F3F-BFAF-4F8F-8318-9560E828E715}" type="sibTrans" cxnId="{350CEE41-A367-446C-A95C-8AA611C4E638}">
      <dgm:prSet/>
      <dgm:spPr/>
      <dgm:t>
        <a:bodyPr/>
        <a:lstStyle/>
        <a:p>
          <a:endParaRPr lang="en-US"/>
        </a:p>
      </dgm:t>
    </dgm:pt>
    <dgm:pt modelId="{92DDA599-2429-4927-8B7C-CF343B21D7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Filtering</a:t>
          </a:r>
          <a:endParaRPr lang="en-US" dirty="0"/>
        </a:p>
      </dgm:t>
    </dgm:pt>
    <dgm:pt modelId="{2AAB0F3D-D9DE-4180-B3EB-FCA060BCB7DD}" type="parTrans" cxnId="{EF0421FF-1B4B-4C9A-A3D1-4C1639F7E31F}">
      <dgm:prSet/>
      <dgm:spPr/>
      <dgm:t>
        <a:bodyPr/>
        <a:lstStyle/>
        <a:p>
          <a:endParaRPr lang="en-US"/>
        </a:p>
      </dgm:t>
    </dgm:pt>
    <dgm:pt modelId="{1851A068-7A57-4C30-ABCB-773E937EC58C}" type="sibTrans" cxnId="{EF0421FF-1B4B-4C9A-A3D1-4C1639F7E31F}">
      <dgm:prSet/>
      <dgm:spPr/>
      <dgm:t>
        <a:bodyPr/>
        <a:lstStyle/>
        <a:p>
          <a:endParaRPr lang="en-US"/>
        </a:p>
      </dgm:t>
    </dgm:pt>
    <dgm:pt modelId="{8524CBD2-1FAE-4B6F-B386-59AB0098E2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Static Analysis runs are 45% faster in OS repo</a:t>
          </a:r>
        </a:p>
      </dgm:t>
    </dgm:pt>
    <dgm:pt modelId="{6737D0BD-9347-499A-AE2E-6F003A440331}" type="parTrans" cxnId="{27B0AFD5-8C3D-4275-9670-0455233A4928}">
      <dgm:prSet/>
      <dgm:spPr/>
      <dgm:t>
        <a:bodyPr/>
        <a:lstStyle/>
        <a:p>
          <a:endParaRPr lang="en-US"/>
        </a:p>
      </dgm:t>
    </dgm:pt>
    <dgm:pt modelId="{C2AE3001-0FAD-4AF1-94A9-985862FCE1F8}" type="sibTrans" cxnId="{27B0AFD5-8C3D-4275-9670-0455233A4928}">
      <dgm:prSet/>
      <dgm:spPr/>
      <dgm:t>
        <a:bodyPr/>
        <a:lstStyle/>
        <a:p>
          <a:endParaRPr lang="en-US"/>
        </a:p>
      </dgm:t>
    </dgm:pt>
    <dgm:pt modelId="{D1F65F1D-F663-45CF-A635-6F0B78816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Lifetimes</a:t>
          </a:r>
          <a:endParaRPr lang="en-US" dirty="0"/>
        </a:p>
      </dgm:t>
    </dgm:pt>
    <dgm:pt modelId="{C0369F2F-C7DC-4126-BCCA-A1F8F20A497E}" type="parTrans" cxnId="{5430F3B6-D105-4A6D-AE7D-DBB1C0981148}">
      <dgm:prSet/>
      <dgm:spPr/>
      <dgm:t>
        <a:bodyPr/>
        <a:lstStyle/>
        <a:p>
          <a:endParaRPr lang="en-US"/>
        </a:p>
      </dgm:t>
    </dgm:pt>
    <dgm:pt modelId="{3EF96393-55D6-4EA7-98AA-5618AE7B83CD}" type="sibTrans" cxnId="{5430F3B6-D105-4A6D-AE7D-DBB1C0981148}">
      <dgm:prSet/>
      <dgm:spPr/>
      <dgm:t>
        <a:bodyPr/>
        <a:lstStyle/>
        <a:p>
          <a:endParaRPr lang="en-US"/>
        </a:p>
      </dgm:t>
    </dgm:pt>
    <dgm:pt modelId="{6E5E93AF-EE5D-4CEA-A12C-AC2B17FBB41C}" type="pres">
      <dgm:prSet presAssocID="{2AAE02B8-4F73-486E-A0AB-1CA62F681854}" presName="root" presStyleCnt="0">
        <dgm:presLayoutVars>
          <dgm:dir/>
          <dgm:resizeHandles val="exact"/>
        </dgm:presLayoutVars>
      </dgm:prSet>
      <dgm:spPr/>
    </dgm:pt>
    <dgm:pt modelId="{20BBAEFD-8BB1-4DC8-A5D0-65A88EE8649D}" type="pres">
      <dgm:prSet presAssocID="{366FA6A1-476A-4423-B828-33D2BB4BC692}" presName="compNode" presStyleCnt="0"/>
      <dgm:spPr/>
    </dgm:pt>
    <dgm:pt modelId="{3CE90EBA-7147-4F9B-A7C5-C7B54072C8D4}" type="pres">
      <dgm:prSet presAssocID="{366FA6A1-476A-4423-B828-33D2BB4BC69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FDFAB55-AA90-42F1-AD59-160A0983B185}" type="pres">
      <dgm:prSet presAssocID="{366FA6A1-476A-4423-B828-33D2BB4BC692}" presName="iconSpace" presStyleCnt="0"/>
      <dgm:spPr/>
    </dgm:pt>
    <dgm:pt modelId="{A92B737E-0D80-4693-A21F-FE0290E8D9C4}" type="pres">
      <dgm:prSet presAssocID="{366FA6A1-476A-4423-B828-33D2BB4BC692}" presName="parTx" presStyleLbl="revTx" presStyleIdx="0" presStyleCnt="14">
        <dgm:presLayoutVars>
          <dgm:chMax val="0"/>
          <dgm:chPref val="0"/>
        </dgm:presLayoutVars>
      </dgm:prSet>
      <dgm:spPr/>
    </dgm:pt>
    <dgm:pt modelId="{37DE9A08-B7BC-4433-A9D5-7BAC1DD5AD12}" type="pres">
      <dgm:prSet presAssocID="{366FA6A1-476A-4423-B828-33D2BB4BC692}" presName="txSpace" presStyleCnt="0"/>
      <dgm:spPr/>
    </dgm:pt>
    <dgm:pt modelId="{BF0A0E17-9A05-4AC6-8130-F8F03FD05B09}" type="pres">
      <dgm:prSet presAssocID="{366FA6A1-476A-4423-B828-33D2BB4BC692}" presName="desTx" presStyleLbl="revTx" presStyleIdx="1" presStyleCnt="14">
        <dgm:presLayoutVars/>
      </dgm:prSet>
      <dgm:spPr/>
    </dgm:pt>
    <dgm:pt modelId="{33DE5258-3D52-46B8-8026-A9622FA781E6}" type="pres">
      <dgm:prSet presAssocID="{BF354E01-6FF3-48F7-A3D5-0EEB64414153}" presName="sibTrans" presStyleCnt="0"/>
      <dgm:spPr/>
    </dgm:pt>
    <dgm:pt modelId="{C3854897-E5BD-49BF-ACE6-9F666166DEC7}" type="pres">
      <dgm:prSet presAssocID="{59C42626-6B25-4F7D-BD3D-2B39DF1BF5C2}" presName="compNode" presStyleCnt="0"/>
      <dgm:spPr/>
    </dgm:pt>
    <dgm:pt modelId="{80B510EF-E494-4244-BB6E-48EC90DDD5CB}" type="pres">
      <dgm:prSet presAssocID="{59C42626-6B25-4F7D-BD3D-2B39DF1BF5C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22479AD-D492-442A-A8C5-F7C4FA0F337A}" type="pres">
      <dgm:prSet presAssocID="{59C42626-6B25-4F7D-BD3D-2B39DF1BF5C2}" presName="iconSpace" presStyleCnt="0"/>
      <dgm:spPr/>
    </dgm:pt>
    <dgm:pt modelId="{AB7F660E-AFE6-44A8-89E6-FB5907A2EB72}" type="pres">
      <dgm:prSet presAssocID="{59C42626-6B25-4F7D-BD3D-2B39DF1BF5C2}" presName="parTx" presStyleLbl="revTx" presStyleIdx="2" presStyleCnt="14">
        <dgm:presLayoutVars>
          <dgm:chMax val="0"/>
          <dgm:chPref val="0"/>
        </dgm:presLayoutVars>
      </dgm:prSet>
      <dgm:spPr/>
    </dgm:pt>
    <dgm:pt modelId="{D5874BFE-0128-4B2D-970F-D8CFBF3D20B4}" type="pres">
      <dgm:prSet presAssocID="{59C42626-6B25-4F7D-BD3D-2B39DF1BF5C2}" presName="txSpace" presStyleCnt="0"/>
      <dgm:spPr/>
    </dgm:pt>
    <dgm:pt modelId="{7C0B5A1D-01DD-4D58-AE59-1CFF10E77BB2}" type="pres">
      <dgm:prSet presAssocID="{59C42626-6B25-4F7D-BD3D-2B39DF1BF5C2}" presName="desTx" presStyleLbl="revTx" presStyleIdx="3" presStyleCnt="14">
        <dgm:presLayoutVars/>
      </dgm:prSet>
      <dgm:spPr/>
    </dgm:pt>
    <dgm:pt modelId="{D113AFC9-FDAE-4C3D-A112-2829BD57C092}" type="pres">
      <dgm:prSet presAssocID="{978BEAC4-D891-4499-A70C-971A21FDE944}" presName="sibTrans" presStyleCnt="0"/>
      <dgm:spPr/>
    </dgm:pt>
    <dgm:pt modelId="{16E33BF4-53EC-43C3-A392-21DF5538763B}" type="pres">
      <dgm:prSet presAssocID="{A642889B-4BE5-423B-9E4B-CD8B290333AA}" presName="compNode" presStyleCnt="0"/>
      <dgm:spPr/>
    </dgm:pt>
    <dgm:pt modelId="{C5A8ADCD-6A09-4392-B70E-8611D38EC917}" type="pres">
      <dgm:prSet presAssocID="{A642889B-4BE5-423B-9E4B-CD8B290333A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D8678E4-5005-43BB-A4C4-2DB77025A297}" type="pres">
      <dgm:prSet presAssocID="{A642889B-4BE5-423B-9E4B-CD8B290333AA}" presName="iconSpace" presStyleCnt="0"/>
      <dgm:spPr/>
    </dgm:pt>
    <dgm:pt modelId="{4261C45F-C3C9-4D1D-9485-C07BF2F075E4}" type="pres">
      <dgm:prSet presAssocID="{A642889B-4BE5-423B-9E4B-CD8B290333AA}" presName="parTx" presStyleLbl="revTx" presStyleIdx="4" presStyleCnt="14">
        <dgm:presLayoutVars>
          <dgm:chMax val="0"/>
          <dgm:chPref val="0"/>
        </dgm:presLayoutVars>
      </dgm:prSet>
      <dgm:spPr/>
    </dgm:pt>
    <dgm:pt modelId="{46F57EA5-621D-4996-8F47-7DC858C9EF30}" type="pres">
      <dgm:prSet presAssocID="{A642889B-4BE5-423B-9E4B-CD8B290333AA}" presName="txSpace" presStyleCnt="0"/>
      <dgm:spPr/>
    </dgm:pt>
    <dgm:pt modelId="{3C873CBD-2A55-4A91-9229-F657D24F7E92}" type="pres">
      <dgm:prSet presAssocID="{A642889B-4BE5-423B-9E4B-CD8B290333AA}" presName="desTx" presStyleLbl="revTx" presStyleIdx="5" presStyleCnt="14">
        <dgm:presLayoutVars/>
      </dgm:prSet>
      <dgm:spPr/>
    </dgm:pt>
    <dgm:pt modelId="{CEDE563E-2661-4CEC-9042-A4E649E5F3EF}" type="pres">
      <dgm:prSet presAssocID="{F08CD814-F912-4B7B-BB75-D07A83DCD51B}" presName="sibTrans" presStyleCnt="0"/>
      <dgm:spPr/>
    </dgm:pt>
    <dgm:pt modelId="{756007B1-BDA3-4487-BB74-90259163A8E3}" type="pres">
      <dgm:prSet presAssocID="{3E0AA7B3-51D1-4FE6-8743-AD857017B577}" presName="compNode" presStyleCnt="0"/>
      <dgm:spPr/>
    </dgm:pt>
    <dgm:pt modelId="{CD2EC548-9500-4F40-A149-69E6CEE3A3E8}" type="pres">
      <dgm:prSet presAssocID="{3E0AA7B3-51D1-4FE6-8743-AD857017B57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D83E978-B39A-45FF-88AC-51AECC9D1B04}" type="pres">
      <dgm:prSet presAssocID="{3E0AA7B3-51D1-4FE6-8743-AD857017B577}" presName="iconSpace" presStyleCnt="0"/>
      <dgm:spPr/>
    </dgm:pt>
    <dgm:pt modelId="{D1BCEFE0-B327-4393-BA05-40FF9351A172}" type="pres">
      <dgm:prSet presAssocID="{3E0AA7B3-51D1-4FE6-8743-AD857017B577}" presName="parTx" presStyleLbl="revTx" presStyleIdx="6" presStyleCnt="14">
        <dgm:presLayoutVars>
          <dgm:chMax val="0"/>
          <dgm:chPref val="0"/>
        </dgm:presLayoutVars>
      </dgm:prSet>
      <dgm:spPr/>
    </dgm:pt>
    <dgm:pt modelId="{7F7F2B99-8C60-43D8-822A-59841CA3B4B3}" type="pres">
      <dgm:prSet presAssocID="{3E0AA7B3-51D1-4FE6-8743-AD857017B577}" presName="txSpace" presStyleCnt="0"/>
      <dgm:spPr/>
    </dgm:pt>
    <dgm:pt modelId="{D29487C5-3B8E-494C-B5ED-F9A39DF3E376}" type="pres">
      <dgm:prSet presAssocID="{3E0AA7B3-51D1-4FE6-8743-AD857017B577}" presName="desTx" presStyleLbl="revTx" presStyleIdx="7" presStyleCnt="14">
        <dgm:presLayoutVars/>
      </dgm:prSet>
      <dgm:spPr/>
    </dgm:pt>
    <dgm:pt modelId="{7EDE3AAB-01DE-4806-AAE7-0BF782FE3240}" type="pres">
      <dgm:prSet presAssocID="{8F180BB5-90CB-40BF-8B46-28FB854EB57A}" presName="sibTrans" presStyleCnt="0"/>
      <dgm:spPr/>
    </dgm:pt>
    <dgm:pt modelId="{A7A7E23F-7910-4753-9CEE-6908E83D6E5B}" type="pres">
      <dgm:prSet presAssocID="{78C3288F-6E5D-4538-B7A2-9D0DC8345A81}" presName="compNode" presStyleCnt="0"/>
      <dgm:spPr/>
    </dgm:pt>
    <dgm:pt modelId="{B0C3E48B-7A9D-4C77-BA6D-06E2F536A208}" type="pres">
      <dgm:prSet presAssocID="{78C3288F-6E5D-4538-B7A2-9D0DC8345A8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EA947DC-58DF-4415-B09E-CCE44CFBC491}" type="pres">
      <dgm:prSet presAssocID="{78C3288F-6E5D-4538-B7A2-9D0DC8345A81}" presName="iconSpace" presStyleCnt="0"/>
      <dgm:spPr/>
    </dgm:pt>
    <dgm:pt modelId="{26405D03-030D-470C-967C-010069637E55}" type="pres">
      <dgm:prSet presAssocID="{78C3288F-6E5D-4538-B7A2-9D0DC8345A81}" presName="parTx" presStyleLbl="revTx" presStyleIdx="8" presStyleCnt="14">
        <dgm:presLayoutVars>
          <dgm:chMax val="0"/>
          <dgm:chPref val="0"/>
        </dgm:presLayoutVars>
      </dgm:prSet>
      <dgm:spPr/>
    </dgm:pt>
    <dgm:pt modelId="{566B4F25-D79F-46B2-82BC-BC640C5BCB9E}" type="pres">
      <dgm:prSet presAssocID="{78C3288F-6E5D-4538-B7A2-9D0DC8345A81}" presName="txSpace" presStyleCnt="0"/>
      <dgm:spPr/>
    </dgm:pt>
    <dgm:pt modelId="{0DEE40F2-361D-4600-ABC0-0FC5D3F53665}" type="pres">
      <dgm:prSet presAssocID="{78C3288F-6E5D-4538-B7A2-9D0DC8345A81}" presName="desTx" presStyleLbl="revTx" presStyleIdx="9" presStyleCnt="14">
        <dgm:presLayoutVars/>
      </dgm:prSet>
      <dgm:spPr/>
    </dgm:pt>
    <dgm:pt modelId="{4FB70A0B-46B5-46C3-A0B7-36BEC13FE0D5}" type="pres">
      <dgm:prSet presAssocID="{7601CD2D-F261-45EB-835B-EACAC1123484}" presName="sibTrans" presStyleCnt="0"/>
      <dgm:spPr/>
    </dgm:pt>
    <dgm:pt modelId="{59D186D4-9852-43F5-982D-A4C4DDBD7334}" type="pres">
      <dgm:prSet presAssocID="{BAFBE1E1-8EDD-42E9-97CC-026ED6D58B45}" presName="compNode" presStyleCnt="0"/>
      <dgm:spPr/>
    </dgm:pt>
    <dgm:pt modelId="{563065A0-2870-440D-9E72-3BA40ACDC269}" type="pres">
      <dgm:prSet presAssocID="{BAFBE1E1-8EDD-42E9-97CC-026ED6D58B4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731312B-30B2-436F-84E9-E43006353D86}" type="pres">
      <dgm:prSet presAssocID="{BAFBE1E1-8EDD-42E9-97CC-026ED6D58B45}" presName="iconSpace" presStyleCnt="0"/>
      <dgm:spPr/>
    </dgm:pt>
    <dgm:pt modelId="{2D6E8498-E461-43E0-9729-6E4C898E2667}" type="pres">
      <dgm:prSet presAssocID="{BAFBE1E1-8EDD-42E9-97CC-026ED6D58B45}" presName="parTx" presStyleLbl="revTx" presStyleIdx="10" presStyleCnt="14">
        <dgm:presLayoutVars>
          <dgm:chMax val="0"/>
          <dgm:chPref val="0"/>
        </dgm:presLayoutVars>
      </dgm:prSet>
      <dgm:spPr/>
    </dgm:pt>
    <dgm:pt modelId="{8DDB5FE7-2354-4255-8DE8-90CB5D193DD1}" type="pres">
      <dgm:prSet presAssocID="{BAFBE1E1-8EDD-42E9-97CC-026ED6D58B45}" presName="txSpace" presStyleCnt="0"/>
      <dgm:spPr/>
    </dgm:pt>
    <dgm:pt modelId="{6E36C76E-603B-4C40-80B5-6A090D3F94BC}" type="pres">
      <dgm:prSet presAssocID="{BAFBE1E1-8EDD-42E9-97CC-026ED6D58B45}" presName="desTx" presStyleLbl="revTx" presStyleIdx="11" presStyleCnt="14">
        <dgm:presLayoutVars/>
      </dgm:prSet>
      <dgm:spPr/>
    </dgm:pt>
    <dgm:pt modelId="{CBD6CD67-9220-49A9-9D5A-FFA519EE05ED}" type="pres">
      <dgm:prSet presAssocID="{542FC495-37BA-4061-8E48-B98EAB919AD5}" presName="sibTrans" presStyleCnt="0"/>
      <dgm:spPr/>
    </dgm:pt>
    <dgm:pt modelId="{F7E101F2-8B33-4A5A-B8AE-D26E52DE5900}" type="pres">
      <dgm:prSet presAssocID="{79195D88-A8AA-465A-918C-20D8E35FF65A}" presName="compNode" presStyleCnt="0"/>
      <dgm:spPr/>
    </dgm:pt>
    <dgm:pt modelId="{DE135A18-634E-4629-8E4C-F95F27813788}" type="pres">
      <dgm:prSet presAssocID="{79195D88-A8AA-465A-918C-20D8E35FF65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99610B82-2DB3-4E79-AD8D-77097C546FC8}" type="pres">
      <dgm:prSet presAssocID="{79195D88-A8AA-465A-918C-20D8E35FF65A}" presName="iconSpace" presStyleCnt="0"/>
      <dgm:spPr/>
    </dgm:pt>
    <dgm:pt modelId="{58FB2882-BF39-4AEB-BDAE-851B865EDEC7}" type="pres">
      <dgm:prSet presAssocID="{79195D88-A8AA-465A-918C-20D8E35FF65A}" presName="parTx" presStyleLbl="revTx" presStyleIdx="12" presStyleCnt="14">
        <dgm:presLayoutVars>
          <dgm:chMax val="0"/>
          <dgm:chPref val="0"/>
        </dgm:presLayoutVars>
      </dgm:prSet>
      <dgm:spPr/>
    </dgm:pt>
    <dgm:pt modelId="{605ABDF2-0E3D-48FE-9A6B-613FC3CDCFDB}" type="pres">
      <dgm:prSet presAssocID="{79195D88-A8AA-465A-918C-20D8E35FF65A}" presName="txSpace" presStyleCnt="0"/>
      <dgm:spPr/>
    </dgm:pt>
    <dgm:pt modelId="{1E030B01-F237-4225-A0FC-6A363EEA58EE}" type="pres">
      <dgm:prSet presAssocID="{79195D88-A8AA-465A-918C-20D8E35FF65A}" presName="desTx" presStyleLbl="revTx" presStyleIdx="13" presStyleCnt="14">
        <dgm:presLayoutVars/>
      </dgm:prSet>
      <dgm:spPr/>
    </dgm:pt>
  </dgm:ptLst>
  <dgm:cxnLst>
    <dgm:cxn modelId="{D8C33C09-81A2-40BE-8C36-9AEC641895E3}" srcId="{2AAE02B8-4F73-486E-A0AB-1CA62F681854}" destId="{78C3288F-6E5D-4538-B7A2-9D0DC8345A81}" srcOrd="4" destOrd="0" parTransId="{3F353FC1-AB4A-4091-9CEE-2DA201F2A0BE}" sibTransId="{7601CD2D-F261-45EB-835B-EACAC1123484}"/>
    <dgm:cxn modelId="{75C0BF12-ADB7-438B-B844-54C261366A84}" type="presOf" srcId="{59C42626-6B25-4F7D-BD3D-2B39DF1BF5C2}" destId="{AB7F660E-AFE6-44A8-89E6-FB5907A2EB72}" srcOrd="0" destOrd="0" presId="urn:microsoft.com/office/officeart/2018/2/layout/IconLabelDescriptionList"/>
    <dgm:cxn modelId="{9F158213-EE43-4511-92F0-B55176B0263A}" type="presOf" srcId="{7B208BEE-D824-4DB1-A5B8-2BC96C1BFB70}" destId="{6E36C76E-603B-4C40-80B5-6A090D3F94BC}" srcOrd="0" destOrd="1" presId="urn:microsoft.com/office/officeart/2018/2/layout/IconLabelDescriptionList"/>
    <dgm:cxn modelId="{99855122-C258-4F7B-A370-61C471872F9F}" srcId="{BAFBE1E1-8EDD-42E9-97CC-026ED6D58B45}" destId="{7B208BEE-D824-4DB1-A5B8-2BC96C1BFB70}" srcOrd="1" destOrd="0" parTransId="{86336F98-B53F-4838-AD0E-B259D9F11C51}" sibTransId="{23BD983C-5A02-4C5D-AAB1-780EF72732BF}"/>
    <dgm:cxn modelId="{BC7FD626-FB13-4C8D-9EC3-B5F13238E430}" type="presOf" srcId="{78C3288F-6E5D-4538-B7A2-9D0DC8345A81}" destId="{26405D03-030D-470C-967C-010069637E55}" srcOrd="0" destOrd="0" presId="urn:microsoft.com/office/officeart/2018/2/layout/IconLabelDescriptionList"/>
    <dgm:cxn modelId="{F3556D27-96B4-40FF-B8CD-6E1A6E3D3174}" srcId="{59C42626-6B25-4F7D-BD3D-2B39DF1BF5C2}" destId="{A9AA78F8-AD71-42A3-86B6-EE74040AD65F}" srcOrd="1" destOrd="0" parTransId="{15EB20A4-0894-459B-B431-A9D43CEDF690}" sibTransId="{74ECDFB6-B39D-424F-B854-42975336075D}"/>
    <dgm:cxn modelId="{FA638327-6BB2-45A6-8E1F-B909DE4D146C}" srcId="{366FA6A1-476A-4423-B828-33D2BB4BC692}" destId="{FC780BE5-5E76-46E9-92B7-B138F110CBAD}" srcOrd="4" destOrd="0" parTransId="{327C8B52-4D60-40B5-AA8A-871C85481C72}" sibTransId="{A48D6C17-B076-4A8B-A814-AA86818CCF5A}"/>
    <dgm:cxn modelId="{BF43AF28-A2D5-46F3-9232-09B862733807}" type="presOf" srcId="{FC780BE5-5E76-46E9-92B7-B138F110CBAD}" destId="{BF0A0E17-9A05-4AC6-8130-F8F03FD05B09}" srcOrd="0" destOrd="4" presId="urn:microsoft.com/office/officeart/2018/2/layout/IconLabelDescriptionList"/>
    <dgm:cxn modelId="{6CCB3132-3BA5-4C2E-A9D3-F3D218282322}" type="presOf" srcId="{A29B0E32-6811-4554-A279-533723EBC7A3}" destId="{BF0A0E17-9A05-4AC6-8130-F8F03FD05B09}" srcOrd="0" destOrd="6" presId="urn:microsoft.com/office/officeart/2018/2/layout/IconLabelDescriptionList"/>
    <dgm:cxn modelId="{DE6A5B33-A7E7-4F92-9042-C94661278B94}" srcId="{2AAE02B8-4F73-486E-A0AB-1CA62F681854}" destId="{366FA6A1-476A-4423-B828-33D2BB4BC692}" srcOrd="0" destOrd="0" parTransId="{3DBA70FD-5776-4B6B-8EF5-C65AA234E77E}" sibTransId="{BF354E01-6FF3-48F7-A3D5-0EEB64414153}"/>
    <dgm:cxn modelId="{46944237-4BFD-4C77-99F7-802CCD89E40A}" type="presOf" srcId="{8524CBD2-1FAE-4B6F-B386-59AB0098E298}" destId="{D29487C5-3B8E-494C-B5ED-F9A39DF3E376}" srcOrd="0" destOrd="0" presId="urn:microsoft.com/office/officeart/2018/2/layout/IconLabelDescriptionList"/>
    <dgm:cxn modelId="{AF3FA03A-4C72-43F6-8DFB-D96CC28A6673}" srcId="{A642889B-4BE5-423B-9E4B-CD8B290333AA}" destId="{31F02933-80D1-40F8-8B2C-88F2C6BC0D6C}" srcOrd="0" destOrd="0" parTransId="{8C630AC3-319C-4871-B668-3AD4520A8143}" sibTransId="{28C2F9F6-B8AC-4B05-9125-90DE88533502}"/>
    <dgm:cxn modelId="{765F2B3D-AD65-4EE4-886E-1C57666741E8}" type="presOf" srcId="{E0B52781-46C4-4580-AE49-E46174B58690}" destId="{7C0B5A1D-01DD-4D58-AE59-1CFF10E77BB2}" srcOrd="0" destOrd="2" presId="urn:microsoft.com/office/officeart/2018/2/layout/IconLabelDescriptionList"/>
    <dgm:cxn modelId="{350CEE41-A367-446C-A95C-8AA611C4E638}" srcId="{BAFBE1E1-8EDD-42E9-97CC-026ED6D58B45}" destId="{23C83B1D-E8F1-4A28-A748-969F1706A9D0}" srcOrd="2" destOrd="0" parTransId="{B767D00A-0368-4CC0-ADB1-135456B91842}" sibTransId="{7C0E6F3F-BFAF-4F8F-8318-9560E828E715}"/>
    <dgm:cxn modelId="{617AB862-3CDF-41F9-9634-11B18D615DAF}" srcId="{366FA6A1-476A-4423-B828-33D2BB4BC692}" destId="{81263185-3799-405B-B3E4-9A95DE273600}" srcOrd="0" destOrd="0" parTransId="{159D543B-3456-4923-B7D7-A44621221594}" sibTransId="{92A312AF-C206-422A-93B1-947FD91386B6}"/>
    <dgm:cxn modelId="{998B4045-C786-452F-ABFC-46298C9F77AC}" type="presOf" srcId="{CE31C475-CD18-4F3C-B327-88E0EF692EAF}" destId="{BF0A0E17-9A05-4AC6-8130-F8F03FD05B09}" srcOrd="0" destOrd="3" presId="urn:microsoft.com/office/officeart/2018/2/layout/IconLabelDescriptionList"/>
    <dgm:cxn modelId="{23779245-2E15-4E27-BFF0-D60F9034DFC2}" type="presOf" srcId="{BAFBE1E1-8EDD-42E9-97CC-026ED6D58B45}" destId="{2D6E8498-E461-43E0-9729-6E4C898E2667}" srcOrd="0" destOrd="0" presId="urn:microsoft.com/office/officeart/2018/2/layout/IconLabelDescriptionList"/>
    <dgm:cxn modelId="{EA394846-26F9-452F-921C-01ADCDA9DA80}" srcId="{366FA6A1-476A-4423-B828-33D2BB4BC692}" destId="{E4FAA782-3644-4EBB-A2DC-979F6047C5B1}" srcOrd="1" destOrd="0" parTransId="{502654F6-E634-4DBF-9342-40212290EC32}" sibTransId="{84DA81EB-A182-4C6F-B3E8-B5C86AE73C78}"/>
    <dgm:cxn modelId="{CB1DFC48-6993-4A42-85D8-09B44B8D9FAC}" type="presOf" srcId="{92DDA599-2429-4927-8B7C-CF343B21D702}" destId="{6E36C76E-603B-4C40-80B5-6A090D3F94BC}" srcOrd="0" destOrd="3" presId="urn:microsoft.com/office/officeart/2018/2/layout/IconLabelDescriptionList"/>
    <dgm:cxn modelId="{50937449-CE62-4CAF-9B16-095B2604B8D0}" type="presOf" srcId="{D1F65F1D-F663-45CF-A635-6F0B78816C75}" destId="{BF0A0E17-9A05-4AC6-8130-F8F03FD05B09}" srcOrd="0" destOrd="5" presId="urn:microsoft.com/office/officeart/2018/2/layout/IconLabelDescriptionList"/>
    <dgm:cxn modelId="{15C7E569-A16D-41DD-BDC9-703DFEE3DCA0}" type="presOf" srcId="{791DEB4A-CE6F-4C61-840F-B7658F399F46}" destId="{0DEE40F2-361D-4600-ABC0-0FC5D3F53665}" srcOrd="0" destOrd="0" presId="urn:microsoft.com/office/officeart/2018/2/layout/IconLabelDescriptionList"/>
    <dgm:cxn modelId="{B4A49F6A-AEFE-489B-AAC3-07C12C7CAE83}" srcId="{2AAE02B8-4F73-486E-A0AB-1CA62F681854}" destId="{BAFBE1E1-8EDD-42E9-97CC-026ED6D58B45}" srcOrd="5" destOrd="0" parTransId="{873607A0-2642-4A56-B931-F1BB30CBA6BD}" sibTransId="{542FC495-37BA-4061-8E48-B98EAB919AD5}"/>
    <dgm:cxn modelId="{E4E30071-2B4F-4A43-B1D1-9C6A488EFCBC}" type="presOf" srcId="{08EC7FA1-0A7A-4001-97B2-799A924BA382}" destId="{6E36C76E-603B-4C40-80B5-6A090D3F94BC}" srcOrd="0" destOrd="0" presId="urn:microsoft.com/office/officeart/2018/2/layout/IconLabelDescriptionList"/>
    <dgm:cxn modelId="{A3751C72-6310-4615-98F8-FF356B6F5AA6}" type="presOf" srcId="{4C9FD17F-4450-4F1D-9D4A-8AF53B3BDD82}" destId="{7C0B5A1D-01DD-4D58-AE59-1CFF10E77BB2}" srcOrd="0" destOrd="0" presId="urn:microsoft.com/office/officeart/2018/2/layout/IconLabelDescriptionList"/>
    <dgm:cxn modelId="{4E424358-55B9-4EE7-8039-AD7CA61A3A51}" srcId="{366FA6A1-476A-4423-B828-33D2BB4BC692}" destId="{A29B0E32-6811-4554-A279-533723EBC7A3}" srcOrd="6" destOrd="0" parTransId="{4BBBF231-1D07-4B92-A244-2DAE867FF0FA}" sibTransId="{861AD4C6-0EAE-4AE9-BF43-C1337AD2A022}"/>
    <dgm:cxn modelId="{5E777F7B-AEA3-4EF1-8607-BFBFC22838C4}" srcId="{2AAE02B8-4F73-486E-A0AB-1CA62F681854}" destId="{3E0AA7B3-51D1-4FE6-8743-AD857017B577}" srcOrd="3" destOrd="0" parTransId="{82ECD202-7CDD-4E7F-9637-6DC7EF0429B3}" sibTransId="{8F180BB5-90CB-40BF-8B46-28FB854EB57A}"/>
    <dgm:cxn modelId="{3D8C2F7F-236B-4F4D-B9B4-0C47EE9AA4CE}" srcId="{2AAE02B8-4F73-486E-A0AB-1CA62F681854}" destId="{A642889B-4BE5-423B-9E4B-CD8B290333AA}" srcOrd="2" destOrd="0" parTransId="{F41F2C28-384A-4435-9918-E5A842728889}" sibTransId="{F08CD814-F912-4B7B-BB75-D07A83DCD51B}"/>
    <dgm:cxn modelId="{D5710881-88FB-4797-8360-09801727A7A9}" type="presOf" srcId="{3E0AA7B3-51D1-4FE6-8743-AD857017B577}" destId="{D1BCEFE0-B327-4393-BA05-40FF9351A172}" srcOrd="0" destOrd="0" presId="urn:microsoft.com/office/officeart/2018/2/layout/IconLabelDescriptionList"/>
    <dgm:cxn modelId="{06C4FF8B-EA05-4894-BE17-8F26F3FC6BAC}" srcId="{366FA6A1-476A-4423-B828-33D2BB4BC692}" destId="{05E2007F-D29C-482D-A3E9-B523C1D946E6}" srcOrd="2" destOrd="0" parTransId="{D77F4A1A-6429-43E5-9731-3B5E50FBDFBD}" sibTransId="{00F8E586-1BD8-4737-9690-DCCDA30B91C1}"/>
    <dgm:cxn modelId="{8852FF8D-CCC8-4E07-8BB4-1DDD39D1324C}" srcId="{59C42626-6B25-4F7D-BD3D-2B39DF1BF5C2}" destId="{E0B52781-46C4-4580-AE49-E46174B58690}" srcOrd="2" destOrd="0" parTransId="{A97DA41D-5672-4A18-95E5-5BF1C605A1AE}" sibTransId="{6F99B6C5-C374-47D1-866A-9AF390472670}"/>
    <dgm:cxn modelId="{13115391-D7E2-4279-97A0-B01B91621E6E}" type="presOf" srcId="{23C83B1D-E8F1-4A28-A748-969F1706A9D0}" destId="{6E36C76E-603B-4C40-80B5-6A090D3F94BC}" srcOrd="0" destOrd="2" presId="urn:microsoft.com/office/officeart/2018/2/layout/IconLabelDescriptionList"/>
    <dgm:cxn modelId="{07E42595-B7AD-4646-8BE6-8C0B836A6160}" type="presOf" srcId="{2AAE02B8-4F73-486E-A0AB-1CA62F681854}" destId="{6E5E93AF-EE5D-4CEA-A12C-AC2B17FBB41C}" srcOrd="0" destOrd="0" presId="urn:microsoft.com/office/officeart/2018/2/layout/IconLabelDescriptionList"/>
    <dgm:cxn modelId="{AEF0F797-6BCC-439A-B0CB-0A638C6213D8}" type="presOf" srcId="{A9AA78F8-AD71-42A3-86B6-EE74040AD65F}" destId="{7C0B5A1D-01DD-4D58-AE59-1CFF10E77BB2}" srcOrd="0" destOrd="1" presId="urn:microsoft.com/office/officeart/2018/2/layout/IconLabelDescriptionList"/>
    <dgm:cxn modelId="{25B9929C-7C4B-4D46-9908-1400A4F4153D}" type="presOf" srcId="{366FA6A1-476A-4423-B828-33D2BB4BC692}" destId="{A92B737E-0D80-4693-A21F-FE0290E8D9C4}" srcOrd="0" destOrd="0" presId="urn:microsoft.com/office/officeart/2018/2/layout/IconLabelDescriptionList"/>
    <dgm:cxn modelId="{B408BFA3-6B54-4B91-8E53-94F39F0AA444}" type="presOf" srcId="{A642889B-4BE5-423B-9E4B-CD8B290333AA}" destId="{4261C45F-C3C9-4D1D-9485-C07BF2F075E4}" srcOrd="0" destOrd="0" presId="urn:microsoft.com/office/officeart/2018/2/layout/IconLabelDescriptionList"/>
    <dgm:cxn modelId="{373611A4-DB5E-4242-86DE-24EA7A5599A3}" srcId="{59C42626-6B25-4F7D-BD3D-2B39DF1BF5C2}" destId="{4C9FD17F-4450-4F1D-9D4A-8AF53B3BDD82}" srcOrd="0" destOrd="0" parTransId="{ED469C0A-1550-4D2E-8097-8B351D460386}" sibTransId="{C2299E2F-B4BE-4986-9ED1-54BF389F08FE}"/>
    <dgm:cxn modelId="{328BA8B4-1699-406A-B32F-F858FC35112F}" srcId="{78C3288F-6E5D-4538-B7A2-9D0DC8345A81}" destId="{791DEB4A-CE6F-4C61-840F-B7658F399F46}" srcOrd="0" destOrd="0" parTransId="{D0236DDD-EAB2-4BC0-A667-FEB5423813FB}" sibTransId="{6A768E5B-2023-4E75-B6D0-AB85CC36ABEC}"/>
    <dgm:cxn modelId="{5430F3B6-D105-4A6D-AE7D-DBB1C0981148}" srcId="{366FA6A1-476A-4423-B828-33D2BB4BC692}" destId="{D1F65F1D-F663-45CF-A635-6F0B78816C75}" srcOrd="5" destOrd="0" parTransId="{C0369F2F-C7DC-4126-BCCA-A1F8F20A497E}" sibTransId="{3EF96393-55D6-4EA7-98AA-5618AE7B83CD}"/>
    <dgm:cxn modelId="{53DD9BCE-BB8D-4A20-8CE5-4432DE06CBA7}" type="presOf" srcId="{E4FAA782-3644-4EBB-A2DC-979F6047C5B1}" destId="{BF0A0E17-9A05-4AC6-8130-F8F03FD05B09}" srcOrd="0" destOrd="1" presId="urn:microsoft.com/office/officeart/2018/2/layout/IconLabelDescriptionList"/>
    <dgm:cxn modelId="{C4FE85D1-94E8-4DFD-9889-B9A1445E710F}" srcId="{2AAE02B8-4F73-486E-A0AB-1CA62F681854}" destId="{79195D88-A8AA-465A-918C-20D8E35FF65A}" srcOrd="6" destOrd="0" parTransId="{A999EFD8-D80B-44E4-87BB-9B3F8525D00E}" sibTransId="{87EEB240-61F5-455B-A0FA-F23838655122}"/>
    <dgm:cxn modelId="{27B0AFD5-8C3D-4275-9670-0455233A4928}" srcId="{3E0AA7B3-51D1-4FE6-8743-AD857017B577}" destId="{8524CBD2-1FAE-4B6F-B386-59AB0098E298}" srcOrd="0" destOrd="0" parTransId="{6737D0BD-9347-499A-AE2E-6F003A440331}" sibTransId="{C2AE3001-0FAD-4AF1-94A9-985862FCE1F8}"/>
    <dgm:cxn modelId="{E49473D9-EFBA-432F-A56C-1D4BE40427E4}" type="presOf" srcId="{81263185-3799-405B-B3E4-9A95DE273600}" destId="{BF0A0E17-9A05-4AC6-8130-F8F03FD05B09}" srcOrd="0" destOrd="0" presId="urn:microsoft.com/office/officeart/2018/2/layout/IconLabelDescriptionList"/>
    <dgm:cxn modelId="{7200B1E3-234B-4F5D-89CE-BFE23D1952D1}" type="presOf" srcId="{79195D88-A8AA-465A-918C-20D8E35FF65A}" destId="{58FB2882-BF39-4AEB-BDAE-851B865EDEC7}" srcOrd="0" destOrd="0" presId="urn:microsoft.com/office/officeart/2018/2/layout/IconLabelDescriptionList"/>
    <dgm:cxn modelId="{DFEF80E7-370F-4402-AB8E-29ADF365A9DB}" type="presOf" srcId="{05E2007F-D29C-482D-A3E9-B523C1D946E6}" destId="{BF0A0E17-9A05-4AC6-8130-F8F03FD05B09}" srcOrd="0" destOrd="2" presId="urn:microsoft.com/office/officeart/2018/2/layout/IconLabelDescriptionList"/>
    <dgm:cxn modelId="{7248D8ED-2E5C-4379-8D28-EF532929010E}" srcId="{366FA6A1-476A-4423-B828-33D2BB4BC692}" destId="{CE31C475-CD18-4F3C-B327-88E0EF692EAF}" srcOrd="3" destOrd="0" parTransId="{8D3B3098-D571-496D-B50B-4675AC150EC6}" sibTransId="{8ADC76C1-6AF8-4698-BC05-CE1A5CD98D28}"/>
    <dgm:cxn modelId="{97F66EF1-06E9-4BB7-9CA5-AD241CE6D9C0}" srcId="{2AAE02B8-4F73-486E-A0AB-1CA62F681854}" destId="{59C42626-6B25-4F7D-BD3D-2B39DF1BF5C2}" srcOrd="1" destOrd="0" parTransId="{27E48864-F96E-4B0A-81CC-CC6314C9A479}" sibTransId="{978BEAC4-D891-4499-A70C-971A21FDE944}"/>
    <dgm:cxn modelId="{E73A10F6-F03D-448D-84E4-B1039A1096A8}" type="presOf" srcId="{31F02933-80D1-40F8-8B2C-88F2C6BC0D6C}" destId="{3C873CBD-2A55-4A91-9229-F657D24F7E92}" srcOrd="0" destOrd="0" presId="urn:microsoft.com/office/officeart/2018/2/layout/IconLabelDescriptionList"/>
    <dgm:cxn modelId="{8030DCF9-C6EA-4E05-8D5E-D86B6DC6EEFB}" srcId="{BAFBE1E1-8EDD-42E9-97CC-026ED6D58B45}" destId="{08EC7FA1-0A7A-4001-97B2-799A924BA382}" srcOrd="0" destOrd="0" parTransId="{2FA7ECA5-40AD-4552-9CA9-6933BB1B09D0}" sibTransId="{68BF5B9E-21DC-44BE-92AC-0BD6E4C8CAC6}"/>
    <dgm:cxn modelId="{EF0421FF-1B4B-4C9A-A3D1-4C1639F7E31F}" srcId="{BAFBE1E1-8EDD-42E9-97CC-026ED6D58B45}" destId="{92DDA599-2429-4927-8B7C-CF343B21D702}" srcOrd="3" destOrd="0" parTransId="{2AAB0F3D-D9DE-4180-B3EB-FCA060BCB7DD}" sibTransId="{1851A068-7A57-4C30-ABCB-773E937EC58C}"/>
    <dgm:cxn modelId="{41C104ED-7782-4B83-86CA-6690C128CEB2}" type="presParOf" srcId="{6E5E93AF-EE5D-4CEA-A12C-AC2B17FBB41C}" destId="{20BBAEFD-8BB1-4DC8-A5D0-65A88EE8649D}" srcOrd="0" destOrd="0" presId="urn:microsoft.com/office/officeart/2018/2/layout/IconLabelDescriptionList"/>
    <dgm:cxn modelId="{473D0133-3190-44C4-8247-478DD18E934C}" type="presParOf" srcId="{20BBAEFD-8BB1-4DC8-A5D0-65A88EE8649D}" destId="{3CE90EBA-7147-4F9B-A7C5-C7B54072C8D4}" srcOrd="0" destOrd="0" presId="urn:microsoft.com/office/officeart/2018/2/layout/IconLabelDescriptionList"/>
    <dgm:cxn modelId="{BAE97808-FA08-45F6-A4AB-E7454E275676}" type="presParOf" srcId="{20BBAEFD-8BB1-4DC8-A5D0-65A88EE8649D}" destId="{FFDFAB55-AA90-42F1-AD59-160A0983B185}" srcOrd="1" destOrd="0" presId="urn:microsoft.com/office/officeart/2018/2/layout/IconLabelDescriptionList"/>
    <dgm:cxn modelId="{109BF67A-9E0C-4836-8A59-041432C874B0}" type="presParOf" srcId="{20BBAEFD-8BB1-4DC8-A5D0-65A88EE8649D}" destId="{A92B737E-0D80-4693-A21F-FE0290E8D9C4}" srcOrd="2" destOrd="0" presId="urn:microsoft.com/office/officeart/2018/2/layout/IconLabelDescriptionList"/>
    <dgm:cxn modelId="{0E96D984-FEBA-4453-915B-758B078787BD}" type="presParOf" srcId="{20BBAEFD-8BB1-4DC8-A5D0-65A88EE8649D}" destId="{37DE9A08-B7BC-4433-A9D5-7BAC1DD5AD12}" srcOrd="3" destOrd="0" presId="urn:microsoft.com/office/officeart/2018/2/layout/IconLabelDescriptionList"/>
    <dgm:cxn modelId="{D77761B8-7377-47B3-AEE5-58583C03E88A}" type="presParOf" srcId="{20BBAEFD-8BB1-4DC8-A5D0-65A88EE8649D}" destId="{BF0A0E17-9A05-4AC6-8130-F8F03FD05B09}" srcOrd="4" destOrd="0" presId="urn:microsoft.com/office/officeart/2018/2/layout/IconLabelDescriptionList"/>
    <dgm:cxn modelId="{DDF108FA-86FF-4D55-872F-915D1A56E215}" type="presParOf" srcId="{6E5E93AF-EE5D-4CEA-A12C-AC2B17FBB41C}" destId="{33DE5258-3D52-46B8-8026-A9622FA781E6}" srcOrd="1" destOrd="0" presId="urn:microsoft.com/office/officeart/2018/2/layout/IconLabelDescriptionList"/>
    <dgm:cxn modelId="{F4A75370-6787-498D-B0CC-478054EDDC08}" type="presParOf" srcId="{6E5E93AF-EE5D-4CEA-A12C-AC2B17FBB41C}" destId="{C3854897-E5BD-49BF-ACE6-9F666166DEC7}" srcOrd="2" destOrd="0" presId="urn:microsoft.com/office/officeart/2018/2/layout/IconLabelDescriptionList"/>
    <dgm:cxn modelId="{85E8CA63-D506-4F16-B0D1-B62270A35C0F}" type="presParOf" srcId="{C3854897-E5BD-49BF-ACE6-9F666166DEC7}" destId="{80B510EF-E494-4244-BB6E-48EC90DDD5CB}" srcOrd="0" destOrd="0" presId="urn:microsoft.com/office/officeart/2018/2/layout/IconLabelDescriptionList"/>
    <dgm:cxn modelId="{594ED37B-E022-4265-89A0-CC40D6579A31}" type="presParOf" srcId="{C3854897-E5BD-49BF-ACE6-9F666166DEC7}" destId="{B22479AD-D492-442A-A8C5-F7C4FA0F337A}" srcOrd="1" destOrd="0" presId="urn:microsoft.com/office/officeart/2018/2/layout/IconLabelDescriptionList"/>
    <dgm:cxn modelId="{69EDE67B-175D-4B03-B9BF-E20C72305B30}" type="presParOf" srcId="{C3854897-E5BD-49BF-ACE6-9F666166DEC7}" destId="{AB7F660E-AFE6-44A8-89E6-FB5907A2EB72}" srcOrd="2" destOrd="0" presId="urn:microsoft.com/office/officeart/2018/2/layout/IconLabelDescriptionList"/>
    <dgm:cxn modelId="{EE426E4D-035B-45B5-9054-96D4981FCD0D}" type="presParOf" srcId="{C3854897-E5BD-49BF-ACE6-9F666166DEC7}" destId="{D5874BFE-0128-4B2D-970F-D8CFBF3D20B4}" srcOrd="3" destOrd="0" presId="urn:microsoft.com/office/officeart/2018/2/layout/IconLabelDescriptionList"/>
    <dgm:cxn modelId="{8567E26F-DCA3-449B-B2C8-B5041956D8EC}" type="presParOf" srcId="{C3854897-E5BD-49BF-ACE6-9F666166DEC7}" destId="{7C0B5A1D-01DD-4D58-AE59-1CFF10E77BB2}" srcOrd="4" destOrd="0" presId="urn:microsoft.com/office/officeart/2018/2/layout/IconLabelDescriptionList"/>
    <dgm:cxn modelId="{C6DFA311-9A94-40B0-9B1B-2EA548E631E7}" type="presParOf" srcId="{6E5E93AF-EE5D-4CEA-A12C-AC2B17FBB41C}" destId="{D113AFC9-FDAE-4C3D-A112-2829BD57C092}" srcOrd="3" destOrd="0" presId="urn:microsoft.com/office/officeart/2018/2/layout/IconLabelDescriptionList"/>
    <dgm:cxn modelId="{C4727093-8552-4632-82BB-D9415EBB537E}" type="presParOf" srcId="{6E5E93AF-EE5D-4CEA-A12C-AC2B17FBB41C}" destId="{16E33BF4-53EC-43C3-A392-21DF5538763B}" srcOrd="4" destOrd="0" presId="urn:microsoft.com/office/officeart/2018/2/layout/IconLabelDescriptionList"/>
    <dgm:cxn modelId="{9E502331-67CC-400F-92E1-461FE6EBFE54}" type="presParOf" srcId="{16E33BF4-53EC-43C3-A392-21DF5538763B}" destId="{C5A8ADCD-6A09-4392-B70E-8611D38EC917}" srcOrd="0" destOrd="0" presId="urn:microsoft.com/office/officeart/2018/2/layout/IconLabelDescriptionList"/>
    <dgm:cxn modelId="{34DA5A78-9D10-4561-9977-39F9AFABF5CC}" type="presParOf" srcId="{16E33BF4-53EC-43C3-A392-21DF5538763B}" destId="{4D8678E4-5005-43BB-A4C4-2DB77025A297}" srcOrd="1" destOrd="0" presId="urn:microsoft.com/office/officeart/2018/2/layout/IconLabelDescriptionList"/>
    <dgm:cxn modelId="{1158640C-A119-4008-A35F-DA7F6C9A8B36}" type="presParOf" srcId="{16E33BF4-53EC-43C3-A392-21DF5538763B}" destId="{4261C45F-C3C9-4D1D-9485-C07BF2F075E4}" srcOrd="2" destOrd="0" presId="urn:microsoft.com/office/officeart/2018/2/layout/IconLabelDescriptionList"/>
    <dgm:cxn modelId="{DFBB8F8E-8338-495D-A65B-0CE167DF9EF6}" type="presParOf" srcId="{16E33BF4-53EC-43C3-A392-21DF5538763B}" destId="{46F57EA5-621D-4996-8F47-7DC858C9EF30}" srcOrd="3" destOrd="0" presId="urn:microsoft.com/office/officeart/2018/2/layout/IconLabelDescriptionList"/>
    <dgm:cxn modelId="{1C44CA93-0476-42B6-8E48-8ABEC0148EED}" type="presParOf" srcId="{16E33BF4-53EC-43C3-A392-21DF5538763B}" destId="{3C873CBD-2A55-4A91-9229-F657D24F7E92}" srcOrd="4" destOrd="0" presId="urn:microsoft.com/office/officeart/2018/2/layout/IconLabelDescriptionList"/>
    <dgm:cxn modelId="{427C4DF2-33E5-4FB6-9EE7-B2850B504E78}" type="presParOf" srcId="{6E5E93AF-EE5D-4CEA-A12C-AC2B17FBB41C}" destId="{CEDE563E-2661-4CEC-9042-A4E649E5F3EF}" srcOrd="5" destOrd="0" presId="urn:microsoft.com/office/officeart/2018/2/layout/IconLabelDescriptionList"/>
    <dgm:cxn modelId="{57CB214C-19ED-4F7E-92EB-3B8FB5E85DAF}" type="presParOf" srcId="{6E5E93AF-EE5D-4CEA-A12C-AC2B17FBB41C}" destId="{756007B1-BDA3-4487-BB74-90259163A8E3}" srcOrd="6" destOrd="0" presId="urn:microsoft.com/office/officeart/2018/2/layout/IconLabelDescriptionList"/>
    <dgm:cxn modelId="{85B70125-460D-4987-9F87-80BB0E0AAFC6}" type="presParOf" srcId="{756007B1-BDA3-4487-BB74-90259163A8E3}" destId="{CD2EC548-9500-4F40-A149-69E6CEE3A3E8}" srcOrd="0" destOrd="0" presId="urn:microsoft.com/office/officeart/2018/2/layout/IconLabelDescriptionList"/>
    <dgm:cxn modelId="{194D92E5-C3F1-4059-BD4E-573C2811F012}" type="presParOf" srcId="{756007B1-BDA3-4487-BB74-90259163A8E3}" destId="{4D83E978-B39A-45FF-88AC-51AECC9D1B04}" srcOrd="1" destOrd="0" presId="urn:microsoft.com/office/officeart/2018/2/layout/IconLabelDescriptionList"/>
    <dgm:cxn modelId="{456B0706-01C8-4593-B6BB-933AC43A2C2E}" type="presParOf" srcId="{756007B1-BDA3-4487-BB74-90259163A8E3}" destId="{D1BCEFE0-B327-4393-BA05-40FF9351A172}" srcOrd="2" destOrd="0" presId="urn:microsoft.com/office/officeart/2018/2/layout/IconLabelDescriptionList"/>
    <dgm:cxn modelId="{BFE0C13C-50A7-4E2B-B984-45055FB6A430}" type="presParOf" srcId="{756007B1-BDA3-4487-BB74-90259163A8E3}" destId="{7F7F2B99-8C60-43D8-822A-59841CA3B4B3}" srcOrd="3" destOrd="0" presId="urn:microsoft.com/office/officeart/2018/2/layout/IconLabelDescriptionList"/>
    <dgm:cxn modelId="{04FD230E-E220-4E58-9CEA-EDDFD67D4C96}" type="presParOf" srcId="{756007B1-BDA3-4487-BB74-90259163A8E3}" destId="{D29487C5-3B8E-494C-B5ED-F9A39DF3E376}" srcOrd="4" destOrd="0" presId="urn:microsoft.com/office/officeart/2018/2/layout/IconLabelDescriptionList"/>
    <dgm:cxn modelId="{834E76B0-095A-43F0-B7CF-6D3D26CF8B11}" type="presParOf" srcId="{6E5E93AF-EE5D-4CEA-A12C-AC2B17FBB41C}" destId="{7EDE3AAB-01DE-4806-AAE7-0BF782FE3240}" srcOrd="7" destOrd="0" presId="urn:microsoft.com/office/officeart/2018/2/layout/IconLabelDescriptionList"/>
    <dgm:cxn modelId="{069C60AE-6F2D-49E3-89EB-E99A48DE8C5C}" type="presParOf" srcId="{6E5E93AF-EE5D-4CEA-A12C-AC2B17FBB41C}" destId="{A7A7E23F-7910-4753-9CEE-6908E83D6E5B}" srcOrd="8" destOrd="0" presId="urn:microsoft.com/office/officeart/2018/2/layout/IconLabelDescriptionList"/>
    <dgm:cxn modelId="{43847F3F-642F-4AFE-A0CC-09E6D31450B3}" type="presParOf" srcId="{A7A7E23F-7910-4753-9CEE-6908E83D6E5B}" destId="{B0C3E48B-7A9D-4C77-BA6D-06E2F536A208}" srcOrd="0" destOrd="0" presId="urn:microsoft.com/office/officeart/2018/2/layout/IconLabelDescriptionList"/>
    <dgm:cxn modelId="{8EABF367-C70B-4248-8143-602B88601C58}" type="presParOf" srcId="{A7A7E23F-7910-4753-9CEE-6908E83D6E5B}" destId="{CEA947DC-58DF-4415-B09E-CCE44CFBC491}" srcOrd="1" destOrd="0" presId="urn:microsoft.com/office/officeart/2018/2/layout/IconLabelDescriptionList"/>
    <dgm:cxn modelId="{582CA9FC-8273-4180-9685-CD8D968DD0C6}" type="presParOf" srcId="{A7A7E23F-7910-4753-9CEE-6908E83D6E5B}" destId="{26405D03-030D-470C-967C-010069637E55}" srcOrd="2" destOrd="0" presId="urn:microsoft.com/office/officeart/2018/2/layout/IconLabelDescriptionList"/>
    <dgm:cxn modelId="{2B39F575-94D0-42E8-A463-8C4434C8D25D}" type="presParOf" srcId="{A7A7E23F-7910-4753-9CEE-6908E83D6E5B}" destId="{566B4F25-D79F-46B2-82BC-BC640C5BCB9E}" srcOrd="3" destOrd="0" presId="urn:microsoft.com/office/officeart/2018/2/layout/IconLabelDescriptionList"/>
    <dgm:cxn modelId="{91412C40-1989-49BA-9B98-744EAFE5D378}" type="presParOf" srcId="{A7A7E23F-7910-4753-9CEE-6908E83D6E5B}" destId="{0DEE40F2-361D-4600-ABC0-0FC5D3F53665}" srcOrd="4" destOrd="0" presId="urn:microsoft.com/office/officeart/2018/2/layout/IconLabelDescriptionList"/>
    <dgm:cxn modelId="{5C585714-7E6A-4593-B4B3-A2B185CDD131}" type="presParOf" srcId="{6E5E93AF-EE5D-4CEA-A12C-AC2B17FBB41C}" destId="{4FB70A0B-46B5-46C3-A0B7-36BEC13FE0D5}" srcOrd="9" destOrd="0" presId="urn:microsoft.com/office/officeart/2018/2/layout/IconLabelDescriptionList"/>
    <dgm:cxn modelId="{FE20CEFF-7D33-4A0C-B94E-8C41FB5E4BFE}" type="presParOf" srcId="{6E5E93AF-EE5D-4CEA-A12C-AC2B17FBB41C}" destId="{59D186D4-9852-43F5-982D-A4C4DDBD7334}" srcOrd="10" destOrd="0" presId="urn:microsoft.com/office/officeart/2018/2/layout/IconLabelDescriptionList"/>
    <dgm:cxn modelId="{5CAEFD9F-1C21-41AA-B2FD-496FC6CD7A49}" type="presParOf" srcId="{59D186D4-9852-43F5-982D-A4C4DDBD7334}" destId="{563065A0-2870-440D-9E72-3BA40ACDC269}" srcOrd="0" destOrd="0" presId="urn:microsoft.com/office/officeart/2018/2/layout/IconLabelDescriptionList"/>
    <dgm:cxn modelId="{0359E322-AC88-463A-A475-3E532B38182F}" type="presParOf" srcId="{59D186D4-9852-43F5-982D-A4C4DDBD7334}" destId="{6731312B-30B2-436F-84E9-E43006353D86}" srcOrd="1" destOrd="0" presId="urn:microsoft.com/office/officeart/2018/2/layout/IconLabelDescriptionList"/>
    <dgm:cxn modelId="{7F41C018-5C55-405B-ACFE-F4E11A0F8B35}" type="presParOf" srcId="{59D186D4-9852-43F5-982D-A4C4DDBD7334}" destId="{2D6E8498-E461-43E0-9729-6E4C898E2667}" srcOrd="2" destOrd="0" presId="urn:microsoft.com/office/officeart/2018/2/layout/IconLabelDescriptionList"/>
    <dgm:cxn modelId="{63FD2981-47DD-4ED8-939D-FFB696586729}" type="presParOf" srcId="{59D186D4-9852-43F5-982D-A4C4DDBD7334}" destId="{8DDB5FE7-2354-4255-8DE8-90CB5D193DD1}" srcOrd="3" destOrd="0" presId="urn:microsoft.com/office/officeart/2018/2/layout/IconLabelDescriptionList"/>
    <dgm:cxn modelId="{93C93D55-5516-4C9B-8E62-A8F60C4A0967}" type="presParOf" srcId="{59D186D4-9852-43F5-982D-A4C4DDBD7334}" destId="{6E36C76E-603B-4C40-80B5-6A090D3F94BC}" srcOrd="4" destOrd="0" presId="urn:microsoft.com/office/officeart/2018/2/layout/IconLabelDescriptionList"/>
    <dgm:cxn modelId="{6D3089C1-2357-43BA-9DBD-A045BC5C9E22}" type="presParOf" srcId="{6E5E93AF-EE5D-4CEA-A12C-AC2B17FBB41C}" destId="{CBD6CD67-9220-49A9-9D5A-FFA519EE05ED}" srcOrd="11" destOrd="0" presId="urn:microsoft.com/office/officeart/2018/2/layout/IconLabelDescriptionList"/>
    <dgm:cxn modelId="{63E273DB-9FB1-48E7-BB44-3A252E962CAF}" type="presParOf" srcId="{6E5E93AF-EE5D-4CEA-A12C-AC2B17FBB41C}" destId="{F7E101F2-8B33-4A5A-B8AE-D26E52DE5900}" srcOrd="12" destOrd="0" presId="urn:microsoft.com/office/officeart/2018/2/layout/IconLabelDescriptionList"/>
    <dgm:cxn modelId="{D49CBB66-8FCC-49F7-9F24-0D278D9EFD6F}" type="presParOf" srcId="{F7E101F2-8B33-4A5A-B8AE-D26E52DE5900}" destId="{DE135A18-634E-4629-8E4C-F95F27813788}" srcOrd="0" destOrd="0" presId="urn:microsoft.com/office/officeart/2018/2/layout/IconLabelDescriptionList"/>
    <dgm:cxn modelId="{A6CDA7A5-E117-4529-9E25-7BB15CD1060E}" type="presParOf" srcId="{F7E101F2-8B33-4A5A-B8AE-D26E52DE5900}" destId="{99610B82-2DB3-4E79-AD8D-77097C546FC8}" srcOrd="1" destOrd="0" presId="urn:microsoft.com/office/officeart/2018/2/layout/IconLabelDescriptionList"/>
    <dgm:cxn modelId="{2AAF9CCD-B719-410E-9931-74F3E39E0709}" type="presParOf" srcId="{F7E101F2-8B33-4A5A-B8AE-D26E52DE5900}" destId="{58FB2882-BF39-4AEB-BDAE-851B865EDEC7}" srcOrd="2" destOrd="0" presId="urn:microsoft.com/office/officeart/2018/2/layout/IconLabelDescriptionList"/>
    <dgm:cxn modelId="{5A25DAE8-A118-4334-ADBE-81057B2401E0}" type="presParOf" srcId="{F7E101F2-8B33-4A5A-B8AE-D26E52DE5900}" destId="{605ABDF2-0E3D-48FE-9A6B-613FC3CDCFDB}" srcOrd="3" destOrd="0" presId="urn:microsoft.com/office/officeart/2018/2/layout/IconLabelDescriptionList"/>
    <dgm:cxn modelId="{F4318627-3B17-400C-B82B-96BCF8ECC580}" type="presParOf" srcId="{F7E101F2-8B33-4A5A-B8AE-D26E52DE5900}" destId="{1E030B01-F237-4225-A0FC-6A363EEA58E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7F0CD-66E5-49C0-BC29-3081F437A395}">
      <dsp:nvSpPr>
        <dsp:cNvPr id="0" name=""/>
        <dsp:cNvSpPr/>
      </dsp:nvSpPr>
      <dsp:spPr>
        <a:xfrm rot="5400000">
          <a:off x="6136141" y="-2096844"/>
          <a:ext cx="202893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Unions with multiple type pointers vulnerable to type confusion attack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Type depends on external conditions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Easy to loose control over pointer values of class or struct member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Common in production software</a:t>
          </a:r>
          <a:endParaRPr lang="en-US" sz="1900" kern="1200"/>
        </a:p>
      </dsp:txBody>
      <dsp:txXfrm rot="-5400000">
        <a:off x="3785616" y="352725"/>
        <a:ext cx="6630940" cy="1830845"/>
      </dsp:txXfrm>
    </dsp:sp>
    <dsp:sp modelId="{762AFCAF-D0BB-47B0-9F5C-0440F9FB4AD3}">
      <dsp:nvSpPr>
        <dsp:cNvPr id="0" name=""/>
        <dsp:cNvSpPr/>
      </dsp:nvSpPr>
      <dsp:spPr>
        <a:xfrm>
          <a:off x="0" y="63"/>
          <a:ext cx="3785616" cy="2536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Type confusion attack</a:t>
          </a:r>
        </a:p>
      </dsp:txBody>
      <dsp:txXfrm>
        <a:off x="123805" y="123868"/>
        <a:ext cx="3538006" cy="2288557"/>
      </dsp:txXfrm>
    </dsp:sp>
    <dsp:sp modelId="{104AA67E-26FF-498D-91DB-5D28822F0A77}">
      <dsp:nvSpPr>
        <dsp:cNvPr id="0" name=""/>
        <dsp:cNvSpPr/>
      </dsp:nvSpPr>
      <dsp:spPr>
        <a:xfrm rot="5400000">
          <a:off x="6136141" y="566130"/>
          <a:ext cx="202893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Unions with multiple pointers inside should use std::variant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P</a:t>
          </a:r>
          <a:r>
            <a:rPr lang="en-US" sz="1900" kern="1200"/>
            <a:t>revents replicating new code like this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Supported by C++ Core Guidelines rule type.7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Easy </a:t>
          </a:r>
          <a:r>
            <a:rPr lang="en-US" sz="1900" kern="1200"/>
            <a:t>check to implement for a linter</a:t>
          </a:r>
        </a:p>
      </dsp:txBody>
      <dsp:txXfrm rot="-5400000">
        <a:off x="3785616" y="3015699"/>
        <a:ext cx="6630940" cy="1830845"/>
      </dsp:txXfrm>
    </dsp:sp>
    <dsp:sp modelId="{D8899758-BC26-4071-8DE3-AB8D3270B3CB}">
      <dsp:nvSpPr>
        <dsp:cNvPr id="0" name=""/>
        <dsp:cNvSpPr/>
      </dsp:nvSpPr>
      <dsp:spPr>
        <a:xfrm>
          <a:off x="0" y="2663039"/>
          <a:ext cx="3785616" cy="2536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Mitigation Strategy</a:t>
          </a:r>
        </a:p>
      </dsp:txBody>
      <dsp:txXfrm>
        <a:off x="123805" y="2786844"/>
        <a:ext cx="3538006" cy="2288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8BBFC-E5BD-46CD-B309-D98A6A0852D0}">
      <dsp:nvSpPr>
        <dsp:cNvPr id="0" name=""/>
        <dsp:cNvSpPr/>
      </dsp:nvSpPr>
      <dsp:spPr>
        <a:xfrm rot="5400000">
          <a:off x="6100519" y="-2052316"/>
          <a:ext cx="210017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Formalizes code documentation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Improves Static Analysis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Improves API design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Provides lasting and incremental ROI</a:t>
          </a:r>
        </a:p>
      </dsp:txBody>
      <dsp:txXfrm rot="-5400000">
        <a:off x="3785615" y="365110"/>
        <a:ext cx="6627462" cy="1895132"/>
      </dsp:txXfrm>
    </dsp:sp>
    <dsp:sp modelId="{45642D8F-CA46-4728-81C9-EA6D0D1BDE13}">
      <dsp:nvSpPr>
        <dsp:cNvPr id="0" name=""/>
        <dsp:cNvSpPr/>
      </dsp:nvSpPr>
      <dsp:spPr>
        <a:xfrm>
          <a:off x="0" y="65"/>
          <a:ext cx="3785616" cy="262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Annotation advantages</a:t>
          </a:r>
        </a:p>
      </dsp:txBody>
      <dsp:txXfrm>
        <a:off x="128153" y="128218"/>
        <a:ext cx="3529310" cy="2368914"/>
      </dsp:txXfrm>
    </dsp:sp>
    <dsp:sp modelId="{98FAE626-00D8-4EBF-B637-9F8B529D6CFE}">
      <dsp:nvSpPr>
        <dsp:cNvPr id="0" name=""/>
        <dsp:cNvSpPr/>
      </dsp:nvSpPr>
      <dsp:spPr>
        <a:xfrm rot="5400000">
          <a:off x="6100519" y="704165"/>
          <a:ext cx="210017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Non-portable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Quickly explodes in source code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Not the ultimate source of truth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As good as the tools</a:t>
          </a:r>
        </a:p>
      </dsp:txBody>
      <dsp:txXfrm rot="-5400000">
        <a:off x="3785615" y="3121591"/>
        <a:ext cx="6627462" cy="1895132"/>
      </dsp:txXfrm>
    </dsp:sp>
    <dsp:sp modelId="{784A35D4-93BC-4F5F-A653-B4F0368F9EC0}">
      <dsp:nvSpPr>
        <dsp:cNvPr id="0" name=""/>
        <dsp:cNvSpPr/>
      </dsp:nvSpPr>
      <dsp:spPr>
        <a:xfrm>
          <a:off x="0" y="2756547"/>
          <a:ext cx="3785616" cy="262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Annotation disadvantages</a:t>
          </a:r>
        </a:p>
      </dsp:txBody>
      <dsp:txXfrm>
        <a:off x="128153" y="2884700"/>
        <a:ext cx="3529310" cy="2368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0EBA-7147-4F9B-A7C5-C7B54072C8D4}">
      <dsp:nvSpPr>
        <dsp:cNvPr id="0" name=""/>
        <dsp:cNvSpPr/>
      </dsp:nvSpPr>
      <dsp:spPr>
        <a:xfrm>
          <a:off x="7477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B737E-0D80-4693-A21F-FE0290E8D9C4}">
      <dsp:nvSpPr>
        <dsp:cNvPr id="0" name=""/>
        <dsp:cNvSpPr/>
      </dsp:nvSpPr>
      <dsp:spPr>
        <a:xfrm>
          <a:off x="7477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C++ safety checks: Close the gap</a:t>
          </a:r>
        </a:p>
      </dsp:txBody>
      <dsp:txXfrm>
        <a:off x="7477" y="968860"/>
        <a:ext cx="1304428" cy="873993"/>
      </dsp:txXfrm>
    </dsp:sp>
    <dsp:sp modelId="{BF0A0E17-9A05-4AC6-8130-F8F03FD05B09}">
      <dsp:nvSpPr>
        <dsp:cNvPr id="0" name=""/>
        <dsp:cNvSpPr/>
      </dsp:nvSpPr>
      <dsp:spPr>
        <a:xfrm>
          <a:off x="7477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Buffer overruns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Null pointer dereferences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Arithmetic overflow in allocators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Memory leaks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Uninit</a:t>
          </a:r>
          <a:r>
            <a:rPr lang="en-US" sz="1100" kern="1200" dirty="0"/>
            <a:t> (std::optional exploit)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Lifetimes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Concurrency</a:t>
          </a:r>
        </a:p>
      </dsp:txBody>
      <dsp:txXfrm>
        <a:off x="7477" y="1915648"/>
        <a:ext cx="1304428" cy="2079888"/>
      </dsp:txXfrm>
    </dsp:sp>
    <dsp:sp modelId="{80B510EF-E494-4244-BB6E-48EC90DDD5CB}">
      <dsp:nvSpPr>
        <dsp:cNvPr id="0" name=""/>
        <dsp:cNvSpPr/>
      </dsp:nvSpPr>
      <dsp:spPr>
        <a:xfrm>
          <a:off x="1540180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F660E-AFE6-44A8-89E6-FB5907A2EB72}">
      <dsp:nvSpPr>
        <dsp:cNvPr id="0" name=""/>
        <dsp:cNvSpPr/>
      </dsp:nvSpPr>
      <dsp:spPr>
        <a:xfrm>
          <a:off x="1540180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Support new language features</a:t>
          </a:r>
        </a:p>
      </dsp:txBody>
      <dsp:txXfrm>
        <a:off x="1540180" y="968860"/>
        <a:ext cx="1304428" cy="873993"/>
      </dsp:txXfrm>
    </dsp:sp>
    <dsp:sp modelId="{7C0B5A1D-01DD-4D58-AE59-1CFF10E77BB2}">
      <dsp:nvSpPr>
        <dsp:cNvPr id="0" name=""/>
        <dsp:cNvSpPr/>
      </dsp:nvSpPr>
      <dsp:spPr>
        <a:xfrm>
          <a:off x="1540180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Coroutines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Modules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Code contracts </a:t>
          </a:r>
          <a:r>
            <a:rPr lang="en-US" sz="1100" kern="1200" dirty="0">
              <a:sym typeface="Wingdings" panose="05000000000000000000" pitchFamily="2" charset="2"/>
            </a:rPr>
            <a:t></a:t>
          </a:r>
          <a:endParaRPr lang="en-US" sz="1100" kern="1200" dirty="0"/>
        </a:p>
      </dsp:txBody>
      <dsp:txXfrm>
        <a:off x="1540180" y="1915648"/>
        <a:ext cx="1304428" cy="2079888"/>
      </dsp:txXfrm>
    </dsp:sp>
    <dsp:sp modelId="{C5A8ADCD-6A09-4392-B70E-8611D38EC917}">
      <dsp:nvSpPr>
        <dsp:cNvPr id="0" name=""/>
        <dsp:cNvSpPr/>
      </dsp:nvSpPr>
      <dsp:spPr>
        <a:xfrm>
          <a:off x="3072883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C45F-C3C9-4D1D-9485-C07BF2F075E4}">
      <dsp:nvSpPr>
        <dsp:cNvPr id="0" name=""/>
        <dsp:cNvSpPr/>
      </dsp:nvSpPr>
      <dsp:spPr>
        <a:xfrm>
          <a:off x="3072883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Accurate results</a:t>
          </a:r>
        </a:p>
      </dsp:txBody>
      <dsp:txXfrm>
        <a:off x="3072883" y="968860"/>
        <a:ext cx="1304428" cy="873993"/>
      </dsp:txXfrm>
    </dsp:sp>
    <dsp:sp modelId="{3C873CBD-2A55-4A91-9229-F657D24F7E92}">
      <dsp:nvSpPr>
        <dsp:cNvPr id="0" name=""/>
        <dsp:cNvSpPr/>
      </dsp:nvSpPr>
      <dsp:spPr>
        <a:xfrm>
          <a:off x="3072883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Minimize false positives</a:t>
          </a:r>
        </a:p>
      </dsp:txBody>
      <dsp:txXfrm>
        <a:off x="3072883" y="1915648"/>
        <a:ext cx="1304428" cy="2079888"/>
      </dsp:txXfrm>
    </dsp:sp>
    <dsp:sp modelId="{CD2EC548-9500-4F40-A149-69E6CEE3A3E8}">
      <dsp:nvSpPr>
        <dsp:cNvPr id="0" name=""/>
        <dsp:cNvSpPr/>
      </dsp:nvSpPr>
      <dsp:spPr>
        <a:xfrm>
          <a:off x="4605585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CEFE0-B327-4393-BA05-40FF9351A172}">
      <dsp:nvSpPr>
        <dsp:cNvPr id="0" name=""/>
        <dsp:cNvSpPr/>
      </dsp:nvSpPr>
      <dsp:spPr>
        <a:xfrm>
          <a:off x="4605585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Fast speed</a:t>
          </a:r>
        </a:p>
      </dsp:txBody>
      <dsp:txXfrm>
        <a:off x="4605585" y="968860"/>
        <a:ext cx="1304428" cy="873993"/>
      </dsp:txXfrm>
    </dsp:sp>
    <dsp:sp modelId="{D29487C5-3B8E-494C-B5ED-F9A39DF3E376}">
      <dsp:nvSpPr>
        <dsp:cNvPr id="0" name=""/>
        <dsp:cNvSpPr/>
      </dsp:nvSpPr>
      <dsp:spPr>
        <a:xfrm>
          <a:off x="4605585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Static Analysis runs are 45% faster in OS repo</a:t>
          </a:r>
        </a:p>
      </dsp:txBody>
      <dsp:txXfrm>
        <a:off x="4605585" y="1915648"/>
        <a:ext cx="1304428" cy="2079888"/>
      </dsp:txXfrm>
    </dsp:sp>
    <dsp:sp modelId="{B0C3E48B-7A9D-4C77-BA6D-06E2F536A208}">
      <dsp:nvSpPr>
        <dsp:cNvPr id="0" name=""/>
        <dsp:cNvSpPr/>
      </dsp:nvSpPr>
      <dsp:spPr>
        <a:xfrm>
          <a:off x="6138288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05D03-030D-470C-967C-010069637E55}">
      <dsp:nvSpPr>
        <dsp:cNvPr id="0" name=""/>
        <dsp:cNvSpPr/>
      </dsp:nvSpPr>
      <dsp:spPr>
        <a:xfrm>
          <a:off x="6138288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Make analyzer more understandable</a:t>
          </a:r>
        </a:p>
      </dsp:txBody>
      <dsp:txXfrm>
        <a:off x="6138288" y="968860"/>
        <a:ext cx="1304428" cy="873993"/>
      </dsp:txXfrm>
    </dsp:sp>
    <dsp:sp modelId="{0DEE40F2-361D-4600-ABC0-0FC5D3F53665}">
      <dsp:nvSpPr>
        <dsp:cNvPr id="0" name=""/>
        <dsp:cNvSpPr/>
      </dsp:nvSpPr>
      <dsp:spPr>
        <a:xfrm>
          <a:off x="6138288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Key Events</a:t>
          </a:r>
          <a:endParaRPr lang="en-US" sz="1100" kern="1200" dirty="0"/>
        </a:p>
      </dsp:txBody>
      <dsp:txXfrm>
        <a:off x="6138288" y="1915648"/>
        <a:ext cx="1304428" cy="2079888"/>
      </dsp:txXfrm>
    </dsp:sp>
    <dsp:sp modelId="{563065A0-2870-440D-9E72-3BA40ACDC269}">
      <dsp:nvSpPr>
        <dsp:cNvPr id="0" name=""/>
        <dsp:cNvSpPr/>
      </dsp:nvSpPr>
      <dsp:spPr>
        <a:xfrm>
          <a:off x="7670991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8498-E461-43E0-9729-6E4C898E2667}">
      <dsp:nvSpPr>
        <dsp:cNvPr id="0" name=""/>
        <dsp:cNvSpPr/>
      </dsp:nvSpPr>
      <dsp:spPr>
        <a:xfrm>
          <a:off x="7670991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Customize results</a:t>
          </a:r>
        </a:p>
      </dsp:txBody>
      <dsp:txXfrm>
        <a:off x="7670991" y="968860"/>
        <a:ext cx="1304428" cy="873993"/>
      </dsp:txXfrm>
    </dsp:sp>
    <dsp:sp modelId="{6E36C76E-603B-4C40-80B5-6A090D3F94BC}">
      <dsp:nvSpPr>
        <dsp:cNvPr id="0" name=""/>
        <dsp:cNvSpPr/>
      </dsp:nvSpPr>
      <dsp:spPr>
        <a:xfrm>
          <a:off x="7670991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/external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Rulesets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Defaults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Filtering</a:t>
          </a:r>
          <a:endParaRPr lang="en-US" sz="1100" kern="1200" dirty="0"/>
        </a:p>
      </dsp:txBody>
      <dsp:txXfrm>
        <a:off x="7670991" y="1915648"/>
        <a:ext cx="1304428" cy="2079888"/>
      </dsp:txXfrm>
    </dsp:sp>
    <dsp:sp modelId="{DE135A18-634E-4629-8E4C-F95F27813788}">
      <dsp:nvSpPr>
        <dsp:cNvPr id="0" name=""/>
        <dsp:cNvSpPr/>
      </dsp:nvSpPr>
      <dsp:spPr>
        <a:xfrm>
          <a:off x="9203694" y="355801"/>
          <a:ext cx="456549" cy="4565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B2882-BF39-4AEB-BDAE-851B865EDEC7}">
      <dsp:nvSpPr>
        <dsp:cNvPr id="0" name=""/>
        <dsp:cNvSpPr/>
      </dsp:nvSpPr>
      <dsp:spPr>
        <a:xfrm>
          <a:off x="9203694" y="968860"/>
          <a:ext cx="1304428" cy="87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Make Static Analysis universally available</a:t>
          </a:r>
        </a:p>
      </dsp:txBody>
      <dsp:txXfrm>
        <a:off x="9203694" y="968860"/>
        <a:ext cx="1304428" cy="873993"/>
      </dsp:txXfrm>
    </dsp:sp>
    <dsp:sp modelId="{1E030B01-F237-4225-A0FC-6A363EEA58EE}">
      <dsp:nvSpPr>
        <dsp:cNvPr id="0" name=""/>
        <dsp:cNvSpPr/>
      </dsp:nvSpPr>
      <dsp:spPr>
        <a:xfrm>
          <a:off x="9203694" y="1915648"/>
          <a:ext cx="1304428" cy="207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246FA-98F5-4C83-9715-99432C0045E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55CD-5052-4552-A2F2-49B33B5C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E5839-BE08-48F0-88A3-05C58666D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E5839-BE08-48F0-88A3-05C58666D2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E5839-BE08-48F0-88A3-05C58666D2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8853-1FC3-4C3C-AA5B-CC4E9CD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6C099-F7AA-47B5-83DE-1D8C9BFFE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0F72-D67C-4FEE-9191-CD72E533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A89F-034D-4930-85E8-FACEE6AD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36EE-8AAF-46EB-A97D-63D6BAFB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29E1-4445-440E-BDD9-166F510B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6A5E8-1C6D-4B9B-883D-A4BE1F71F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2E65-2740-41F1-B3A7-DE4B1008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D6BB-416B-4B72-B6C6-D7648FEC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27ED-2E67-4D51-8853-FC894B09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EC182-BB81-4048-9285-00CB95EE8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06A81-C4C3-40A2-825C-356FA43FF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85D5-BBCF-43D3-86B7-A1B8A88B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CDCF7-7AFB-4E90-B23F-AABC77EF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07367-4F72-4087-9938-F6EDA90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E805-86C3-4B83-8464-9EB2E49C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0C38-27BF-47BC-BB8A-C44D549F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A51E-58D4-487F-9BA0-54F96661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7855-03CC-4D13-83B4-E2DA0C2B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6E5C-9258-48BE-B263-44799923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9243-8AEF-4136-BC57-135E00D8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358D-5034-43B9-8D6E-0D5DED5F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E8-A67D-4142-B3C9-68DE009C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F20C-7BF2-406F-ACBA-90B04B3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2218-2E75-4C44-8193-2F562052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F3D0-AD0B-4EB5-B683-38038D4C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DB4D-076F-4B0A-ADC3-607066AA4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D46D2-6A92-4F3C-A81F-6F8C71FC3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7DDE3-3515-48A6-A588-DD6A54A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53B0-EC26-4CBA-9AF3-F5425D93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74BE6-F8CC-429D-93CC-9166AF06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D004-2093-4BD6-B349-479C0D0C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1482-C272-486D-B3EC-F082F0037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B94B-DD23-44BA-AFB0-13D79E0D6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EBFD7-EC9F-4DA0-B4B5-19ABC98A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23A27-051A-40A2-9786-03895FF50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B3EF9-2FBA-42A0-A189-5570D0F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5450E-D0C7-44C6-BAF0-FD67214E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D4EFA-E8CA-41B4-8914-9C5D61F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2DE8-7D4A-4699-B790-E53E1720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D3E19-2419-42CD-B1C4-C4E348CD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7501B-81EC-44B7-BA78-CAB5E224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361D9-CF24-41E9-876F-8197425E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EC005-4F0C-4053-BEB2-FECC7B30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8F149-64AA-4AE9-AE49-F7D95016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B4FC-1BD3-455A-BE78-D847A36B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B784-F6C7-4A5B-9B72-79374A97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0F81-9B40-43E4-A3E3-5161EB7D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7F3A6-CA82-40A6-A971-0FB05EBFA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1A417-C76F-4325-BA91-BDC6347C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FA935-9779-438F-B4A1-FB0F6D8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A296F-A2A0-46E3-8816-9F555A02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43E9-1F09-49B4-A2BC-5D3A0BE4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0401E-5988-448C-8E94-8C680B076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03C8D-B99B-4321-82FB-176260BD2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3F038-9602-4C1F-8CF5-24F6BFBD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8B62C-D36B-4F44-A065-C0942004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93EAD-CA20-4556-B8FE-13A88189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183AF-3A85-4F79-B500-0109FF8E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AB6D-A25B-4249-84C1-64FCB41C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F5B6-7091-44AD-95F4-6BDF687D6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C8FD-0956-448F-AE3A-BC209C03289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9CCA9-CD4D-4C58-A511-0A86E7BA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1824-E08C-4F68-B994-FDB00701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6D5F-B87F-4AD8-9DE1-3D575E7A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19_3D077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hub.com/en/enterprise-server@3.0/get-started/learning-about-github/about-github-advanced-securi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0_3EFA71E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B_EF4E1E2E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2_7B25266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A_CFB329A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F_F780E60E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a.ms/cppc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0C_9B5E32A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0D_E004C23C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E_9D5953DC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13_3749C0A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ppcon2021.sched.com/event/nv7V/finding-bugs-using-path-sensitive-static-analysi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icrosoft/GSL" TargetMode="External"/><Relationship Id="rId3" Type="http://schemas.openxmlformats.org/officeDocument/2006/relationships/hyperlink" Target="https://devblogs.microsoft.com/cppblog/microsoft-cpp-code-analysis-with-github-actions/" TargetMode="External"/><Relationship Id="rId7" Type="http://schemas.openxmlformats.org/officeDocument/2006/relationships/hyperlink" Target="https://github.com/isocpp/CppCoreGuidelines" TargetMode="External"/><Relationship Id="rId2" Type="http://schemas.openxmlformats.org/officeDocument/2006/relationships/hyperlink" Target="https://developercommunity.visualstudio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ng.llvm.org/extra/clang-tidy/" TargetMode="External"/><Relationship Id="rId5" Type="http://schemas.openxmlformats.org/officeDocument/2006/relationships/hyperlink" Target="https://docs.microsoft.com/en-us/cpp/code-quality/code-analysis-for-c-cpp-overview?view=msvc-160" TargetMode="External"/><Relationship Id="rId4" Type="http://schemas.openxmlformats.org/officeDocument/2006/relationships/hyperlink" Target="https://devblogs.microsoft.com/cppblog/" TargetMode="External"/><Relationship Id="rId9" Type="http://schemas.openxmlformats.org/officeDocument/2006/relationships/hyperlink" Target="https://github.com/sarif-standar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1C_5F3A56C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a.ms/cppc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1D_6FFE76A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2B8D739C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omist.com/technology-quarterly/2003/06/21/building-a-better-bug-tra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14_601A85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atures/security/code" TargetMode="External"/><Relationship Id="rId2" Type="http://schemas.openxmlformats.org/officeDocument/2006/relationships/hyperlink" Target="https://devblogs.microsoft.com/cppblog/microsoft-cpp-code-analysis-with-github-actio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89BC-DD3E-441E-BC4E-98324373C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Analysis and Program Safety in C++: Making it </a:t>
            </a:r>
            <a:r>
              <a:rPr lang="en-US" i="1" dirty="0"/>
              <a:t>real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AFC45-0E7E-48A2-A8AC-0CDE3DA8A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Sunny Chatterjee</a:t>
            </a:r>
          </a:p>
        </p:txBody>
      </p:sp>
    </p:spTree>
    <p:extLst>
      <p:ext uri="{BB962C8B-B14F-4D97-AF65-F5344CB8AC3E}">
        <p14:creationId xmlns:p14="http://schemas.microsoft.com/office/powerpoint/2010/main" val="37401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BFD514-C439-44BB-81D9-FFEDB5C3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57" y="363894"/>
            <a:ext cx="6965303" cy="4107742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5314FA3-0872-47B7-946F-C0FE5F052F00}"/>
              </a:ext>
            </a:extLst>
          </p:cNvPr>
          <p:cNvSpPr/>
          <p:nvPr/>
        </p:nvSpPr>
        <p:spPr>
          <a:xfrm>
            <a:off x="4547118" y="2813179"/>
            <a:ext cx="4827037" cy="6158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4B8CF-216C-4D94-BE35-24F9EE79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88" y="4632440"/>
            <a:ext cx="4286281" cy="19145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A36161-A30D-4557-8166-D1684C436E16}"/>
              </a:ext>
            </a:extLst>
          </p:cNvPr>
          <p:cNvSpPr/>
          <p:nvPr/>
        </p:nvSpPr>
        <p:spPr>
          <a:xfrm>
            <a:off x="4043265" y="5809861"/>
            <a:ext cx="1275184" cy="373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6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228FF1-23A0-4A3F-9DA7-70B5E6F2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2" y="412766"/>
            <a:ext cx="6657895" cy="62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6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18AF-8E67-43FE-A9FB-CE01C988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way to “shift left” in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ACA6-5DE7-4A12-A3F0-75B3562F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172"/>
            <a:ext cx="10515600" cy="2752595"/>
          </a:xfrm>
        </p:spPr>
        <p:txBody>
          <a:bodyPr/>
          <a:lstStyle/>
          <a:p>
            <a:r>
              <a:rPr lang="en-US" dirty="0"/>
              <a:t>If you are the maintainer of an OSS project, give it a try!</a:t>
            </a:r>
          </a:p>
          <a:p>
            <a:r>
              <a:rPr lang="en-US" dirty="0"/>
              <a:t>Code scanning is free for all public repositories via GitHub</a:t>
            </a:r>
          </a:p>
          <a:p>
            <a:r>
              <a:rPr lang="en-US" dirty="0"/>
              <a:t>Automates static analysis runs in the PR workflow</a:t>
            </a:r>
          </a:p>
          <a:p>
            <a:r>
              <a:rPr lang="en-US" dirty="0"/>
              <a:t>Surfaces results to engineers working on the code before merge</a:t>
            </a:r>
          </a:p>
          <a:p>
            <a:r>
              <a:rPr lang="en-US" dirty="0"/>
              <a:t>For private repositories, check out </a:t>
            </a:r>
            <a:r>
              <a:rPr lang="en-US" dirty="0">
                <a:hlinkClick r:id="rId2"/>
              </a:rPr>
              <a:t>GitHub Advanced Security </a:t>
            </a:r>
            <a:r>
              <a:rPr lang="en-US" dirty="0"/>
              <a:t>offering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8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9DC0-B6EB-46FF-BA16-DC6DA790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829"/>
            <a:ext cx="10515600" cy="1325563"/>
          </a:xfrm>
        </p:spPr>
        <p:txBody>
          <a:bodyPr/>
          <a:lstStyle/>
          <a:p>
            <a:r>
              <a:rPr lang="en-US" dirty="0"/>
              <a:t>Static Analysis in action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452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B80E4-9B7C-4AC5-BACC-3223485DF52B}"/>
              </a:ext>
            </a:extLst>
          </p:cNvPr>
          <p:cNvSpPr txBox="1"/>
          <p:nvPr/>
        </p:nvSpPr>
        <p:spPr>
          <a:xfrm>
            <a:off x="621228" y="148262"/>
            <a:ext cx="1083676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Y*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b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extern 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string_from_stream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condition)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X* px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(condition)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pw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string_from_stream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px-&gt;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pw;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string pointer assigned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px-&gt;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Further down in code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px-&gt;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-&gt;f();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A3E5A-6A35-409E-B5A8-CC3F547187B7}"/>
              </a:ext>
            </a:extLst>
          </p:cNvPr>
          <p:cNvSpPr/>
          <p:nvPr/>
        </p:nvSpPr>
        <p:spPr>
          <a:xfrm>
            <a:off x="6406300" y="6166231"/>
            <a:ext cx="5164472" cy="358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 over, we call attacker-controlled string pointer</a:t>
            </a:r>
            <a:r>
              <a:rPr lang="en-US" dirty="0"/>
              <a:t>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678DD0-E8C9-49B1-90DE-C41A43049732}"/>
              </a:ext>
            </a:extLst>
          </p:cNvPr>
          <p:cNvCxnSpPr>
            <a:cxnSpLocks/>
          </p:cNvCxnSpPr>
          <p:nvPr/>
        </p:nvCxnSpPr>
        <p:spPr>
          <a:xfrm flipH="1">
            <a:off x="2749422" y="6373032"/>
            <a:ext cx="3656878" cy="70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2438DB2-41F9-48FE-9D50-7C4A609CEA43}"/>
              </a:ext>
            </a:extLst>
          </p:cNvPr>
          <p:cNvSpPr/>
          <p:nvPr/>
        </p:nvSpPr>
        <p:spPr>
          <a:xfrm>
            <a:off x="6680718" y="506596"/>
            <a:ext cx="5113897" cy="102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 C26476: Expression/symbol 'px' uses a naked union 'union X' with multiple type pointers: Use variant instead (type.7)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F91DE2-F057-4B89-80B0-923A7888439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871221" y="1019779"/>
            <a:ext cx="4809497" cy="20187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157271-0CCC-4095-AA44-3AF3889F1E68}"/>
              </a:ext>
            </a:extLst>
          </p:cNvPr>
          <p:cNvSpPr/>
          <p:nvPr/>
        </p:nvSpPr>
        <p:spPr>
          <a:xfrm>
            <a:off x="1230015" y="2976014"/>
            <a:ext cx="2127921" cy="2425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4AA3F-FDA1-481F-90A1-D928848820B5}"/>
              </a:ext>
            </a:extLst>
          </p:cNvPr>
          <p:cNvSpPr/>
          <p:nvPr/>
        </p:nvSpPr>
        <p:spPr>
          <a:xfrm>
            <a:off x="1230015" y="3258224"/>
            <a:ext cx="1858819" cy="2425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0F7AB8-F201-4DD4-92C8-CA07DE0813C0}"/>
              </a:ext>
            </a:extLst>
          </p:cNvPr>
          <p:cNvSpPr/>
          <p:nvPr/>
        </p:nvSpPr>
        <p:spPr>
          <a:xfrm>
            <a:off x="1604056" y="3816684"/>
            <a:ext cx="5076662" cy="51459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AFE55D-D3A5-48DB-85EF-72289DCE2ED2}"/>
              </a:ext>
            </a:extLst>
          </p:cNvPr>
          <p:cNvSpPr/>
          <p:nvPr/>
        </p:nvSpPr>
        <p:spPr>
          <a:xfrm>
            <a:off x="1175657" y="6234996"/>
            <a:ext cx="1573763" cy="290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596D904-015F-488C-A642-B309E58DC83E}"/>
              </a:ext>
            </a:extLst>
          </p:cNvPr>
          <p:cNvSpPr/>
          <p:nvPr/>
        </p:nvSpPr>
        <p:spPr>
          <a:xfrm>
            <a:off x="8988536" y="2911118"/>
            <a:ext cx="2582236" cy="905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Lint style checks to the rescue!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F1B86B-FF75-4412-863B-1100585A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93" y="3975488"/>
            <a:ext cx="2265306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" grpId="0" animBg="1"/>
      <p:bldP spid="22" grpId="0" animBg="1"/>
      <p:bldP spid="23" grpId="0" animBg="1"/>
      <p:bldP spid="27" grpId="0" animBg="1"/>
      <p:bldP spid="29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3FAAE6-5E55-4D76-8023-DC025D2C6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71892"/>
              </p:ext>
            </p:extLst>
          </p:nvPr>
        </p:nvGraphicFramePr>
        <p:xfrm>
          <a:off x="798443" y="976243"/>
          <a:ext cx="10515600" cy="519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79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C077A-E001-490D-B734-8AFC1B0B4821}"/>
              </a:ext>
            </a:extLst>
          </p:cNvPr>
          <p:cNvSpPr txBox="1"/>
          <p:nvPr/>
        </p:nvSpPr>
        <p:spPr>
          <a:xfrm>
            <a:off x="856428" y="1248832"/>
            <a:ext cx="109312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extern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5BA47-7154-4557-A68E-C9374EC6F038}"/>
              </a:ext>
            </a:extLst>
          </p:cNvPr>
          <p:cNvSpPr/>
          <p:nvPr/>
        </p:nvSpPr>
        <p:spPr>
          <a:xfrm>
            <a:off x="912242" y="3534221"/>
            <a:ext cx="4479352" cy="68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 C26429: Symbol ‘</a:t>
            </a:r>
            <a:r>
              <a:rPr lang="en-US" dirty="0" err="1"/>
              <a:t>buf</a:t>
            </a:r>
            <a:r>
              <a:rPr lang="en-US" dirty="0"/>
              <a:t>’ is never tested for null-ness, it can be marked as </a:t>
            </a:r>
            <a:r>
              <a:rPr lang="en-US" dirty="0" err="1"/>
              <a:t>not_null</a:t>
            </a:r>
            <a:endParaRPr lang="en-US" dirty="0"/>
          </a:p>
        </p:txBody>
      </p:sp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927AF4E6-84F2-4F2E-B89A-10DE3A11E034}"/>
              </a:ext>
            </a:extLst>
          </p:cNvPr>
          <p:cNvSpPr/>
          <p:nvPr/>
        </p:nvSpPr>
        <p:spPr>
          <a:xfrm>
            <a:off x="7829779" y="3591339"/>
            <a:ext cx="3885144" cy="905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Simple bugs, but difficult to track down later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91859A-4A7A-4990-985D-41A31F5B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81" y="4708939"/>
            <a:ext cx="2265306" cy="1614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AD11C1-266E-48C5-8701-C3FD071A03CB}"/>
              </a:ext>
            </a:extLst>
          </p:cNvPr>
          <p:cNvSpPr/>
          <p:nvPr/>
        </p:nvSpPr>
        <p:spPr>
          <a:xfrm>
            <a:off x="910927" y="4572523"/>
            <a:ext cx="4479352" cy="112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buf</a:t>
            </a:r>
            <a:r>
              <a:rPr lang="en-US" dirty="0"/>
              <a:t>[index]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*(</a:t>
            </a:r>
            <a:r>
              <a:rPr lang="en-US" dirty="0" err="1">
                <a:sym typeface="Wingdings" panose="05000000000000000000" pitchFamily="2" charset="2"/>
              </a:rPr>
              <a:t>buf</a:t>
            </a:r>
            <a:r>
              <a:rPr lang="en-US" dirty="0">
                <a:sym typeface="Wingdings" panose="05000000000000000000" pitchFamily="2" charset="2"/>
              </a:rPr>
              <a:t> + index)</a:t>
            </a:r>
          </a:p>
          <a:p>
            <a:r>
              <a:rPr lang="en-US" dirty="0" err="1">
                <a:sym typeface="Wingdings" panose="05000000000000000000" pitchFamily="2" charset="2"/>
              </a:rPr>
              <a:t>IsNull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buf</a:t>
            </a:r>
            <a:r>
              <a:rPr lang="en-US" dirty="0">
                <a:sym typeface="Wingdings" panose="05000000000000000000" pitchFamily="2" charset="2"/>
              </a:rPr>
              <a:t>)  Unknown</a:t>
            </a:r>
          </a:p>
          <a:p>
            <a:r>
              <a:rPr lang="en-US" dirty="0">
                <a:sym typeface="Wingdings" panose="05000000000000000000" pitchFamily="2" charset="2"/>
              </a:rPr>
              <a:t>*(</a:t>
            </a:r>
            <a:r>
              <a:rPr lang="en-US" dirty="0" err="1">
                <a:sym typeface="Wingdings" panose="05000000000000000000" pitchFamily="2" charset="2"/>
              </a:rPr>
              <a:t>buf</a:t>
            </a:r>
            <a:r>
              <a:rPr lang="en-US" dirty="0">
                <a:sym typeface="Wingdings" panose="05000000000000000000" pitchFamily="2" charset="2"/>
              </a:rPr>
              <a:t> + index)  `</a:t>
            </a:r>
            <a:r>
              <a:rPr lang="en-US" dirty="0" err="1">
                <a:sym typeface="Wingdings" panose="05000000000000000000" pitchFamily="2" charset="2"/>
              </a:rPr>
              <a:t>buf</a:t>
            </a:r>
            <a:r>
              <a:rPr lang="en-US" dirty="0">
                <a:sym typeface="Wingdings" panose="05000000000000000000" pitchFamily="2" charset="2"/>
              </a:rPr>
              <a:t>` must be non-null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C7FCB-1867-4C1C-926C-23D10E3FCB30}"/>
              </a:ext>
            </a:extLst>
          </p:cNvPr>
          <p:cNvCxnSpPr>
            <a:cxnSpLocks/>
          </p:cNvCxnSpPr>
          <p:nvPr/>
        </p:nvCxnSpPr>
        <p:spPr>
          <a:xfrm flipV="1">
            <a:off x="2799186" y="2992628"/>
            <a:ext cx="0" cy="5415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7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6CA4-F95A-47D0-80F5-8C450AD5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Lint style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4F73-9A85-484F-B58D-31D5D441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9089571" cy="2746375"/>
          </a:xfrm>
        </p:spPr>
        <p:txBody>
          <a:bodyPr/>
          <a:lstStyle/>
          <a:p>
            <a:r>
              <a:rPr lang="en-US" dirty="0"/>
              <a:t>Lint style checks finds defects quickly</a:t>
            </a:r>
          </a:p>
          <a:p>
            <a:r>
              <a:rPr lang="en-US" dirty="0"/>
              <a:t>Cheap to locate and fix</a:t>
            </a:r>
          </a:p>
          <a:p>
            <a:r>
              <a:rPr lang="en-US" dirty="0"/>
              <a:t>Checks built on syntax or simple “flow” analysis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Many successful “lint” checks available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Happy customers!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C016-05A1-4B27-9DBC-0435675E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Lint-style checks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4503-69E4-4EF0-A5D1-AAC59168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Need to analyze across function boundaries</a:t>
            </a:r>
          </a:p>
          <a:p>
            <a:r>
              <a:rPr lang="en-US" dirty="0"/>
              <a:t>Inter-procedural analysis: Whole program analysis</a:t>
            </a:r>
          </a:p>
          <a:p>
            <a:pPr lvl="1"/>
            <a:r>
              <a:rPr lang="en-US" dirty="0"/>
              <a:t>Starts with leaf level functions, constructs function properties, propagates properties up the call chain</a:t>
            </a:r>
          </a:p>
          <a:p>
            <a:pPr lvl="1"/>
            <a:r>
              <a:rPr lang="en-US" dirty="0"/>
              <a:t>Slow – best suited for the outer loop</a:t>
            </a:r>
          </a:p>
          <a:p>
            <a:pPr lvl="1"/>
            <a:r>
              <a:rPr lang="en-US" dirty="0"/>
              <a:t>Great for specific problem domains like “use after free”</a:t>
            </a:r>
          </a:p>
          <a:p>
            <a:r>
              <a:rPr lang="en-US" dirty="0"/>
              <a:t>Intra-procedural or local analysis: Analyze each function in isolation</a:t>
            </a:r>
          </a:p>
          <a:p>
            <a:pPr lvl="1"/>
            <a:r>
              <a:rPr lang="en-US" dirty="0"/>
              <a:t>Cannot see across function boundaries</a:t>
            </a:r>
          </a:p>
          <a:p>
            <a:pPr lvl="1"/>
            <a:r>
              <a:rPr lang="en-US" dirty="0"/>
              <a:t>Infers function call semantics from types, type extensions, modifiers, heuristics, and source annotations</a:t>
            </a:r>
          </a:p>
          <a:p>
            <a:pPr lvl="1"/>
            <a:r>
              <a:rPr lang="en-US" dirty="0"/>
              <a:t>Fast– best suited for the inner loop</a:t>
            </a:r>
          </a:p>
          <a:p>
            <a:pPr lvl="1"/>
            <a:r>
              <a:rPr lang="en-US" dirty="0"/>
              <a:t>Finds issues across a wide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22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C077A-E001-490D-B734-8AFC1B0B4821}"/>
              </a:ext>
            </a:extLst>
          </p:cNvPr>
          <p:cNvSpPr txBox="1"/>
          <p:nvPr/>
        </p:nvSpPr>
        <p:spPr>
          <a:xfrm>
            <a:off x="856428" y="1248832"/>
            <a:ext cx="107384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extern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5BA47-7154-4557-A68E-C9374EC6F038}"/>
              </a:ext>
            </a:extLst>
          </p:cNvPr>
          <p:cNvSpPr/>
          <p:nvPr/>
        </p:nvSpPr>
        <p:spPr>
          <a:xfrm>
            <a:off x="6972804" y="950123"/>
            <a:ext cx="4479352" cy="68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 C26429: Symbol ‘</a:t>
            </a:r>
            <a:r>
              <a:rPr lang="en-US" dirty="0" err="1"/>
              <a:t>buf</a:t>
            </a:r>
            <a:r>
              <a:rPr lang="en-US" dirty="0"/>
              <a:t>’ is never tested for null-ness, it can be marked as </a:t>
            </a:r>
            <a:r>
              <a:rPr lang="en-US" dirty="0" err="1"/>
              <a:t>not_null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87F99F-B0B8-40E7-BB17-2645010DCD9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495826" y="1293699"/>
            <a:ext cx="4476978" cy="14722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927AF4E6-84F2-4F2E-B89A-10DE3A11E034}"/>
              </a:ext>
            </a:extLst>
          </p:cNvPr>
          <p:cNvSpPr/>
          <p:nvPr/>
        </p:nvSpPr>
        <p:spPr>
          <a:xfrm>
            <a:off x="7829779" y="3591339"/>
            <a:ext cx="3885144" cy="905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Cheap to locate and fix!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91859A-4A7A-4990-985D-41A31F5B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81" y="4708939"/>
            <a:ext cx="2265306" cy="1614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B4BBA-0AB2-4571-9EE8-12F6004BA974}"/>
              </a:ext>
            </a:extLst>
          </p:cNvPr>
          <p:cNvSpPr txBox="1"/>
          <p:nvPr/>
        </p:nvSpPr>
        <p:spPr>
          <a:xfrm>
            <a:off x="856428" y="3532976"/>
            <a:ext cx="66614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BB5A9-6652-419F-B561-8CCB37B033C0}"/>
              </a:ext>
            </a:extLst>
          </p:cNvPr>
          <p:cNvSpPr/>
          <p:nvPr/>
        </p:nvSpPr>
        <p:spPr>
          <a:xfrm>
            <a:off x="6972804" y="2376515"/>
            <a:ext cx="2019805" cy="48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Guards against null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89331D-CFB7-4E89-B6E2-DC34C4EE5C4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568356" y="2620051"/>
            <a:ext cx="4404448" cy="16182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/>
      <p:bldP spid="9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8B2059-E087-45B2-BAE6-ED0E0C77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Welcome to CppCon 2021!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8CFBB-D8C3-4341-8D67-14423CB5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08" y="1802486"/>
            <a:ext cx="7183632" cy="23141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Visit our booth in the main hall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Meet the Microsoft C++ team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Ask any questions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Discuss the latest announcements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CD41AF1-7066-431D-8EE1-A8C1D87E6251}"/>
              </a:ext>
            </a:extLst>
          </p:cNvPr>
          <p:cNvSpPr txBox="1">
            <a:spLocks/>
          </p:cNvSpPr>
          <p:nvPr/>
        </p:nvSpPr>
        <p:spPr>
          <a:xfrm>
            <a:off x="2405509" y="4518435"/>
            <a:ext cx="7183632" cy="844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68580" tIns="34292" rIns="68580" bIns="34292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Segoe UI Light"/>
                <a:cs typeface="Segoe UI Light"/>
              </a:rPr>
              <a:t>Take our survey</a:t>
            </a:r>
            <a:b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latin typeface="Segoe UI Light"/>
                <a:cs typeface="Segoe UI Light"/>
                <a:hlinkClick r:id="rId4"/>
              </a:rPr>
              <a:t>https://aka.ms/cppcon</a:t>
            </a:r>
            <a:r>
              <a:rPr lang="en-US" b="1" dirty="0">
                <a:latin typeface="Segoe UI Light"/>
                <a:cs typeface="Segoe UI Light"/>
              </a:rPr>
              <a:t> 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C077A-E001-490D-B734-8AFC1B0B4821}"/>
              </a:ext>
            </a:extLst>
          </p:cNvPr>
          <p:cNvSpPr txBox="1"/>
          <p:nvPr/>
        </p:nvSpPr>
        <p:spPr>
          <a:xfrm>
            <a:off x="635560" y="1324487"/>
            <a:ext cx="108761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extern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What is the relationship between ‘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b="0" dirty="0" err="1">
                <a:solidFill>
                  <a:srgbClr val="000000"/>
                </a:solidFill>
                <a:effectLst/>
              </a:rPr>
              <a:t>uf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 and ‘</a:t>
            </a:r>
            <a:r>
              <a:rPr lang="en-US" sz="2800" b="0" dirty="0" err="1">
                <a:solidFill>
                  <a:srgbClr val="000000"/>
                </a:solidFill>
                <a:effectLst/>
              </a:rPr>
              <a:t>bufSize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effectLst/>
              </a:rPr>
              <a:t>Static Analysis assumes ‘</a:t>
            </a:r>
            <a:r>
              <a:rPr lang="en-US" sz="2800" b="0" dirty="0" err="1">
                <a:solidFill>
                  <a:srgbClr val="000000"/>
                </a:solidFill>
                <a:effectLst/>
              </a:rPr>
              <a:t>buf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’ size to be 1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 to express buffer size in C++?</a:t>
            </a:r>
            <a:endParaRPr lang="en-US" sz="2800" b="0" dirty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FF3CD2-8D26-4F43-8FE4-3586DD7C3BC3}"/>
              </a:ext>
            </a:extLst>
          </p:cNvPr>
          <p:cNvSpPr/>
          <p:nvPr/>
        </p:nvSpPr>
        <p:spPr>
          <a:xfrm>
            <a:off x="7005876" y="1115104"/>
            <a:ext cx="4433028" cy="92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 C26707*: Possibly incorrect single element annotation on buffer. Potential read overflow using expression ‘</a:t>
            </a:r>
            <a:r>
              <a:rPr lang="en-US" dirty="0" err="1"/>
              <a:t>buf</a:t>
            </a:r>
            <a:r>
              <a:rPr lang="en-US" dirty="0"/>
              <a:t>[index]’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BB8A98-56BD-4CC3-86AB-96BDEA2CEB68}"/>
              </a:ext>
            </a:extLst>
          </p:cNvPr>
          <p:cNvCxnSpPr>
            <a:cxnSpLocks/>
          </p:cNvCxnSpPr>
          <p:nvPr/>
        </p:nvCxnSpPr>
        <p:spPr>
          <a:xfrm flipH="1">
            <a:off x="2266122" y="1576876"/>
            <a:ext cx="4739754" cy="17803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640E45A5-4009-4497-A1F4-2E6BCDB18D44}"/>
              </a:ext>
            </a:extLst>
          </p:cNvPr>
          <p:cNvSpPr/>
          <p:nvPr/>
        </p:nvSpPr>
        <p:spPr>
          <a:xfrm>
            <a:off x="8769121" y="4064617"/>
            <a:ext cx="2499643" cy="7061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Wait….what???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CEC7A-BD81-4C51-BD7C-902FC5AC8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14" y="4907402"/>
            <a:ext cx="1957602" cy="1321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9DA28A-4CFA-4479-B2E9-F7211FD4B9ED}"/>
              </a:ext>
            </a:extLst>
          </p:cNvPr>
          <p:cNvSpPr/>
          <p:nvPr/>
        </p:nvSpPr>
        <p:spPr>
          <a:xfrm>
            <a:off x="8887072" y="2175268"/>
            <a:ext cx="2652287" cy="40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*Not publicly available yet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8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098BD5-1438-4DAA-AC6F-FC4F4E2C1224}"/>
              </a:ext>
            </a:extLst>
          </p:cNvPr>
          <p:cNvSpPr txBox="1"/>
          <p:nvPr/>
        </p:nvSpPr>
        <p:spPr>
          <a:xfrm>
            <a:off x="777459" y="493909"/>
            <a:ext cx="1057965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#include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sal.h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extern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In_reads</a:t>
            </a:r>
            <a:r>
              <a:rPr lang="en-US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_(</a:t>
            </a:r>
            <a:r>
              <a:rPr lang="en-US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int*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Annotations to the rescue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Suddenly, we can catch real buffer overruns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36904-0E2A-48A0-BF20-EC2B241FF167}"/>
              </a:ext>
            </a:extLst>
          </p:cNvPr>
          <p:cNvSpPr/>
          <p:nvPr/>
        </p:nvSpPr>
        <p:spPr>
          <a:xfrm>
            <a:off x="6744184" y="213276"/>
            <a:ext cx="4838916" cy="133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 C26019: Potential read overflow using expression ‘</a:t>
            </a:r>
            <a:r>
              <a:rPr lang="en-US" dirty="0" err="1"/>
              <a:t>buf</a:t>
            </a:r>
            <a:r>
              <a:rPr lang="en-US" dirty="0"/>
              <a:t>[index]’. Buffer access in apparently unbounded by buffer size. In particular: result.GetIndex`9a is not constrained by bufSize`5.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E1F675-337B-425A-BC03-A0EF22F527E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50367" y="879699"/>
            <a:ext cx="4193817" cy="21931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E21B438-4548-43DB-B734-D877490B6599}"/>
              </a:ext>
            </a:extLst>
          </p:cNvPr>
          <p:cNvSpPr/>
          <p:nvPr/>
        </p:nvSpPr>
        <p:spPr>
          <a:xfrm>
            <a:off x="8119165" y="3644348"/>
            <a:ext cx="3295376" cy="1091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I have to learn a new annotation language?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ED2036-BEB9-4EB2-B011-F46E1697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12" y="4915344"/>
            <a:ext cx="2128441" cy="15230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E7D5A8-C021-401C-8A2D-987C5B95C445}"/>
              </a:ext>
            </a:extLst>
          </p:cNvPr>
          <p:cNvSpPr/>
          <p:nvPr/>
        </p:nvSpPr>
        <p:spPr>
          <a:xfrm>
            <a:off x="9114430" y="1808555"/>
            <a:ext cx="2660802" cy="45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*Not publicly available yet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EDD79-69B0-4C3F-93B4-BFD583817BF7}"/>
              </a:ext>
            </a:extLst>
          </p:cNvPr>
          <p:cNvSpPr/>
          <p:nvPr/>
        </p:nvSpPr>
        <p:spPr>
          <a:xfrm>
            <a:off x="7252996" y="1679510"/>
            <a:ext cx="914400" cy="263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B6E75-6AD4-4A4A-A539-B2438AB5A3A9}"/>
              </a:ext>
            </a:extLst>
          </p:cNvPr>
          <p:cNvSpPr/>
          <p:nvPr/>
        </p:nvSpPr>
        <p:spPr>
          <a:xfrm>
            <a:off x="2750410" y="2720559"/>
            <a:ext cx="714357" cy="283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9EA7D7-7F56-4003-BA0E-FE4DF6428DDD}"/>
              </a:ext>
            </a:extLst>
          </p:cNvPr>
          <p:cNvCxnSpPr>
            <a:cxnSpLocks/>
          </p:cNvCxnSpPr>
          <p:nvPr/>
        </p:nvCxnSpPr>
        <p:spPr>
          <a:xfrm flipH="1" flipV="1">
            <a:off x="7745175" y="1946979"/>
            <a:ext cx="597159" cy="3511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1FA7E-3CA1-4426-B475-1F0FBEF0968D}"/>
              </a:ext>
            </a:extLst>
          </p:cNvPr>
          <p:cNvSpPr/>
          <p:nvPr/>
        </p:nvSpPr>
        <p:spPr>
          <a:xfrm>
            <a:off x="8342334" y="2177143"/>
            <a:ext cx="1131348" cy="36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bufSize`5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0A190A-3C69-4E1C-A268-37B169D863D9}"/>
              </a:ext>
            </a:extLst>
          </p:cNvPr>
          <p:cNvCxnSpPr>
            <a:cxnSpLocks/>
          </p:cNvCxnSpPr>
          <p:nvPr/>
        </p:nvCxnSpPr>
        <p:spPr>
          <a:xfrm flipH="1" flipV="1">
            <a:off x="3509168" y="2999547"/>
            <a:ext cx="597159" cy="3511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40F53E4-279C-4BBD-8C23-CC504722681B}"/>
              </a:ext>
            </a:extLst>
          </p:cNvPr>
          <p:cNvSpPr/>
          <p:nvPr/>
        </p:nvSpPr>
        <p:spPr>
          <a:xfrm>
            <a:off x="4106326" y="3229711"/>
            <a:ext cx="1989673" cy="36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result.GetIndex`9a</a:t>
            </a:r>
          </a:p>
        </p:txBody>
      </p:sp>
    </p:spTree>
    <p:extLst>
      <p:ext uri="{BB962C8B-B14F-4D97-AF65-F5344CB8AC3E}">
        <p14:creationId xmlns:p14="http://schemas.microsoft.com/office/powerpoint/2010/main" val="37584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0" grpId="0"/>
      <p:bldP spid="4" grpId="0" animBg="1"/>
      <p:bldP spid="11" grpId="0" animBg="1"/>
      <p:bldP spid="13" grpId="0" animBg="1"/>
      <p:bldP spid="19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EA928-DE70-4469-A412-FB9EB90A5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768851"/>
              </p:ext>
            </p:extLst>
          </p:nvPr>
        </p:nvGraphicFramePr>
        <p:xfrm>
          <a:off x="838200" y="795130"/>
          <a:ext cx="10515600" cy="538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20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E470B2-A3DA-437D-A24E-DBE7B8947C52}"/>
              </a:ext>
            </a:extLst>
          </p:cNvPr>
          <p:cNvSpPr txBox="1"/>
          <p:nvPr/>
        </p:nvSpPr>
        <p:spPr>
          <a:xfrm>
            <a:off x="821635" y="585115"/>
            <a:ext cx="1013791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#include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gsl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gsl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extern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gsl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::span&lt;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FetchElement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gsl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::span&lt;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GetIndex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(index &lt;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buf.size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[index];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effectLst/>
              </a:rPr>
              <a:t>Types and type extensions are good!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Portable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effectLst/>
              </a:rPr>
              <a:t>Checked by the compiler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Runtime checks become possible</a:t>
            </a:r>
            <a:endParaRPr lang="en-US" sz="2800" b="0" dirty="0">
              <a:solidFill>
                <a:srgbClr val="000000"/>
              </a:solidFill>
              <a:effectLst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4AE8D-B14C-48FC-B75F-FB8F209D8E5D}"/>
              </a:ext>
            </a:extLst>
          </p:cNvPr>
          <p:cNvSpPr/>
          <p:nvPr/>
        </p:nvSpPr>
        <p:spPr>
          <a:xfrm>
            <a:off x="6769603" y="751340"/>
            <a:ext cx="4808379" cy="569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C++20 take: Range checked at runtime. Without the if-guard, we also warn statically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AA565-4A28-46E8-9756-9AE45D8C1E7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919897" y="1036070"/>
            <a:ext cx="3849706" cy="21488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FA0469B-57BB-4D25-B0D3-33BC2A2245FE}"/>
              </a:ext>
            </a:extLst>
          </p:cNvPr>
          <p:cNvSpPr/>
          <p:nvPr/>
        </p:nvSpPr>
        <p:spPr>
          <a:xfrm>
            <a:off x="8686753" y="3604591"/>
            <a:ext cx="2051925" cy="905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Looks good!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92BC43-3600-4A40-A8CF-AE264C03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100" y="4658398"/>
            <a:ext cx="2265306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EB9372-AD03-4FBD-ACD7-8667B04865DA}"/>
              </a:ext>
            </a:extLst>
          </p:cNvPr>
          <p:cNvSpPr txBox="1"/>
          <p:nvPr/>
        </p:nvSpPr>
        <p:spPr>
          <a:xfrm>
            <a:off x="490284" y="614061"/>
            <a:ext cx="1161773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PDB_RECORD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SigWireRead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IN OUT  PPARSE_RECORD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to database record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IN OUT  PDNS_MSGINFO   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pMsg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message being read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IN      PCSTR   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pchData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to RR data field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IN      WORD           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wLength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length of data field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PDB_RECORD 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PCSTR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intptr_t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sigLength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COUNT_NAME 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nameSigner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Allocate the RR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RR_Allocate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SIZEOF_SIG_FIXED_DATA +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COUNT_NAME_SIZE(&amp;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nameSigner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sigLength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    </a:t>
            </a:r>
          </a:p>
          <a:p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Copy signature.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RtlCopyMemory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(PBYTE)&amp;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Data.SIG.nameSigner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DBASE_NAME_SIZE(&amp;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Data.SIG.nameSigner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sigLength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5974E-9911-4C41-BD19-CE62B008C9CB}"/>
              </a:ext>
            </a:extLst>
          </p:cNvPr>
          <p:cNvSpPr/>
          <p:nvPr/>
        </p:nvSpPr>
        <p:spPr>
          <a:xfrm>
            <a:off x="6851105" y="1363872"/>
            <a:ext cx="4814956" cy="1305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Heap overflow in DNS server caused by integer truncation!</a:t>
            </a:r>
          </a:p>
          <a:p>
            <a:endParaRPr lang="en-US" dirty="0"/>
          </a:p>
          <a:p>
            <a:r>
              <a:rPr lang="en-US" dirty="0"/>
              <a:t>Sum may overflow, potentially causing ‘</a:t>
            </a:r>
            <a:r>
              <a:rPr lang="en-US" dirty="0" err="1"/>
              <a:t>prr</a:t>
            </a:r>
            <a:r>
              <a:rPr lang="en-US" dirty="0"/>
              <a:t>’ to be ~0 bytes at the </a:t>
            </a:r>
            <a:r>
              <a:rPr lang="en-US" dirty="0" err="1"/>
              <a:t>memcpy</a:t>
            </a:r>
            <a:r>
              <a:rPr lang="en-US" dirty="0"/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76897B-FF54-472E-AA8E-CB93873AB8B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831996" y="2016574"/>
            <a:ext cx="3019109" cy="17841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D0BA9D9-6594-455C-98EB-3E0AB9A61479}"/>
              </a:ext>
            </a:extLst>
          </p:cNvPr>
          <p:cNvSpPr/>
          <p:nvPr/>
        </p:nvSpPr>
        <p:spPr>
          <a:xfrm>
            <a:off x="7714839" y="3207883"/>
            <a:ext cx="3295376" cy="1091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Arithmetic overflows aren’t fun!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EE5D3-808D-498F-A715-66CC0BE8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086" y="4478879"/>
            <a:ext cx="2128441" cy="15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6EB381-F6A0-493F-8F30-EC6F489576FE}"/>
              </a:ext>
            </a:extLst>
          </p:cNvPr>
          <p:cNvSpPr txBox="1"/>
          <p:nvPr/>
        </p:nvSpPr>
        <p:spPr>
          <a:xfrm>
            <a:off x="1318726" y="251733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std::mutex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global_m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Guarded_by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global_m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var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generator&lt;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mutex_acquiring_generator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global_m.lock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++var;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co_yield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global_m.unlock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F237D85-7849-42CE-BF14-71933627CFC7}"/>
              </a:ext>
            </a:extLst>
          </p:cNvPr>
          <p:cNvSpPr/>
          <p:nvPr/>
        </p:nvSpPr>
        <p:spPr>
          <a:xfrm>
            <a:off x="7719527" y="3604591"/>
            <a:ext cx="4236097" cy="905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Cool, deadlocks are hard to debug!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10068-0A13-4735-B6B3-CAB8C474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00" y="4658398"/>
            <a:ext cx="2265306" cy="1614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27507A-92E2-4082-BF29-1EE82155BF29}"/>
              </a:ext>
            </a:extLst>
          </p:cNvPr>
          <p:cNvSpPr/>
          <p:nvPr/>
        </p:nvSpPr>
        <p:spPr>
          <a:xfrm>
            <a:off x="6823787" y="1759498"/>
            <a:ext cx="51318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Warning C26138: </a:t>
            </a:r>
            <a:r>
              <a:rPr lang="en-US" dirty="0" err="1"/>
              <a:t>global_m</a:t>
            </a:r>
            <a:r>
              <a:rPr lang="en-US" dirty="0"/>
              <a:t> is held while yielding.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7F4DB3-D5EC-415E-8F24-5262490FE35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867609" y="2064298"/>
            <a:ext cx="3956178" cy="21593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BACA-48CD-41DA-9E8C-EAA8E213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Framework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8B5CF1-C114-4612-B7D9-21C34B292076}"/>
              </a:ext>
            </a:extLst>
          </p:cNvPr>
          <p:cNvGrpSpPr/>
          <p:nvPr/>
        </p:nvGrpSpPr>
        <p:grpSpPr>
          <a:xfrm>
            <a:off x="-29356" y="1772378"/>
            <a:ext cx="3241476" cy="2266766"/>
            <a:chOff x="1101874" y="2724242"/>
            <a:chExt cx="3241476" cy="2266766"/>
          </a:xfrm>
        </p:grpSpPr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672D5917-2FB1-45B9-8F10-1DE8B5EB5D70}"/>
                </a:ext>
              </a:extLst>
            </p:cNvPr>
            <p:cNvSpPr/>
            <p:nvPr/>
          </p:nvSpPr>
          <p:spPr>
            <a:xfrm>
              <a:off x="1750169" y="2724242"/>
              <a:ext cx="2593181" cy="2266766"/>
            </a:xfrm>
            <a:custGeom>
              <a:avLst/>
              <a:gdLst>
                <a:gd name="connsiteX0" fmla="*/ 0 w 2593181"/>
                <a:gd name="connsiteY0" fmla="*/ 340015 h 2266766"/>
                <a:gd name="connsiteX1" fmla="*/ 1459798 w 2593181"/>
                <a:gd name="connsiteY1" fmla="*/ 340015 h 2266766"/>
                <a:gd name="connsiteX2" fmla="*/ 1459798 w 2593181"/>
                <a:gd name="connsiteY2" fmla="*/ 0 h 2266766"/>
                <a:gd name="connsiteX3" fmla="*/ 2593181 w 2593181"/>
                <a:gd name="connsiteY3" fmla="*/ 1133383 h 2266766"/>
                <a:gd name="connsiteX4" fmla="*/ 1459798 w 2593181"/>
                <a:gd name="connsiteY4" fmla="*/ 2266766 h 2266766"/>
                <a:gd name="connsiteX5" fmla="*/ 1459798 w 2593181"/>
                <a:gd name="connsiteY5" fmla="*/ 1926751 h 2266766"/>
                <a:gd name="connsiteX6" fmla="*/ 0 w 2593181"/>
                <a:gd name="connsiteY6" fmla="*/ 1926751 h 2266766"/>
                <a:gd name="connsiteX7" fmla="*/ 0 w 2593181"/>
                <a:gd name="connsiteY7" fmla="*/ 340015 h 22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181" h="2266766">
                  <a:moveTo>
                    <a:pt x="0" y="340015"/>
                  </a:moveTo>
                  <a:lnTo>
                    <a:pt x="1459798" y="340015"/>
                  </a:lnTo>
                  <a:lnTo>
                    <a:pt x="1459798" y="0"/>
                  </a:lnTo>
                  <a:lnTo>
                    <a:pt x="2593181" y="1133383"/>
                  </a:lnTo>
                  <a:lnTo>
                    <a:pt x="1459798" y="2266766"/>
                  </a:lnTo>
                  <a:lnTo>
                    <a:pt x="1459798" y="1926751"/>
                  </a:lnTo>
                  <a:lnTo>
                    <a:pt x="0" y="1926751"/>
                  </a:lnTo>
                  <a:lnTo>
                    <a:pt x="0" y="3400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75" tIns="347635" rIns="695951" bIns="3476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/>
                <a:t>Parses a file and ensures it has valid syntax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/>
                <a:t>Produces ASTs that represent source code</a:t>
              </a:r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509F3E4-3E9D-4F44-8391-CBD1A696AAFB}"/>
                </a:ext>
              </a:extLst>
            </p:cNvPr>
            <p:cNvSpPr/>
            <p:nvPr/>
          </p:nvSpPr>
          <p:spPr>
            <a:xfrm>
              <a:off x="1101874" y="3209330"/>
              <a:ext cx="1296590" cy="1296590"/>
            </a:xfrm>
            <a:custGeom>
              <a:avLst/>
              <a:gdLst>
                <a:gd name="connsiteX0" fmla="*/ 0 w 1296590"/>
                <a:gd name="connsiteY0" fmla="*/ 648295 h 1296590"/>
                <a:gd name="connsiteX1" fmla="*/ 648295 w 1296590"/>
                <a:gd name="connsiteY1" fmla="*/ 0 h 1296590"/>
                <a:gd name="connsiteX2" fmla="*/ 1296590 w 1296590"/>
                <a:gd name="connsiteY2" fmla="*/ 648295 h 1296590"/>
                <a:gd name="connsiteX3" fmla="*/ 648295 w 1296590"/>
                <a:gd name="connsiteY3" fmla="*/ 1296590 h 1296590"/>
                <a:gd name="connsiteX4" fmla="*/ 0 w 1296590"/>
                <a:gd name="connsiteY4" fmla="*/ 648295 h 1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90" h="1296590">
                  <a:moveTo>
                    <a:pt x="0" y="648295"/>
                  </a:moveTo>
                  <a:cubicBezTo>
                    <a:pt x="0" y="290252"/>
                    <a:pt x="290252" y="0"/>
                    <a:pt x="648295" y="0"/>
                  </a:cubicBezTo>
                  <a:cubicBezTo>
                    <a:pt x="1006338" y="0"/>
                    <a:pt x="1296590" y="290252"/>
                    <a:pt x="1296590" y="648295"/>
                  </a:cubicBezTo>
                  <a:cubicBezTo>
                    <a:pt x="1296590" y="1006338"/>
                    <a:pt x="1006338" y="1296590"/>
                    <a:pt x="648295" y="1296590"/>
                  </a:cubicBezTo>
                  <a:cubicBezTo>
                    <a:pt x="290252" y="1296590"/>
                    <a:pt x="0" y="1006338"/>
                    <a:pt x="0" y="648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71" tIns="198771" rIns="198771" bIns="1987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C/C++ Front End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03C16E-5E08-4B90-8456-598AFF7A3A73}"/>
              </a:ext>
            </a:extLst>
          </p:cNvPr>
          <p:cNvGrpSpPr/>
          <p:nvPr/>
        </p:nvGrpSpPr>
        <p:grpSpPr>
          <a:xfrm>
            <a:off x="3034245" y="1772378"/>
            <a:ext cx="3241476" cy="2266766"/>
            <a:chOff x="4399934" y="2724242"/>
            <a:chExt cx="3241476" cy="2266766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AD9B55A-CD09-4556-9C0A-19757B631FB9}"/>
                </a:ext>
              </a:extLst>
            </p:cNvPr>
            <p:cNvSpPr/>
            <p:nvPr/>
          </p:nvSpPr>
          <p:spPr>
            <a:xfrm>
              <a:off x="5048229" y="2724242"/>
              <a:ext cx="2593181" cy="2266766"/>
            </a:xfrm>
            <a:custGeom>
              <a:avLst/>
              <a:gdLst>
                <a:gd name="connsiteX0" fmla="*/ 0 w 2593181"/>
                <a:gd name="connsiteY0" fmla="*/ 340015 h 2266766"/>
                <a:gd name="connsiteX1" fmla="*/ 1459798 w 2593181"/>
                <a:gd name="connsiteY1" fmla="*/ 340015 h 2266766"/>
                <a:gd name="connsiteX2" fmla="*/ 1459798 w 2593181"/>
                <a:gd name="connsiteY2" fmla="*/ 0 h 2266766"/>
                <a:gd name="connsiteX3" fmla="*/ 2593181 w 2593181"/>
                <a:gd name="connsiteY3" fmla="*/ 1133383 h 2266766"/>
                <a:gd name="connsiteX4" fmla="*/ 1459798 w 2593181"/>
                <a:gd name="connsiteY4" fmla="*/ 2266766 h 2266766"/>
                <a:gd name="connsiteX5" fmla="*/ 1459798 w 2593181"/>
                <a:gd name="connsiteY5" fmla="*/ 1926751 h 2266766"/>
                <a:gd name="connsiteX6" fmla="*/ 0 w 2593181"/>
                <a:gd name="connsiteY6" fmla="*/ 1926751 h 2266766"/>
                <a:gd name="connsiteX7" fmla="*/ 0 w 2593181"/>
                <a:gd name="connsiteY7" fmla="*/ 340015 h 22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181" h="2266766">
                  <a:moveTo>
                    <a:pt x="0" y="340015"/>
                  </a:moveTo>
                  <a:lnTo>
                    <a:pt x="1459798" y="340015"/>
                  </a:lnTo>
                  <a:lnTo>
                    <a:pt x="1459798" y="0"/>
                  </a:lnTo>
                  <a:lnTo>
                    <a:pt x="2593181" y="1133383"/>
                  </a:lnTo>
                  <a:lnTo>
                    <a:pt x="1459798" y="2266766"/>
                  </a:lnTo>
                  <a:lnTo>
                    <a:pt x="1459798" y="1926751"/>
                  </a:lnTo>
                  <a:lnTo>
                    <a:pt x="0" y="1926751"/>
                  </a:lnTo>
                  <a:lnTo>
                    <a:pt x="0" y="3400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75" tIns="347635" rIns="695951" bIns="3476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Load and unload plugins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Invoke callbacks on each plugin as </a:t>
              </a:r>
              <a:r>
                <a:rPr lang="en-US" sz="1200" kern="1200" dirty="0" err="1"/>
                <a:t>decls</a:t>
              </a:r>
              <a:r>
                <a:rPr lang="en-US" sz="1200" kern="1200" dirty="0"/>
                <a:t> and </a:t>
              </a:r>
              <a:r>
                <a:rPr lang="en-US" sz="1200" kern="1200" dirty="0" err="1"/>
                <a:t>defns</a:t>
              </a:r>
              <a:r>
                <a:rPr lang="en-US" sz="1200" kern="1200" dirty="0"/>
                <a:t> are parsed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Emit defects</a:t>
              </a: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763336A-9DFA-4603-9832-EDC7DA7B8A24}"/>
                </a:ext>
              </a:extLst>
            </p:cNvPr>
            <p:cNvSpPr/>
            <p:nvPr/>
          </p:nvSpPr>
          <p:spPr>
            <a:xfrm>
              <a:off x="4399934" y="3209330"/>
              <a:ext cx="1296590" cy="1296590"/>
            </a:xfrm>
            <a:custGeom>
              <a:avLst/>
              <a:gdLst>
                <a:gd name="connsiteX0" fmla="*/ 0 w 1296590"/>
                <a:gd name="connsiteY0" fmla="*/ 648295 h 1296590"/>
                <a:gd name="connsiteX1" fmla="*/ 648295 w 1296590"/>
                <a:gd name="connsiteY1" fmla="*/ 0 h 1296590"/>
                <a:gd name="connsiteX2" fmla="*/ 1296590 w 1296590"/>
                <a:gd name="connsiteY2" fmla="*/ 648295 h 1296590"/>
                <a:gd name="connsiteX3" fmla="*/ 648295 w 1296590"/>
                <a:gd name="connsiteY3" fmla="*/ 1296590 h 1296590"/>
                <a:gd name="connsiteX4" fmla="*/ 0 w 1296590"/>
                <a:gd name="connsiteY4" fmla="*/ 648295 h 1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90" h="1296590">
                  <a:moveTo>
                    <a:pt x="0" y="648295"/>
                  </a:moveTo>
                  <a:cubicBezTo>
                    <a:pt x="0" y="290252"/>
                    <a:pt x="290252" y="0"/>
                    <a:pt x="648295" y="0"/>
                  </a:cubicBezTo>
                  <a:cubicBezTo>
                    <a:pt x="1006338" y="0"/>
                    <a:pt x="1296590" y="290252"/>
                    <a:pt x="1296590" y="648295"/>
                  </a:cubicBezTo>
                  <a:cubicBezTo>
                    <a:pt x="1296590" y="1006338"/>
                    <a:pt x="1006338" y="1296590"/>
                    <a:pt x="648295" y="1296590"/>
                  </a:cubicBezTo>
                  <a:cubicBezTo>
                    <a:pt x="290252" y="1296590"/>
                    <a:pt x="0" y="1006338"/>
                    <a:pt x="0" y="648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71" tIns="198771" rIns="198771" bIns="1987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/>
                <a:t>PREfast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9D1485-942A-4654-8CD1-80B618501497}"/>
              </a:ext>
            </a:extLst>
          </p:cNvPr>
          <p:cNvGrpSpPr/>
          <p:nvPr/>
        </p:nvGrpSpPr>
        <p:grpSpPr>
          <a:xfrm>
            <a:off x="6119458" y="1703290"/>
            <a:ext cx="3325326" cy="2266766"/>
            <a:chOff x="7743051" y="2643431"/>
            <a:chExt cx="3325326" cy="2266766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E668885C-A896-45B4-847D-9C641079CB1B}"/>
                </a:ext>
              </a:extLst>
            </p:cNvPr>
            <p:cNvSpPr/>
            <p:nvPr/>
          </p:nvSpPr>
          <p:spPr>
            <a:xfrm>
              <a:off x="8475196" y="2643431"/>
              <a:ext cx="2593181" cy="2266766"/>
            </a:xfrm>
            <a:custGeom>
              <a:avLst/>
              <a:gdLst>
                <a:gd name="connsiteX0" fmla="*/ 0 w 2593181"/>
                <a:gd name="connsiteY0" fmla="*/ 340015 h 2266766"/>
                <a:gd name="connsiteX1" fmla="*/ 1459798 w 2593181"/>
                <a:gd name="connsiteY1" fmla="*/ 340015 h 2266766"/>
                <a:gd name="connsiteX2" fmla="*/ 1459798 w 2593181"/>
                <a:gd name="connsiteY2" fmla="*/ 0 h 2266766"/>
                <a:gd name="connsiteX3" fmla="*/ 2593181 w 2593181"/>
                <a:gd name="connsiteY3" fmla="*/ 1133383 h 2266766"/>
                <a:gd name="connsiteX4" fmla="*/ 1459798 w 2593181"/>
                <a:gd name="connsiteY4" fmla="*/ 2266766 h 2266766"/>
                <a:gd name="connsiteX5" fmla="*/ 1459798 w 2593181"/>
                <a:gd name="connsiteY5" fmla="*/ 1926751 h 2266766"/>
                <a:gd name="connsiteX6" fmla="*/ 0 w 2593181"/>
                <a:gd name="connsiteY6" fmla="*/ 1926751 h 2266766"/>
                <a:gd name="connsiteX7" fmla="*/ 0 w 2593181"/>
                <a:gd name="connsiteY7" fmla="*/ 340015 h 22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181" h="2266766">
                  <a:moveTo>
                    <a:pt x="0" y="340015"/>
                  </a:moveTo>
                  <a:lnTo>
                    <a:pt x="1459798" y="340015"/>
                  </a:lnTo>
                  <a:lnTo>
                    <a:pt x="1459798" y="0"/>
                  </a:lnTo>
                  <a:lnTo>
                    <a:pt x="2593181" y="1133383"/>
                  </a:lnTo>
                  <a:lnTo>
                    <a:pt x="1459798" y="2266766"/>
                  </a:lnTo>
                  <a:lnTo>
                    <a:pt x="1459798" y="1926751"/>
                  </a:lnTo>
                  <a:lnTo>
                    <a:pt x="0" y="1926751"/>
                  </a:lnTo>
                  <a:lnTo>
                    <a:pt x="0" y="3400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75" tIns="347635" rIns="695951" bIns="3476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Process ASTs to simulate function execution via CFGs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Invoke callbacks on each extension as simulation proceeds</a:t>
              </a:r>
              <a:endParaRPr lang="en-US" sz="1200" kern="1200" dirty="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15DCE385-4269-4D99-9350-E6892AA6F08C}"/>
                </a:ext>
              </a:extLst>
            </p:cNvPr>
            <p:cNvSpPr/>
            <p:nvPr/>
          </p:nvSpPr>
          <p:spPr>
            <a:xfrm>
              <a:off x="7743051" y="3150646"/>
              <a:ext cx="1310099" cy="1296590"/>
            </a:xfrm>
            <a:custGeom>
              <a:avLst/>
              <a:gdLst>
                <a:gd name="connsiteX0" fmla="*/ 0 w 1296590"/>
                <a:gd name="connsiteY0" fmla="*/ 648295 h 1296590"/>
                <a:gd name="connsiteX1" fmla="*/ 648295 w 1296590"/>
                <a:gd name="connsiteY1" fmla="*/ 0 h 1296590"/>
                <a:gd name="connsiteX2" fmla="*/ 1296590 w 1296590"/>
                <a:gd name="connsiteY2" fmla="*/ 648295 h 1296590"/>
                <a:gd name="connsiteX3" fmla="*/ 648295 w 1296590"/>
                <a:gd name="connsiteY3" fmla="*/ 1296590 h 1296590"/>
                <a:gd name="connsiteX4" fmla="*/ 0 w 1296590"/>
                <a:gd name="connsiteY4" fmla="*/ 648295 h 1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90" h="1296590">
                  <a:moveTo>
                    <a:pt x="0" y="648295"/>
                  </a:moveTo>
                  <a:cubicBezTo>
                    <a:pt x="0" y="290252"/>
                    <a:pt x="290252" y="0"/>
                    <a:pt x="648295" y="0"/>
                  </a:cubicBezTo>
                  <a:cubicBezTo>
                    <a:pt x="1006338" y="0"/>
                    <a:pt x="1296590" y="290252"/>
                    <a:pt x="1296590" y="648295"/>
                  </a:cubicBezTo>
                  <a:cubicBezTo>
                    <a:pt x="1296590" y="1006338"/>
                    <a:pt x="1006338" y="1296590"/>
                    <a:pt x="648295" y="1296590"/>
                  </a:cubicBezTo>
                  <a:cubicBezTo>
                    <a:pt x="290252" y="1296590"/>
                    <a:pt x="0" y="1006338"/>
                    <a:pt x="0" y="648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71" tIns="198771" rIns="198771" bIns="1987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/>
                <a:t>EspXEngine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4D1AA4-A03E-47F7-8E7C-77B890079C4E}"/>
              </a:ext>
            </a:extLst>
          </p:cNvPr>
          <p:cNvGrpSpPr/>
          <p:nvPr/>
        </p:nvGrpSpPr>
        <p:grpSpPr>
          <a:xfrm>
            <a:off x="8875034" y="1295753"/>
            <a:ext cx="3346322" cy="1610008"/>
            <a:chOff x="7756560" y="2643431"/>
            <a:chExt cx="3311817" cy="2266766"/>
          </a:xfrm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64409637-85DF-4DA8-BBAD-378E03DE27A2}"/>
                </a:ext>
              </a:extLst>
            </p:cNvPr>
            <p:cNvSpPr/>
            <p:nvPr/>
          </p:nvSpPr>
          <p:spPr>
            <a:xfrm>
              <a:off x="8475196" y="2643431"/>
              <a:ext cx="2593181" cy="2266766"/>
            </a:xfrm>
            <a:custGeom>
              <a:avLst/>
              <a:gdLst>
                <a:gd name="connsiteX0" fmla="*/ 0 w 2593181"/>
                <a:gd name="connsiteY0" fmla="*/ 340015 h 2266766"/>
                <a:gd name="connsiteX1" fmla="*/ 1459798 w 2593181"/>
                <a:gd name="connsiteY1" fmla="*/ 340015 h 2266766"/>
                <a:gd name="connsiteX2" fmla="*/ 1459798 w 2593181"/>
                <a:gd name="connsiteY2" fmla="*/ 0 h 2266766"/>
                <a:gd name="connsiteX3" fmla="*/ 2593181 w 2593181"/>
                <a:gd name="connsiteY3" fmla="*/ 1133383 h 2266766"/>
                <a:gd name="connsiteX4" fmla="*/ 1459798 w 2593181"/>
                <a:gd name="connsiteY4" fmla="*/ 2266766 h 2266766"/>
                <a:gd name="connsiteX5" fmla="*/ 1459798 w 2593181"/>
                <a:gd name="connsiteY5" fmla="*/ 1926751 h 2266766"/>
                <a:gd name="connsiteX6" fmla="*/ 0 w 2593181"/>
                <a:gd name="connsiteY6" fmla="*/ 1926751 h 2266766"/>
                <a:gd name="connsiteX7" fmla="*/ 0 w 2593181"/>
                <a:gd name="connsiteY7" fmla="*/ 340015 h 22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181" h="2266766">
                  <a:moveTo>
                    <a:pt x="0" y="340015"/>
                  </a:moveTo>
                  <a:lnTo>
                    <a:pt x="1459798" y="340015"/>
                  </a:lnTo>
                  <a:lnTo>
                    <a:pt x="1459798" y="0"/>
                  </a:lnTo>
                  <a:lnTo>
                    <a:pt x="2593181" y="1133383"/>
                  </a:lnTo>
                  <a:lnTo>
                    <a:pt x="1459798" y="2266766"/>
                  </a:lnTo>
                  <a:lnTo>
                    <a:pt x="1459798" y="1926751"/>
                  </a:lnTo>
                  <a:lnTo>
                    <a:pt x="0" y="1926751"/>
                  </a:lnTo>
                  <a:lnTo>
                    <a:pt x="0" y="3400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75" tIns="347635" rIns="695951" bIns="3476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/>
                <a:t>Handle callbacks of interest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/>
                <a:t>Detect and report some class of defect</a:t>
              </a: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BA67C12-5780-4C5B-A543-E5911CF3BDBD}"/>
                </a:ext>
              </a:extLst>
            </p:cNvPr>
            <p:cNvSpPr/>
            <p:nvPr/>
          </p:nvSpPr>
          <p:spPr>
            <a:xfrm>
              <a:off x="7756560" y="3150646"/>
              <a:ext cx="1296590" cy="1296590"/>
            </a:xfrm>
            <a:custGeom>
              <a:avLst/>
              <a:gdLst>
                <a:gd name="connsiteX0" fmla="*/ 0 w 1296590"/>
                <a:gd name="connsiteY0" fmla="*/ 648295 h 1296590"/>
                <a:gd name="connsiteX1" fmla="*/ 648295 w 1296590"/>
                <a:gd name="connsiteY1" fmla="*/ 0 h 1296590"/>
                <a:gd name="connsiteX2" fmla="*/ 1296590 w 1296590"/>
                <a:gd name="connsiteY2" fmla="*/ 648295 h 1296590"/>
                <a:gd name="connsiteX3" fmla="*/ 648295 w 1296590"/>
                <a:gd name="connsiteY3" fmla="*/ 1296590 h 1296590"/>
                <a:gd name="connsiteX4" fmla="*/ 0 w 1296590"/>
                <a:gd name="connsiteY4" fmla="*/ 648295 h 1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90" h="1296590">
                  <a:moveTo>
                    <a:pt x="0" y="648295"/>
                  </a:moveTo>
                  <a:cubicBezTo>
                    <a:pt x="0" y="290252"/>
                    <a:pt x="290252" y="0"/>
                    <a:pt x="648295" y="0"/>
                  </a:cubicBezTo>
                  <a:cubicBezTo>
                    <a:pt x="1006338" y="0"/>
                    <a:pt x="1296590" y="290252"/>
                    <a:pt x="1296590" y="648295"/>
                  </a:cubicBezTo>
                  <a:cubicBezTo>
                    <a:pt x="1296590" y="1006338"/>
                    <a:pt x="1006338" y="1296590"/>
                    <a:pt x="648295" y="1296590"/>
                  </a:cubicBezTo>
                  <a:cubicBezTo>
                    <a:pt x="290252" y="1296590"/>
                    <a:pt x="0" y="1006338"/>
                    <a:pt x="0" y="648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71" tIns="198771" rIns="198771" bIns="1987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/>
                <a:t>Extension1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5C7107-7115-44E9-BE2A-2D654EBEBA87}"/>
              </a:ext>
            </a:extLst>
          </p:cNvPr>
          <p:cNvGrpSpPr/>
          <p:nvPr/>
        </p:nvGrpSpPr>
        <p:grpSpPr>
          <a:xfrm>
            <a:off x="8875034" y="2905761"/>
            <a:ext cx="3346322" cy="1610008"/>
            <a:chOff x="7756560" y="2643431"/>
            <a:chExt cx="3311817" cy="2266766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03CBBB0-501F-4901-A5A4-AFF35554948D}"/>
                </a:ext>
              </a:extLst>
            </p:cNvPr>
            <p:cNvSpPr/>
            <p:nvPr/>
          </p:nvSpPr>
          <p:spPr>
            <a:xfrm>
              <a:off x="8475196" y="2643431"/>
              <a:ext cx="2593181" cy="2266766"/>
            </a:xfrm>
            <a:custGeom>
              <a:avLst/>
              <a:gdLst>
                <a:gd name="connsiteX0" fmla="*/ 0 w 2593181"/>
                <a:gd name="connsiteY0" fmla="*/ 340015 h 2266766"/>
                <a:gd name="connsiteX1" fmla="*/ 1459798 w 2593181"/>
                <a:gd name="connsiteY1" fmla="*/ 340015 h 2266766"/>
                <a:gd name="connsiteX2" fmla="*/ 1459798 w 2593181"/>
                <a:gd name="connsiteY2" fmla="*/ 0 h 2266766"/>
                <a:gd name="connsiteX3" fmla="*/ 2593181 w 2593181"/>
                <a:gd name="connsiteY3" fmla="*/ 1133383 h 2266766"/>
                <a:gd name="connsiteX4" fmla="*/ 1459798 w 2593181"/>
                <a:gd name="connsiteY4" fmla="*/ 2266766 h 2266766"/>
                <a:gd name="connsiteX5" fmla="*/ 1459798 w 2593181"/>
                <a:gd name="connsiteY5" fmla="*/ 1926751 h 2266766"/>
                <a:gd name="connsiteX6" fmla="*/ 0 w 2593181"/>
                <a:gd name="connsiteY6" fmla="*/ 1926751 h 2266766"/>
                <a:gd name="connsiteX7" fmla="*/ 0 w 2593181"/>
                <a:gd name="connsiteY7" fmla="*/ 340015 h 22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181" h="2266766">
                  <a:moveTo>
                    <a:pt x="0" y="340015"/>
                  </a:moveTo>
                  <a:lnTo>
                    <a:pt x="1459798" y="340015"/>
                  </a:lnTo>
                  <a:lnTo>
                    <a:pt x="1459798" y="0"/>
                  </a:lnTo>
                  <a:lnTo>
                    <a:pt x="2593181" y="1133383"/>
                  </a:lnTo>
                  <a:lnTo>
                    <a:pt x="1459798" y="2266766"/>
                  </a:lnTo>
                  <a:lnTo>
                    <a:pt x="1459798" y="1926751"/>
                  </a:lnTo>
                  <a:lnTo>
                    <a:pt x="0" y="1926751"/>
                  </a:lnTo>
                  <a:lnTo>
                    <a:pt x="0" y="3400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75" tIns="347635" rIns="695951" bIns="3476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Handle callbacks of interest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Detect and report some class of defect</a:t>
              </a: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5D7D2765-A679-457E-B0B2-BD67FF5330BE}"/>
                </a:ext>
              </a:extLst>
            </p:cNvPr>
            <p:cNvSpPr/>
            <p:nvPr/>
          </p:nvSpPr>
          <p:spPr>
            <a:xfrm>
              <a:off x="7756560" y="3150646"/>
              <a:ext cx="1296590" cy="1296590"/>
            </a:xfrm>
            <a:custGeom>
              <a:avLst/>
              <a:gdLst>
                <a:gd name="connsiteX0" fmla="*/ 0 w 1296590"/>
                <a:gd name="connsiteY0" fmla="*/ 648295 h 1296590"/>
                <a:gd name="connsiteX1" fmla="*/ 648295 w 1296590"/>
                <a:gd name="connsiteY1" fmla="*/ 0 h 1296590"/>
                <a:gd name="connsiteX2" fmla="*/ 1296590 w 1296590"/>
                <a:gd name="connsiteY2" fmla="*/ 648295 h 1296590"/>
                <a:gd name="connsiteX3" fmla="*/ 648295 w 1296590"/>
                <a:gd name="connsiteY3" fmla="*/ 1296590 h 1296590"/>
                <a:gd name="connsiteX4" fmla="*/ 0 w 1296590"/>
                <a:gd name="connsiteY4" fmla="*/ 648295 h 1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90" h="1296590">
                  <a:moveTo>
                    <a:pt x="0" y="648295"/>
                  </a:moveTo>
                  <a:cubicBezTo>
                    <a:pt x="0" y="290252"/>
                    <a:pt x="290252" y="0"/>
                    <a:pt x="648295" y="0"/>
                  </a:cubicBezTo>
                  <a:cubicBezTo>
                    <a:pt x="1006338" y="0"/>
                    <a:pt x="1296590" y="290252"/>
                    <a:pt x="1296590" y="648295"/>
                  </a:cubicBezTo>
                  <a:cubicBezTo>
                    <a:pt x="1296590" y="1006338"/>
                    <a:pt x="1006338" y="1296590"/>
                    <a:pt x="648295" y="1296590"/>
                  </a:cubicBezTo>
                  <a:cubicBezTo>
                    <a:pt x="290252" y="1296590"/>
                    <a:pt x="0" y="1006338"/>
                    <a:pt x="0" y="648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71" tIns="198771" rIns="198771" bIns="1987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/>
                <a:t>Extension2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8C0979F-5FF0-45AA-A832-7C0571658E69}"/>
              </a:ext>
            </a:extLst>
          </p:cNvPr>
          <p:cNvSpPr/>
          <p:nvPr/>
        </p:nvSpPr>
        <p:spPr bwMode="auto">
          <a:xfrm>
            <a:off x="773417" y="4584640"/>
            <a:ext cx="2438703" cy="5057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Symbolic state tracking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9CBF65-4F7E-4CBE-BFB0-E4A7B1EBBE41}"/>
              </a:ext>
            </a:extLst>
          </p:cNvPr>
          <p:cNvSpPr/>
          <p:nvPr/>
        </p:nvSpPr>
        <p:spPr bwMode="auto">
          <a:xfrm>
            <a:off x="3391745" y="4584640"/>
            <a:ext cx="2229625" cy="5057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Fast constraint solver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CF7C2D-F8AD-43A6-AEB5-63FCF9DDD361}"/>
              </a:ext>
            </a:extLst>
          </p:cNvPr>
          <p:cNvSpPr/>
          <p:nvPr/>
        </p:nvSpPr>
        <p:spPr bwMode="auto">
          <a:xfrm>
            <a:off x="5785682" y="4571879"/>
            <a:ext cx="1582918" cy="5057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Alias Analysis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895029-B685-40D5-98FE-FF82121727F1}"/>
              </a:ext>
            </a:extLst>
          </p:cNvPr>
          <p:cNvSpPr/>
          <p:nvPr/>
        </p:nvSpPr>
        <p:spPr bwMode="auto">
          <a:xfrm>
            <a:off x="7532912" y="4584640"/>
            <a:ext cx="1716904" cy="5057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Loop widening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6F5220-F150-4876-82C2-E514E1A7607D}"/>
              </a:ext>
            </a:extLst>
          </p:cNvPr>
          <p:cNvSpPr/>
          <p:nvPr/>
        </p:nvSpPr>
        <p:spPr bwMode="auto">
          <a:xfrm>
            <a:off x="248631" y="4073688"/>
            <a:ext cx="9541874" cy="1488559"/>
          </a:xfrm>
          <a:prstGeom prst="ellipse">
            <a:avLst/>
          </a:prstGeom>
          <a:noFill/>
          <a:ln w="190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683AFF-B9AA-4EFD-A489-CDC64A775D2A}"/>
              </a:ext>
            </a:extLst>
          </p:cNvPr>
          <p:cNvCxnSpPr>
            <a:cxnSpLocks/>
          </p:cNvCxnSpPr>
          <p:nvPr/>
        </p:nvCxnSpPr>
        <p:spPr>
          <a:xfrm flipH="1">
            <a:off x="5521739" y="3317461"/>
            <a:ext cx="795132" cy="7562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9335835-64E9-4F90-8D2A-F1A953E70CD6}"/>
              </a:ext>
            </a:extLst>
          </p:cNvPr>
          <p:cNvSpPr txBox="1"/>
          <p:nvPr/>
        </p:nvSpPr>
        <p:spPr>
          <a:xfrm>
            <a:off x="5940489" y="5802611"/>
            <a:ext cx="5747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2"/>
              </a:rPr>
              <a:t>CppCon</a:t>
            </a:r>
            <a:r>
              <a:rPr lang="en-US" dirty="0">
                <a:hlinkClick r:id="rId2"/>
              </a:rPr>
              <a:t> 2021: Finding Bugs Using Path-Sensitive Static Analysis by Gabor Horvath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CB03-D7FC-44EF-8A4B-BFBD1D34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B910-A3E4-4B46-B5C2-686A49D2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608"/>
            <a:ext cx="10515600" cy="4351338"/>
          </a:xfrm>
        </p:spPr>
        <p:txBody>
          <a:bodyPr/>
          <a:lstStyle/>
          <a:p>
            <a:r>
              <a:rPr lang="en-US" dirty="0"/>
              <a:t>Static Analysis is in use at Microsoft for nearly two decades</a:t>
            </a:r>
          </a:p>
          <a:p>
            <a:r>
              <a:rPr lang="en-US" dirty="0"/>
              <a:t>Built on top of 10+ years of research</a:t>
            </a:r>
          </a:p>
          <a:p>
            <a:r>
              <a:rPr lang="en-US" dirty="0"/>
              <a:t>Validated millions of lines of C++ code in production software</a:t>
            </a:r>
          </a:p>
          <a:p>
            <a:r>
              <a:rPr lang="en-US" dirty="0"/>
              <a:t>Available in </a:t>
            </a:r>
            <a:r>
              <a:rPr lang="en-US" i="1" dirty="0"/>
              <a:t>all</a:t>
            </a:r>
            <a:r>
              <a:rPr lang="en-US" dirty="0"/>
              <a:t> editions of Visual Studio and GitHub Action</a:t>
            </a:r>
          </a:p>
          <a:p>
            <a:r>
              <a:rPr lang="en-US" dirty="0"/>
              <a:t>Static Analysis finds bugs, it is free, and you should use it!</a:t>
            </a:r>
          </a:p>
          <a:p>
            <a:r>
              <a:rPr lang="en-US" dirty="0"/>
              <a:t>Go save some $$$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01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D8FDB-8D03-41AB-AB47-D7403E4A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What’s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C92E63-C8CB-4334-9CD9-D1CA05783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956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346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8FDB-8D03-41AB-AB47-D7403E4A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5955-E508-4B3A-A887-7B810D33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Contribute – checks, bug reports, fixes, tests, ideas</a:t>
            </a:r>
          </a:p>
          <a:p>
            <a:pPr lvl="1"/>
            <a:r>
              <a:rPr lang="en-US" dirty="0"/>
              <a:t>Reach out to us via </a:t>
            </a:r>
            <a:r>
              <a:rPr lang="en-US" dirty="0">
                <a:hlinkClick r:id="rId2"/>
              </a:rPr>
              <a:t>Visual Studio Feedback</a:t>
            </a:r>
            <a:r>
              <a:rPr lang="en-US" dirty="0"/>
              <a:t> for feedback and suggestions</a:t>
            </a:r>
          </a:p>
          <a:p>
            <a:r>
              <a:rPr lang="en-US" dirty="0">
                <a:sym typeface="Wingdings" panose="05000000000000000000" pitchFamily="2" charset="2"/>
              </a:rPr>
              <a:t>Resources</a:t>
            </a:r>
          </a:p>
          <a:p>
            <a:pPr lvl="1"/>
            <a:r>
              <a:rPr lang="en-US" dirty="0">
                <a:hlinkClick r:id="rId3"/>
              </a:rPr>
              <a:t>Microsoft C++ Code Analysis with GitHub Actions</a:t>
            </a:r>
            <a:endParaRPr lang="nn-NO" dirty="0">
              <a:hlinkClick r:id="rId4"/>
            </a:endParaRPr>
          </a:p>
          <a:p>
            <a:pPr lvl="1"/>
            <a:r>
              <a:rPr lang="nn-NO" dirty="0">
                <a:hlinkClick r:id="rId4"/>
              </a:rPr>
              <a:t>C++ Team Blog (microsoft.com)</a:t>
            </a:r>
            <a:endParaRPr lang="nn-NO" dirty="0"/>
          </a:p>
          <a:p>
            <a:pPr lvl="1"/>
            <a:r>
              <a:rPr lang="nn-NO" dirty="0">
                <a:hlinkClick r:id="rId5"/>
              </a:rPr>
              <a:t>Code analysis for C/C++ overview</a:t>
            </a:r>
            <a:endParaRPr lang="nn-NO" dirty="0"/>
          </a:p>
          <a:p>
            <a:pPr lvl="1"/>
            <a:r>
              <a:rPr lang="en-US" dirty="0">
                <a:hlinkClick r:id="rId6"/>
              </a:rPr>
              <a:t>Clang-Tidy</a:t>
            </a:r>
            <a:endParaRPr lang="en-US" dirty="0"/>
          </a:p>
          <a:p>
            <a:pPr lvl="1"/>
            <a:r>
              <a:rPr lang="en-US" dirty="0" err="1">
                <a:hlinkClick r:id="rId7"/>
              </a:rPr>
              <a:t>isocpp</a:t>
            </a:r>
            <a:r>
              <a:rPr lang="en-US" dirty="0">
                <a:hlinkClick r:id="rId7"/>
              </a:rPr>
              <a:t>/</a:t>
            </a:r>
            <a:r>
              <a:rPr lang="en-US" dirty="0" err="1">
                <a:hlinkClick r:id="rId7"/>
              </a:rPr>
              <a:t>CppCoreGuidelines</a:t>
            </a:r>
            <a:endParaRPr lang="en-US" dirty="0"/>
          </a:p>
          <a:p>
            <a:pPr lvl="1"/>
            <a:r>
              <a:rPr lang="en-US" dirty="0" err="1">
                <a:hlinkClick r:id="rId8"/>
              </a:rPr>
              <a:t>microsoft</a:t>
            </a:r>
            <a:r>
              <a:rPr lang="en-US" dirty="0">
                <a:hlinkClick r:id="rId8"/>
              </a:rPr>
              <a:t>/GSL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Static Analysis Results Interchange Format (SARIF) (github.com)</a:t>
            </a:r>
            <a:endParaRPr lang="en-US" dirty="0"/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635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1CA5-55E7-45CE-B843-E10F2644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82344D-F4FB-4E76-B28A-C89C62717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564"/>
            <a:ext cx="10946340" cy="360161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F7AF0-2BDD-4427-95B0-CC29C847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11" y="4195220"/>
            <a:ext cx="4245955" cy="1284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88A28-58E1-4FE1-8BF7-CB19A13EB805}"/>
              </a:ext>
            </a:extLst>
          </p:cNvPr>
          <p:cNvSpPr/>
          <p:nvPr/>
        </p:nvSpPr>
        <p:spPr>
          <a:xfrm>
            <a:off x="979860" y="2214466"/>
            <a:ext cx="836499" cy="77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FFA4-4F97-4CBC-9701-FC4FB005A0B7}"/>
              </a:ext>
            </a:extLst>
          </p:cNvPr>
          <p:cNvSpPr/>
          <p:nvPr/>
        </p:nvSpPr>
        <p:spPr>
          <a:xfrm>
            <a:off x="950077" y="4397828"/>
            <a:ext cx="866282" cy="833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636DA3-20E9-4E19-8E13-F6DC8440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83" y="4468060"/>
            <a:ext cx="638469" cy="739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176D4B-3C52-4019-B2B4-32E85A0CE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74" y="2155686"/>
            <a:ext cx="638469" cy="8951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2CB13E0-78C2-45BD-AEBD-3CF723C9EC4B}"/>
              </a:ext>
            </a:extLst>
          </p:cNvPr>
          <p:cNvSpPr/>
          <p:nvPr/>
        </p:nvSpPr>
        <p:spPr>
          <a:xfrm>
            <a:off x="6941976" y="3303037"/>
            <a:ext cx="926840" cy="8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E311CB-DAB5-4DA1-9B1A-CBBD305F2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194" y="3275028"/>
            <a:ext cx="740622" cy="8584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ED69DA-30FA-403E-9488-E51CD83C7CA7}"/>
              </a:ext>
            </a:extLst>
          </p:cNvPr>
          <p:cNvSpPr/>
          <p:nvPr/>
        </p:nvSpPr>
        <p:spPr>
          <a:xfrm>
            <a:off x="7010400" y="2214465"/>
            <a:ext cx="827314" cy="78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CB8079-ACA9-4FDC-B416-E14292A55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663" y="2162862"/>
            <a:ext cx="740051" cy="9242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3C098-C08B-41AF-BF2C-F5C36957D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43" y="3186427"/>
            <a:ext cx="849764" cy="10356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E1B9A0-1852-4CB3-8D2B-F14FE616DD25}"/>
              </a:ext>
            </a:extLst>
          </p:cNvPr>
          <p:cNvSpPr/>
          <p:nvPr/>
        </p:nvSpPr>
        <p:spPr>
          <a:xfrm>
            <a:off x="7097664" y="4394701"/>
            <a:ext cx="696508" cy="712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665F9E-E194-4B4F-8E8B-BADE20F99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734" y="4283050"/>
            <a:ext cx="747029" cy="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41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8B2059-E087-45B2-BAE6-ED0E0C77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Enjoy the rest of the conference!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8CFBB-D8C3-4341-8D67-14423CB5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08" y="1802486"/>
            <a:ext cx="7183632" cy="23141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Visit our booth in the main hall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Meet the Microsoft C++ team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Ask any questions</a:t>
            </a:r>
          </a:p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Discuss the latest announcements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CD41AF1-7066-431D-8EE1-A8C1D87E6251}"/>
              </a:ext>
            </a:extLst>
          </p:cNvPr>
          <p:cNvSpPr txBox="1">
            <a:spLocks/>
          </p:cNvSpPr>
          <p:nvPr/>
        </p:nvSpPr>
        <p:spPr>
          <a:xfrm>
            <a:off x="2405509" y="4518435"/>
            <a:ext cx="7183632" cy="844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68580" tIns="34292" rIns="68580" bIns="34292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Segoe UI Light"/>
                <a:cs typeface="Segoe UI Light"/>
              </a:rPr>
              <a:t>Take our survey</a:t>
            </a:r>
            <a:b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latin typeface="Segoe UI Light"/>
                <a:cs typeface="Segoe UI Light"/>
                <a:hlinkClick r:id="rId4"/>
              </a:rPr>
              <a:t>https://aka.ms/cppcon</a:t>
            </a:r>
            <a:r>
              <a:rPr lang="en-US" b="1" dirty="0">
                <a:latin typeface="Segoe UI Light"/>
                <a:cs typeface="Segoe UI Light"/>
              </a:rPr>
              <a:t> 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B95FA-9A98-426C-A71E-F06C2287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Our Sessions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9F54C-AB69-4FA2-A742-564190F8B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9764" y="1690689"/>
            <a:ext cx="4250169" cy="4036218"/>
          </a:xfrm>
        </p:spPr>
        <p:txBody>
          <a:bodyPr>
            <a:noAutofit/>
          </a:bodyPr>
          <a:lstStyle/>
          <a:p>
            <a:pPr marL="11430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Monday 25</a:t>
            </a:r>
            <a:r>
              <a:rPr lang="en-US" sz="16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Implementing C++ Modules: Lessons Learned, Lessons Abandoned 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Cameron DaCamara &amp; Gabriel Dos Reis</a:t>
            </a:r>
          </a:p>
          <a:p>
            <a:pPr marL="11430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430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Tuesday 26</a:t>
            </a:r>
            <a:r>
              <a:rPr lang="en-US" sz="16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Documentation in The Era of Concepts and Ranges 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Sy Brand &amp; Christopher Di Bella (Google) </a:t>
            </a:r>
          </a:p>
          <a:p>
            <a:pPr marL="34290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Static Analysis and Program Safety in C++: Making it Real 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Sunny Chatterjee</a:t>
            </a:r>
          </a:p>
          <a:p>
            <a:pPr marL="34290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and Persistent Representations of C++ 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Gabriel Dos Reis (online 27</a:t>
            </a:r>
            <a:r>
              <a:rPr lang="en-US" sz="1600" baseline="300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34290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Extending and Simplifying C++: Thoughts on pattern Matching using `is` and `as – </a:t>
            </a:r>
            <a:r>
              <a:rPr lang="en-U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Herb Sutter</a:t>
            </a:r>
          </a:p>
          <a:p>
            <a:pPr marL="628650" indent="-285750" fontAlgn="ctr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6EA5-F4D8-4E62-99A1-1D2862C7C38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38862" y="1690691"/>
            <a:ext cx="425016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Wednesday 27</a:t>
            </a:r>
            <a:r>
              <a:rPr lang="en-US" sz="16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71488" indent="-214313" fontAlgn="ctr">
              <a:lnSpc>
                <a:spcPct val="100000"/>
              </a:lnSpc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What's New in Visual Studio: 64-bit IDE, C++20, WSL 2, and more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Sy Brand &amp; Marian Luparu</a:t>
            </a:r>
          </a:p>
          <a:p>
            <a:pPr marL="85725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5725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5725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Thursday 28</a:t>
            </a:r>
            <a:r>
              <a:rPr lang="en-US" sz="16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471488" indent="-214313" fontAlgn="ctr">
              <a:lnSpc>
                <a:spcPct val="100000"/>
              </a:lnSpc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C++20’s &lt;chrono&gt; Calendars and Time Zones in MSVC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Miya Natsuhara</a:t>
            </a:r>
          </a:p>
          <a:p>
            <a:pPr marL="471488" indent="-214313" fontAlgn="ctr">
              <a:lnSpc>
                <a:spcPct val="100000"/>
              </a:lnSpc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 Editor Can Do That? Debugging Assembly Language and GPU Kernels in Visual Studio Code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Julia Reid</a:t>
            </a:r>
          </a:p>
          <a:p>
            <a:pPr marL="471488" indent="-214313" fontAlgn="ctr">
              <a:lnSpc>
                <a:spcPct val="100000"/>
              </a:lnSpc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does std::format do that?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Charlie Barto</a:t>
            </a:r>
          </a:p>
          <a:p>
            <a:pPr marL="471488" indent="-214313" fontAlgn="ctr">
              <a:lnSpc>
                <a:spcPct val="100000"/>
              </a:lnSpc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Finding bugs using path-sensitive static analysis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Gabor Horvath (online 29</a:t>
            </a:r>
            <a:r>
              <a:rPr lang="en-US" sz="16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89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442E-EB8F-4CF4-A3D6-07662FF7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DF3B-C3BF-491C-8BE0-C8600A585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code safety: Why it matters</a:t>
            </a:r>
          </a:p>
          <a:p>
            <a:r>
              <a:rPr lang="en-US" dirty="0"/>
              <a:t>What is Static Analysis</a:t>
            </a:r>
          </a:p>
          <a:p>
            <a:r>
              <a:rPr lang="en-US" dirty="0"/>
              <a:t>Integrating safety checks with Visual Studio and GitHub</a:t>
            </a:r>
          </a:p>
          <a:p>
            <a:r>
              <a:rPr lang="en-US" dirty="0"/>
              <a:t>Static Analysis in action</a:t>
            </a:r>
          </a:p>
          <a:p>
            <a:r>
              <a:rPr lang="en-US" dirty="0"/>
              <a:t>Where we are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Join the fun!</a:t>
            </a:r>
          </a:p>
        </p:txBody>
      </p:sp>
    </p:spTree>
    <p:extLst>
      <p:ext uri="{BB962C8B-B14F-4D97-AF65-F5344CB8AC3E}">
        <p14:creationId xmlns:p14="http://schemas.microsoft.com/office/powerpoint/2010/main" val="290441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3D7C-68C0-43D8-B9C5-483912DF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code safety: 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4983-83D0-468B-891F-4416DD787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“Complete type-and-resource safety have been an ideal (aim) of C++ from very early on (1979)”</a:t>
            </a:r>
            <a:r>
              <a:rPr lang="en-US" dirty="0"/>
              <a:t> – Bjarne Stroustrup</a:t>
            </a:r>
          </a:p>
          <a:p>
            <a:r>
              <a:rPr lang="en-US" dirty="0"/>
              <a:t>Great customer experiences start with </a:t>
            </a:r>
            <a:r>
              <a:rPr lang="en-US" i="1" dirty="0"/>
              <a:t>quality</a:t>
            </a:r>
          </a:p>
          <a:p>
            <a:pPr lvl="1"/>
            <a:r>
              <a:rPr lang="en-US" dirty="0"/>
              <a:t>Crashes and hangs</a:t>
            </a:r>
          </a:p>
          <a:p>
            <a:pPr lvl="1"/>
            <a:r>
              <a:rPr lang="en-US" dirty="0"/>
              <a:t>Poor performance</a:t>
            </a:r>
          </a:p>
          <a:p>
            <a:pPr lvl="1"/>
            <a:r>
              <a:rPr lang="en-US" dirty="0"/>
              <a:t>Security vulnerabilities</a:t>
            </a:r>
          </a:p>
          <a:p>
            <a:r>
              <a:rPr lang="en-US" dirty="0"/>
              <a:t>Need more than language and compiler</a:t>
            </a:r>
          </a:p>
          <a:p>
            <a:pPr lvl="1"/>
            <a:r>
              <a:rPr lang="en-US" dirty="0"/>
              <a:t>Judicious programming rules (C++ Core Guidelines)</a:t>
            </a:r>
          </a:p>
          <a:p>
            <a:pPr lvl="1"/>
            <a:r>
              <a:rPr lang="en-US" dirty="0"/>
              <a:t>Static Analysis</a:t>
            </a:r>
          </a:p>
          <a:p>
            <a:pPr lvl="1"/>
            <a:r>
              <a:rPr lang="en-US" dirty="0"/>
              <a:t>Guideline Support Library (GSL)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4414-D4DE-43BF-BEA7-F1FF751B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BC60-5821-4407-9B17-D48F2ECEF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987355"/>
            <a:ext cx="5214257" cy="3244008"/>
          </a:xfrm>
        </p:spPr>
        <p:txBody>
          <a:bodyPr/>
          <a:lstStyle/>
          <a:p>
            <a:r>
              <a:rPr lang="en-US" dirty="0"/>
              <a:t>Finds bugs in programs at compile time</a:t>
            </a:r>
          </a:p>
          <a:p>
            <a:r>
              <a:rPr lang="en-US" dirty="0"/>
              <a:t>Systematically applies clever techniques to look for bug patterns in source code</a:t>
            </a:r>
          </a:p>
          <a:p>
            <a:r>
              <a:rPr lang="en-US" dirty="0"/>
              <a:t>Complements traditional testing techniques and runtime checks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2FA14-75D0-4F53-B609-FB2B1AAAACA5}"/>
              </a:ext>
            </a:extLst>
          </p:cNvPr>
          <p:cNvSpPr txBox="1"/>
          <p:nvPr/>
        </p:nvSpPr>
        <p:spPr>
          <a:xfrm>
            <a:off x="7184572" y="6123543"/>
            <a:ext cx="6021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2"/>
              </a:rPr>
              <a:t>Building a better bug-trap | The Economist</a:t>
            </a:r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11C46A0-036F-4050-9A01-2B3582A946DD}"/>
              </a:ext>
            </a:extLst>
          </p:cNvPr>
          <p:cNvSpPr/>
          <p:nvPr/>
        </p:nvSpPr>
        <p:spPr>
          <a:xfrm>
            <a:off x="7184572" y="3968621"/>
            <a:ext cx="3638939" cy="193454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bug which costs $1 to fix on the programmer’s desktop costs $100 to fix once it is incorporated into a complete program, and many thousands of dollars if it is identified only after the software has been deployed in the field.</a:t>
            </a:r>
          </a:p>
        </p:txBody>
      </p:sp>
    </p:spTree>
    <p:extLst>
      <p:ext uri="{BB962C8B-B14F-4D97-AF65-F5344CB8AC3E}">
        <p14:creationId xmlns:p14="http://schemas.microsoft.com/office/powerpoint/2010/main" val="6790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16C3-6813-4CAD-B339-911819BD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43" y="2578238"/>
            <a:ext cx="10515600" cy="1325563"/>
          </a:xfrm>
        </p:spPr>
        <p:txBody>
          <a:bodyPr/>
          <a:lstStyle/>
          <a:p>
            <a:r>
              <a:rPr lang="en-US" dirty="0"/>
              <a:t>Safety checks Visual Studio and GitHub</a:t>
            </a:r>
          </a:p>
        </p:txBody>
      </p:sp>
    </p:spTree>
    <p:extLst>
      <p:ext uri="{BB962C8B-B14F-4D97-AF65-F5344CB8AC3E}">
        <p14:creationId xmlns:p14="http://schemas.microsoft.com/office/powerpoint/2010/main" val="150622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89043B-0FB6-41CF-80CA-54A0CEE6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0" y="150896"/>
            <a:ext cx="8169361" cy="6556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D8FCFB-5D31-48C4-86C8-9ADD95C9006E}"/>
              </a:ext>
            </a:extLst>
          </p:cNvPr>
          <p:cNvSpPr/>
          <p:nvPr/>
        </p:nvSpPr>
        <p:spPr>
          <a:xfrm>
            <a:off x="6568662" y="956890"/>
            <a:ext cx="4196521" cy="284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Defects should show up in almost real time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4A3BE-FB52-4A31-AAB4-9CB7345BDC7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513086" y="1099383"/>
            <a:ext cx="4055576" cy="37154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8DF8858-2C49-499E-BB37-009EB968D87E}"/>
              </a:ext>
            </a:extLst>
          </p:cNvPr>
          <p:cNvSpPr/>
          <p:nvPr/>
        </p:nvSpPr>
        <p:spPr>
          <a:xfrm>
            <a:off x="6568662" y="1828337"/>
            <a:ext cx="3957984" cy="284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Defects should be easily understandable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AAC611-04DA-42DC-ADC3-69B42F4DC1FA}"/>
              </a:ext>
            </a:extLst>
          </p:cNvPr>
          <p:cNvCxnSpPr>
            <a:cxnSpLocks/>
          </p:cNvCxnSpPr>
          <p:nvPr/>
        </p:nvCxnSpPr>
        <p:spPr>
          <a:xfrm flipH="1">
            <a:off x="1930401" y="1978991"/>
            <a:ext cx="4638261" cy="42804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4D4175-CD86-4C2F-815B-2203B3AE3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56" y="2745653"/>
            <a:ext cx="6616528" cy="35770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5FAB41-9B87-4E34-BBDD-78A3628E1278}"/>
              </a:ext>
            </a:extLst>
          </p:cNvPr>
          <p:cNvSpPr/>
          <p:nvPr/>
        </p:nvSpPr>
        <p:spPr>
          <a:xfrm>
            <a:off x="4828987" y="2944484"/>
            <a:ext cx="6713371" cy="28638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99BA-C188-4250-9B58-B9575949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5F2D-6476-436C-A04A-9DF207BF9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Announcing a publicly available GitHub Action for C++ community to run code safety checks and view results in GitHub Visualizer.</a:t>
            </a:r>
          </a:p>
          <a:p>
            <a:r>
              <a:rPr lang="en-US" dirty="0">
                <a:hlinkClick r:id="rId2"/>
              </a:rPr>
              <a:t>Microsoft C++ Code Analysis with GitHub Actions - C++ Team Blog</a:t>
            </a:r>
            <a:endParaRPr lang="en-US" dirty="0"/>
          </a:p>
          <a:p>
            <a:pPr fontAlgn="base"/>
            <a:r>
              <a:rPr lang="en-US" dirty="0">
                <a:hlinkClick r:id="rId3"/>
              </a:rPr>
              <a:t>Code Scanning in GitHub</a:t>
            </a:r>
            <a:endParaRPr lang="en-US" dirty="0"/>
          </a:p>
          <a:p>
            <a:pPr fontAlgn="base"/>
            <a:r>
              <a:rPr lang="en-US" dirty="0"/>
              <a:t>GitHub Action makes it easy for integrating analysis tools producing standard SARIF 2.1 format in the project</a:t>
            </a:r>
          </a:p>
          <a:p>
            <a:pPr fontAlgn="base"/>
            <a:r>
              <a:rPr lang="en-US" dirty="0"/>
              <a:t>Other actions from Microsoft: </a:t>
            </a:r>
            <a:r>
              <a:rPr lang="en-US" dirty="0" err="1"/>
              <a:t>DevSkim</a:t>
            </a:r>
            <a:r>
              <a:rPr lang="en-US" dirty="0"/>
              <a:t>, </a:t>
            </a:r>
            <a:r>
              <a:rPr lang="en-US" dirty="0" err="1"/>
              <a:t>PSScriptAnalyzer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6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MediaServiceKeyPoints xmlns="3890284a-a162-4b74-92d7-2f5e820c2fef" xsi:nil="true"/>
    <_ip_UnifiedCompliancePolicyProperties xmlns="http://schemas.microsoft.com/sharepoint/v3" xsi:nil="true"/>
    <lcf76f155ced4ddcb4097134ff3c332f xmlns="3890284a-a162-4b74-92d7-2f5e820c2fef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E30449762A34B9973BE1C8E500125" ma:contentTypeVersion="21" ma:contentTypeDescription="Create a new document." ma:contentTypeScope="" ma:versionID="8ebbf8b0d6ec342f9e0fa9320c1b07f9">
  <xsd:schema xmlns:xsd="http://www.w3.org/2001/XMLSchema" xmlns:xs="http://www.w3.org/2001/XMLSchema" xmlns:p="http://schemas.microsoft.com/office/2006/metadata/properties" xmlns:ns1="http://schemas.microsoft.com/sharepoint/v3" xmlns:ns2="32c9831e-3a60-4848-9f53-4e45d8d28454" xmlns:ns3="http://schemas.microsoft.com/sharepoint/v4" xmlns:ns4="3890284a-a162-4b74-92d7-2f5e820c2fef" xmlns:ns5="230e9df3-be65-4c73-a93b-d1236ebd677e" targetNamespace="http://schemas.microsoft.com/office/2006/metadata/properties" ma:root="true" ma:fieldsID="dc7558587c20807cf3a764430b554198" ns1:_="" ns2:_="" ns3:_="" ns4:_="" ns5:_="">
    <xsd:import namespace="http://schemas.microsoft.com/sharepoint/v3"/>
    <xsd:import namespace="32c9831e-3a60-4848-9f53-4e45d8d28454"/>
    <xsd:import namespace="http://schemas.microsoft.com/sharepoint/v4"/>
    <xsd:import namespace="3890284a-a162-4b74-92d7-2f5e820c2fef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9831e-3a60-4848-9f53-4e45d8d284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284a-a162-4b74-92d7-2f5e820c2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0d077131-49c7-40ed-9ead-1493a1a81595}" ma:internalName="TaxCatchAll" ma:showField="CatchAllData" ma:web="32c9831e-3a60-4848-9f53-4e45d8d28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CEE28-04A7-4D8B-A491-1EB10EC885ED}">
  <ds:schemaRefs>
    <ds:schemaRef ds:uri="230e9df3-be65-4c73-a93b-d1236ebd677e"/>
    <ds:schemaRef ds:uri="3890284a-a162-4b74-92d7-2f5e820c2fef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7D5FE3E9-6BAE-492D-9101-CBD2CE46C461}">
  <ds:schemaRefs>
    <ds:schemaRef ds:uri="230e9df3-be65-4c73-a93b-d1236ebd677e"/>
    <ds:schemaRef ds:uri="32c9831e-3a60-4848-9f53-4e45d8d28454"/>
    <ds:schemaRef ds:uri="3890284a-a162-4b74-92d7-2f5e820c2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41AADE-367D-41AD-98D8-6D183F0B1D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2142</Words>
  <Application>Microsoft Office PowerPoint</Application>
  <PresentationFormat>Widescreen</PresentationFormat>
  <Paragraphs>332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Consolas</vt:lpstr>
      <vt:lpstr>Segoe UI Light</vt:lpstr>
      <vt:lpstr>Wingdings</vt:lpstr>
      <vt:lpstr>Office Theme</vt:lpstr>
      <vt:lpstr>Static Analysis and Program Safety in C++: Making it real</vt:lpstr>
      <vt:lpstr>Welcome to CppCon 2021!</vt:lpstr>
      <vt:lpstr>Contributors</vt:lpstr>
      <vt:lpstr>This talk</vt:lpstr>
      <vt:lpstr>C++ code safety: Why it matters</vt:lpstr>
      <vt:lpstr>What is Static Analysis</vt:lpstr>
      <vt:lpstr>Safety checks Visual Studio and GitHub</vt:lpstr>
      <vt:lpstr>PowerPoint Presentation</vt:lpstr>
      <vt:lpstr>GitHub Integration</vt:lpstr>
      <vt:lpstr>PowerPoint Presentation</vt:lpstr>
      <vt:lpstr>PowerPoint Presentation</vt:lpstr>
      <vt:lpstr>Ideal way to “shift left” in GitHub</vt:lpstr>
      <vt:lpstr>Static Analysis in action</vt:lpstr>
      <vt:lpstr>PowerPoint Presentation</vt:lpstr>
      <vt:lpstr>PowerPoint Presentation</vt:lpstr>
      <vt:lpstr>PowerPoint Presentation</vt:lpstr>
      <vt:lpstr>Lint style checks</vt:lpstr>
      <vt:lpstr>Scaling Lint-style checks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Analysis Framework</vt:lpstr>
      <vt:lpstr>Where we are</vt:lpstr>
      <vt:lpstr>What’s next?</vt:lpstr>
      <vt:lpstr>Join the fun!</vt:lpstr>
      <vt:lpstr>Enjoy the rest of the conference!</vt:lpstr>
      <vt:lpstr>Our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Analysis and Program Safety in C++: Making it real</dc:title>
  <dc:creator>Sunny Chatterjee</dc:creator>
  <cp:lastModifiedBy>Sunny Chatterjee</cp:lastModifiedBy>
  <cp:revision>51</cp:revision>
  <dcterms:created xsi:type="dcterms:W3CDTF">2021-10-18T04:26:49Z</dcterms:created>
  <dcterms:modified xsi:type="dcterms:W3CDTF">2021-10-26T20:48:11Z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0x010100650E30449762A34B9973BE1C8E500125</vt:lpwstr>
  </property>
  <property fmtid="{D5CDD505-2E9C-101B-9397-08002B2CF9AE}" pid="3" name="MediaServiceImageTags">
    <vt:lpwstr/>
  </property>
</Properties>
</file>