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2" r:id="rId2"/>
    <p:sldId id="293" r:id="rId3"/>
    <p:sldId id="271" r:id="rId4"/>
    <p:sldId id="272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16" r:id="rId43"/>
    <p:sldId id="317" r:id="rId44"/>
  </p:sldIdLst>
  <p:sldSz cx="12192000" cy="6858000"/>
  <p:notesSz cx="6858000" cy="9144000"/>
  <p:custDataLst>
    <p:tags r:id="rId4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779A"/>
    <a:srgbClr val="1C768F"/>
    <a:srgbClr val="09B2AC"/>
    <a:srgbClr val="014A6B"/>
    <a:srgbClr val="4DC7D2"/>
    <a:srgbClr val="04B1AA"/>
    <a:srgbClr val="32BBC7"/>
    <a:srgbClr val="05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008" autoAdjust="0"/>
  </p:normalViewPr>
  <p:slideViewPr>
    <p:cSldViewPr snapToGrid="0" showGuides="1">
      <p:cViewPr varScale="1">
        <p:scale>
          <a:sx n="163" d="100"/>
          <a:sy n="163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670"/>
    </p:cViewPr>
  </p:sorterViewPr>
  <p:notesViewPr>
    <p:cSldViewPr snapToGrid="0">
      <p:cViewPr varScale="1">
        <p:scale>
          <a:sx n="80" d="100"/>
          <a:sy n="80" d="100"/>
        </p:scale>
        <p:origin x="28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28EFDA-A75E-49AB-9C1C-E96D5D820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DB3184-593B-4E78-B58C-DA62E4A2A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B798-6D2C-417B-AF46-ECB70983C150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15F87B-7E94-4DDB-9703-3B62B77C5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C9CA73-2501-4D43-9D8D-E09D9E3F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1251-5CB6-4896-AAF1-C5E7C803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4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A665-AB63-487C-A689-A96D5AA0C86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5821" y="1143000"/>
            <a:ext cx="3946358" cy="22198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9F0A-9DE2-44AB-9A84-CC28BAF7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kern="1200">
        <a:solidFill>
          <a:schemeClr val="accent1"/>
        </a:solidFill>
        <a:latin typeface="+mj-lt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836283"/>
            <a:ext cx="5916612" cy="3148592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983B20-CF3E-4EB7-8ABD-887696F49A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758628-A8B7-4C0C-9D76-AB8C368362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93D0D8-808F-4B9D-9E74-3D2864287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7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2/3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330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6794500" cy="445790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6723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Kapitelüberschrift, Frutiger LT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Com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Bold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, 16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pt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CF3FD1A-1D27-41F1-9CA0-1DB93D823F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79119F-C342-4DBA-9211-F4375B7FF2D1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E2CAD830-41D2-49E6-9A6C-8B30840C61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C2822D-ACBC-46C4-BC5F-37D1A4BC04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49B4F5-3985-40FA-BB6F-4069C03E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413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eschreib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322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700213"/>
            <a:ext cx="6315075" cy="42846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1622533"/>
          </a:xfrm>
          <a:gradFill flip="none" rotWithShape="1">
            <a:gsLst>
              <a:gs pos="34000">
                <a:srgbClr val="1C768F">
                  <a:alpha val="94902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0"/>
              </a:spcAft>
              <a:defRPr sz="28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Kapitelüberschrift, Frutiger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Frutiger LT </a:t>
            </a:r>
            <a:r>
              <a:rPr lang="de-DE" dirty="0" err="1"/>
              <a:t>Com</a:t>
            </a:r>
            <a:r>
              <a:rPr lang="de-DE" dirty="0"/>
              <a:t> Light 16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7475347-60C7-4275-87BB-E0A043A539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469E6C-F598-4F80-AB6C-46A0783E2A2E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262368A1-9617-47E7-A038-2429D81091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CAF98EC-E908-46DA-A386-F0D4232D41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0B162-5CE1-4081-9F76-7824B5C17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9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F8DCC3F-E343-4E3F-B16A-B6051F15F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0015" b="18610"/>
          <a:stretch/>
        </p:blipFill>
        <p:spPr>
          <a:xfrm>
            <a:off x="0" y="1"/>
            <a:ext cx="12192000" cy="6151957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6657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75AC2F-D644-43D9-B982-47D14AE506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E4F662B-8B67-467B-B579-81B65A21735B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09CF1CB-7C21-4B1B-8641-DD8AC9A83C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B71B0-9D5B-4CFF-97F3-7D9E421F2D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6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8244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0EB8D40A-176A-4C73-94E8-E4F599039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58116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r>
              <a:rPr lang="de-DE" dirty="0"/>
              <a:t>,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AD05C7-382B-438D-B349-2F1CC8C2BC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088260-380C-400E-94F1-80576C9596AC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4113842-5E3F-4997-8349-B76EB457E5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428535-A26E-4A75-A2D0-95960DB6BC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6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2164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BBD9DA-78F9-4E62-A16F-A3EAEE4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2951-09AD-4688-B783-DAE1ADDED63E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9" name="Copyright Fraunhofer">
            <a:extLst>
              <a:ext uri="{FF2B5EF4-FFF2-40B4-BE49-F238E27FC236}">
                <a16:creationId xmlns:a16="http://schemas.microsoft.com/office/drawing/2014/main" id="{68024DD5-D614-4E40-8330-76F9312A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063AB9-A95E-44E6-BF4C-CF29833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42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7003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1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3A3249-3413-4CB5-A695-6373FE34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5054-8F4D-4B67-8803-E473E83FD8A6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97173DEC-80BC-41B9-97B7-7718E8E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BA71267-E3FD-4A93-BE1B-8DD36105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182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78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1F0DBA5-C1B0-44DC-A359-F53055D1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568-9F39-45BA-8ABC-B5488CC74074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13" name="Copyright Fraunhofer">
            <a:extLst>
              <a:ext uri="{FF2B5EF4-FFF2-40B4-BE49-F238E27FC236}">
                <a16:creationId xmlns:a16="http://schemas.microsoft.com/office/drawing/2014/main" id="{3A411D1E-2AF9-4CC5-AEC7-0C6DF157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828F296-FF06-4CDF-A47F-F729AA3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2520950" cy="293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5663" y="1703388"/>
            <a:ext cx="2520950" cy="29114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5388" y="1703388"/>
            <a:ext cx="2520950" cy="29114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1625" y="1703388"/>
            <a:ext cx="2520950" cy="29114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6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 userDrawn="1">
          <p15:clr>
            <a:srgbClr val="FBAE40"/>
          </p15:clr>
        </p15:guide>
        <p15:guide id="4" pos="1890" userDrawn="1">
          <p15:clr>
            <a:srgbClr val="FBAE40"/>
          </p15:clr>
        </p15:guide>
        <p15:guide id="5" pos="5541" userDrawn="1">
          <p15:clr>
            <a:srgbClr val="FBAE40"/>
          </p15:clr>
        </p15:guide>
        <p15:guide id="6" pos="579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2440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593715C-3DC0-4E6F-AC38-9875A9DF0C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0"/>
            <a:ext cx="5916612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EB5820C-E708-4B83-B2D5-A17747D22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47F9E9-11D7-474D-A6DA-3492ADD97332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D2144230-B8EC-476B-931A-D0CD27889E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BFD26-99E1-4A8F-A74A-F6ADF2E2D8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80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1807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1458B9F-36A1-41C9-BED5-48660CBF7B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0075" y="0"/>
            <a:ext cx="3971925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A55FE10-1600-4EC9-BD53-2AD0F1FF5A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09DD79-ED55-4B70-88EA-06391A367C88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3F46C379-14E1-4C3E-81B3-2514BD91D6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983DEDE-C1BC-4CFF-B990-BF9CE174A5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8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1608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814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gradFill flip="none" rotWithShape="1">
            <a:gsLst>
              <a:gs pos="34000">
                <a:srgbClr val="1D7790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8778D-8BC8-464B-A800-1D1791A3726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260CBB-BBBF-4BD2-A2B2-E16FB43BCE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9F131B-2B68-425B-8FFF-8D359E0D5D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23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9292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013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1888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5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2640595"/>
          </a:xfrm>
        </p:spPr>
        <p:txBody>
          <a:bodyPr numCol="1" spcCol="360000"/>
          <a:lstStyle>
            <a:lvl5pPr>
              <a:defRPr/>
            </a:lvl5pPr>
            <a:lvl8pPr>
              <a:buAutoNum type="arabicPeriod"/>
              <a:defRPr/>
            </a:lvl8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80A6E1-2019-439E-8E86-0046D913F8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9D36A6-A034-4164-BBE1-F8AE84912B9F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F3CF5D9C-18A9-4FD1-BF61-90B1DF40DA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C7C1689-11E8-41AB-9458-DE44740E23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AB49C-1F4E-4EF1-AAF8-5D9B08CE0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2979DCD-35B3-46F6-8E1A-F75179508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437187" cy="2640595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33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174C6A4-3B89-4478-A08C-B54D082B38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7443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3085204"/>
          </a:xfrm>
        </p:spPr>
        <p:txBody>
          <a:bodyPr numCol="1" spcCol="360000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buAutoNum type="arabicPeriod"/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318EBD9-F5F5-405C-9B19-55E93DB7BE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BE7333-2DF4-417D-84A6-4C1EC6024486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A65BD112-D0DA-4A2E-BD97-424BCF96C4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38D657B-7546-4822-9986-D778474870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B913C0-DAEC-4E03-BE28-C93BE7F20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DDDE3BD-D7C5-4F7F-8E5F-2F194BD44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516562" cy="3020314"/>
          </a:xfrm>
        </p:spPr>
        <p:txBody>
          <a:bodyPr numCol="1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27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220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00213"/>
            <a:ext cx="5916613" cy="4284662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8" y="1700213"/>
            <a:ext cx="5437187" cy="27772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7C33152-44C8-4D5F-8A14-F5A77C4509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E2D0BE-C1C0-4F7D-8CA3-1AB441DBDBE6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E4293628-7C4E-4B40-9C44-4455388844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2CBCEFF-ED55-43F4-840E-11635FF54F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182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30FDEE22-4D74-4924-86C5-CF41B7A9F583}"/>
              </a:ext>
            </a:extLst>
          </p:cNvPr>
          <p:cNvSpPr/>
          <p:nvPr userDrawn="1"/>
        </p:nvSpPr>
        <p:spPr bwMode="gray">
          <a:xfrm>
            <a:off x="479425" y="1206230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285A88-12D6-4461-A4C7-1D177C10FE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8C3B39-287A-4DC2-86D1-47762D2F8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36F7860-0DEC-4D26-A4CA-9345FD1896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2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5574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A5AD49B5-73A6-4C2A-8588-DD0F8943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0015" b="18624"/>
          <a:stretch/>
        </p:blipFill>
        <p:spPr>
          <a:xfrm>
            <a:off x="0" y="2"/>
            <a:ext cx="12192000" cy="6150768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E2E23E-A04B-4A3C-9731-269F09B361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E324B6-D7C2-429F-9563-54E4F47990AC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17" name="Copyright Fraunhofer">
            <a:extLst>
              <a:ext uri="{FF2B5EF4-FFF2-40B4-BE49-F238E27FC236}">
                <a16:creationId xmlns:a16="http://schemas.microsoft.com/office/drawing/2014/main" id="{7BF1A88B-92B6-448D-B293-70A607B265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9320B56D-3BA0-4D7D-91B3-67F9A11E4A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162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86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114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09F1F2-5AE7-4500-87D3-FAD916B3136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9D760A-5328-4251-ACFF-CB470EE347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FC189F-C42A-4071-BC47-28A29172D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02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3F48CE-72D6-4312-9E4E-63E50B50038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83046E-333C-49E5-BC21-4B96362580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6BEE77-0380-4FD0-A81C-71B6A50C65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0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197DE11-A966-449E-A5FD-31979AF34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3167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3848489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  <a:p>
            <a:pPr lvl="3"/>
            <a:endParaRPr lang="pt-BR" dirty="0"/>
          </a:p>
          <a:p>
            <a:pPr lvl="3"/>
            <a:r>
              <a:rPr lang="pt-BR" dirty="0"/>
              <a:t>Fraunhofer XYZ</a:t>
            </a:r>
          </a:p>
          <a:p>
            <a:pPr lvl="3"/>
            <a:r>
              <a:rPr lang="pt-BR" dirty="0"/>
              <a:t>Straße XY</a:t>
            </a:r>
          </a:p>
          <a:p>
            <a:pPr lvl="3"/>
            <a:r>
              <a:rPr lang="pt-BR" dirty="0"/>
              <a:t>12345 Stadt</a:t>
            </a:r>
          </a:p>
          <a:p>
            <a:pPr lvl="3"/>
            <a:r>
              <a:rPr lang="pt-BR" dirty="0"/>
              <a:t>www.fraunhofer.de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313C52-2525-4A5D-916B-98841273CA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19F9CA-C990-4FAF-BBA2-C37D042E4F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B3BB0E-EF1D-44E5-9391-ED9E79F83D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43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2081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2998000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Vielen Dank für Ihre Aufmerksamkeit</a:t>
            </a:r>
          </a:p>
          <a:p>
            <a:pPr lvl="1"/>
            <a:r>
              <a:rPr lang="de-DE" dirty="0"/>
              <a:t>—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14564-45F3-43F4-A781-81B474E1C1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B5AC9A-7737-4C1C-B583-AD4EA4DAE9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919D1C-ADAC-4933-80BD-01165FF9D2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4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4391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974270"/>
            <a:ext cx="5916612" cy="3010605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40"/>
              </a:lnSpc>
              <a:spcAft>
                <a:spcPts val="120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184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klein, Frutiger LT </a:t>
            </a:r>
            <a:r>
              <a:rPr lang="de-DE" dirty="0" err="1"/>
              <a:t>Com</a:t>
            </a:r>
            <a:r>
              <a:rPr lang="de-DE" dirty="0"/>
              <a:t> Light, 24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max. 3 Zeilen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4FAF97-8E98-4493-977E-6FEDC5291BD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CB561-9F99-4288-90CE-88D602D52C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596121-908B-4B59-963A-E95F7A8684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9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153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38390"/>
            <a:ext cx="5916612" cy="2946485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klein, Frutiger LT </a:t>
            </a:r>
            <a:r>
              <a:rPr lang="de-DE" dirty="0" err="1"/>
              <a:t>Com</a:t>
            </a:r>
            <a:r>
              <a:rPr lang="de-DE" dirty="0"/>
              <a:t> Light, 24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arem</a:t>
            </a:r>
            <a:r>
              <a:rPr lang="de-DE" dirty="0"/>
              <a:t> max. 3 Zeilen</a:t>
            </a:r>
          </a:p>
          <a:p>
            <a:pPr marL="0" lvl="3" indent="0" algn="l" defTabSz="914400" rtl="0" eaLnBrk="1" latinLnBrk="0" hangingPunct="1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6C9846-D78A-41C2-B9DE-AAB4647AB0B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8AD9C8-2824-4897-945F-4A8A1D2456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1209F8-6861-41DE-A5C0-5C8F5AB39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544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24025"/>
            <a:ext cx="7824783" cy="2981879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5719AE-30B8-45EA-B80C-409CF4F2B2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BC588A-DC32-4D84-AD10-E7DF3D9A9C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CB5C3E-E47D-427A-AA11-CB39E0BAF2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9587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357312"/>
            <a:ext cx="7824787" cy="3148592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4204C2-4248-49B0-B888-AEDE5C87E88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296C33-84D5-4891-A511-A73F2EF90E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DE090B-8EDC-46F6-A07B-49E25523BD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50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0274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7C751A8B-7DD1-4C74-A6D8-AE2E6694A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71DDCE-8584-473E-89A6-4E1C8FE4FE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F76422-6FC9-4F77-8DC2-9370AFAFE8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BBD116-D531-4394-B940-E1E0CD4B01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6599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C68886-21F8-4FFB-8201-7F0BA6565D6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BD0276-DAC0-4256-A958-3D3DD10E63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96E82-453E-4196-8BCD-BF982D264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0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406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Kapitelüberschrift, Frutiger LT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Bold</a:t>
            </a:r>
            <a:r>
              <a:rPr lang="de-DE" dirty="0"/>
              <a:t>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CA94CF4-7D7D-4A16-808E-9BB3F11A79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BEEC3F-C136-4E04-8E02-6DF963A6E721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12" name="Copyright Fraunhofer">
            <a:extLst>
              <a:ext uri="{FF2B5EF4-FFF2-40B4-BE49-F238E27FC236}">
                <a16:creationId xmlns:a16="http://schemas.microsoft.com/office/drawing/2014/main" id="{86A8951A-7642-4D31-B686-A714C8CCF5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DE5828C-86B5-43E8-99E0-320BB3D4C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03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565214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think-cell Folie" r:id="rId33" imgW="344" imgH="345" progId="TCLayout.ActiveDocument.1">
                  <p:embed/>
                </p:oleObj>
              </mc:Choice>
              <mc:Fallback>
                <p:oleObj name="think-cell Folie" r:id="rId3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88048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18404E2F-0DC3-491D-BBFF-E567024868D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297897" y="6455836"/>
            <a:ext cx="2952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0" dirty="0"/>
              <a:t>© Fraunhofer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nformationsklassifizierung">
            <a:extLst>
              <a:ext uri="{FF2B5EF4-FFF2-40B4-BE49-F238E27FC236}">
                <a16:creationId xmlns:a16="http://schemas.microsoft.com/office/drawing/2014/main" id="{6C489D0F-950D-4913-86C7-7EB1061786F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3847" y="6455836"/>
            <a:ext cx="1444306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 dirty="0">
                <a:latin typeface="+mj-lt"/>
              </a:rPr>
              <a:t>- </a:t>
            </a:r>
            <a:r>
              <a:rPr lang="de-DE" sz="800" b="1" noProof="0" dirty="0">
                <a:latin typeface="+mj-lt"/>
              </a:rPr>
              <a:t>Informationsklassifizierung</a:t>
            </a:r>
            <a:r>
              <a:rPr lang="en-US" sz="800" b="1" dirty="0">
                <a:latin typeface="+mj-lt"/>
              </a:rPr>
              <a:t> -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FFAE78-FC0D-4DC3-A58F-888E658B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LogoFusszeile">
            <a:extLst>
              <a:ext uri="{FF2B5EF4-FFF2-40B4-BE49-F238E27FC236}">
                <a16:creationId xmlns:a16="http://schemas.microsoft.com/office/drawing/2014/main" id="{A1A14973-0D19-4698-859C-851A93B6A59A}"/>
              </a:ext>
            </a:extLst>
          </p:cNvPr>
          <p:cNvSpPr/>
          <p:nvPr userDrawn="1"/>
        </p:nvSpPr>
        <p:spPr>
          <a:xfrm>
            <a:off x="10309226" y="6334126"/>
            <a:ext cx="1404000" cy="37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3" r:id="rId13"/>
    <p:sldLayoutId id="2147483668" r:id="rId14"/>
    <p:sldLayoutId id="2147483665" r:id="rId15"/>
    <p:sldLayoutId id="2147483671" r:id="rId16"/>
    <p:sldLayoutId id="2147483664" r:id="rId17"/>
    <p:sldLayoutId id="2147483667" r:id="rId18"/>
    <p:sldLayoutId id="2147483659" r:id="rId19"/>
    <p:sldLayoutId id="2147483678" r:id="rId20"/>
    <p:sldLayoutId id="2147483666" r:id="rId21"/>
    <p:sldLayoutId id="2147483669" r:id="rId22"/>
    <p:sldLayoutId id="2147483670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6" Type="http://schemas.openxmlformats.org/officeDocument/2006/relationships/hyperlink" Target="mailto:arian.ajdari@iese.fraunhofer.de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F79856-5C31-46CF-811F-5923CFCCD6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0" y="3721398"/>
            <a:ext cx="11712575" cy="2263477"/>
          </a:xfrm>
        </p:spPr>
        <p:txBody>
          <a:bodyPr/>
          <a:lstStyle/>
          <a:p>
            <a:pPr lvl="1"/>
            <a:endParaRPr lang="de-DE" dirty="0"/>
          </a:p>
          <a:p>
            <a:pPr lvl="2"/>
            <a:r>
              <a:rPr lang="de-DE" dirty="0" err="1"/>
              <a:t>Architecting</a:t>
            </a:r>
            <a:r>
              <a:rPr lang="de-DE" dirty="0"/>
              <a:t> </a:t>
            </a:r>
            <a:r>
              <a:rPr lang="de-DE" dirty="0" err="1"/>
              <a:t>Multithreaded</a:t>
            </a:r>
            <a:r>
              <a:rPr lang="de-DE" dirty="0"/>
              <a:t> Robotics </a:t>
            </a:r>
            <a:r>
              <a:rPr lang="de-DE" dirty="0" err="1"/>
              <a:t>Applications</a:t>
            </a:r>
            <a:r>
              <a:rPr lang="de-DE" dirty="0"/>
              <a:t> in C++</a:t>
            </a:r>
          </a:p>
          <a:p>
            <a:pPr lvl="3"/>
            <a:r>
              <a:rPr lang="de-DE" sz="1800" dirty="0"/>
              <a:t>Arian Ajdari and Jasmin Jahic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98F75-ED63-4433-AC9C-7FBC8058A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894" y="348711"/>
            <a:ext cx="4151916" cy="11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2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Hardware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13" name="Rechteck: abgerundete Ecken 3">
            <a:extLst>
              <a:ext uri="{FF2B5EF4-FFF2-40B4-BE49-F238E27FC236}">
                <a16:creationId xmlns:a16="http://schemas.microsoft.com/office/drawing/2014/main" id="{390571A3-A12A-409F-9771-D752CB9B3F2A}"/>
              </a:ext>
            </a:extLst>
          </p:cNvPr>
          <p:cNvSpPr/>
          <p:nvPr/>
        </p:nvSpPr>
        <p:spPr>
          <a:xfrm>
            <a:off x="1666092" y="4195639"/>
            <a:ext cx="4813041" cy="139181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e-DE" dirty="0"/>
          </a:p>
        </p:txBody>
      </p:sp>
      <p:sp>
        <p:nvSpPr>
          <p:cNvPr id="14" name="Rechteck: abgerundete Ecken 6">
            <a:extLst>
              <a:ext uri="{FF2B5EF4-FFF2-40B4-BE49-F238E27FC236}">
                <a16:creationId xmlns:a16="http://schemas.microsoft.com/office/drawing/2014/main" id="{C9F73609-290E-498D-B2EB-B48469C7DA00}"/>
              </a:ext>
            </a:extLst>
          </p:cNvPr>
          <p:cNvSpPr/>
          <p:nvPr/>
        </p:nvSpPr>
        <p:spPr>
          <a:xfrm>
            <a:off x="1829379" y="4942088"/>
            <a:ext cx="1018591" cy="388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Core 0</a:t>
            </a:r>
          </a:p>
        </p:txBody>
      </p:sp>
      <p:sp>
        <p:nvSpPr>
          <p:cNvPr id="15" name="Rechteck: abgerundete Ecken 7">
            <a:extLst>
              <a:ext uri="{FF2B5EF4-FFF2-40B4-BE49-F238E27FC236}">
                <a16:creationId xmlns:a16="http://schemas.microsoft.com/office/drawing/2014/main" id="{4FF0931D-F5D5-46C6-A70C-12686DDCB6A3}"/>
              </a:ext>
            </a:extLst>
          </p:cNvPr>
          <p:cNvSpPr/>
          <p:nvPr/>
        </p:nvSpPr>
        <p:spPr>
          <a:xfrm>
            <a:off x="3026807" y="4942088"/>
            <a:ext cx="1018591" cy="388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Core 1</a:t>
            </a:r>
          </a:p>
        </p:txBody>
      </p:sp>
      <p:sp>
        <p:nvSpPr>
          <p:cNvPr id="16" name="Rechteck: abgerundete Ecken 8">
            <a:extLst>
              <a:ext uri="{FF2B5EF4-FFF2-40B4-BE49-F238E27FC236}">
                <a16:creationId xmlns:a16="http://schemas.microsoft.com/office/drawing/2014/main" id="{9477FA2D-36D5-4FFC-BF83-6A99B5F7F6E8}"/>
              </a:ext>
            </a:extLst>
          </p:cNvPr>
          <p:cNvSpPr/>
          <p:nvPr/>
        </p:nvSpPr>
        <p:spPr>
          <a:xfrm>
            <a:off x="4169807" y="4942088"/>
            <a:ext cx="1018591" cy="388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Core 2</a:t>
            </a:r>
          </a:p>
        </p:txBody>
      </p:sp>
      <p:sp>
        <p:nvSpPr>
          <p:cNvPr id="17" name="Rechteck: abgerundete Ecken 9">
            <a:extLst>
              <a:ext uri="{FF2B5EF4-FFF2-40B4-BE49-F238E27FC236}">
                <a16:creationId xmlns:a16="http://schemas.microsoft.com/office/drawing/2014/main" id="{F17A6C63-B2F3-4739-B0F9-B8E6B80AC0D4}"/>
              </a:ext>
            </a:extLst>
          </p:cNvPr>
          <p:cNvSpPr/>
          <p:nvPr/>
        </p:nvSpPr>
        <p:spPr>
          <a:xfrm>
            <a:off x="5312807" y="4942088"/>
            <a:ext cx="1018591" cy="388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Core 3</a:t>
            </a:r>
          </a:p>
        </p:txBody>
      </p:sp>
      <p:sp>
        <p:nvSpPr>
          <p:cNvPr id="18" name="Rechteck: abgerundete Ecken 10">
            <a:extLst>
              <a:ext uri="{FF2B5EF4-FFF2-40B4-BE49-F238E27FC236}">
                <a16:creationId xmlns:a16="http://schemas.microsoft.com/office/drawing/2014/main" id="{495A4CE3-9794-4948-A10C-0528A9F1C2E7}"/>
              </a:ext>
            </a:extLst>
          </p:cNvPr>
          <p:cNvSpPr/>
          <p:nvPr/>
        </p:nvSpPr>
        <p:spPr>
          <a:xfrm>
            <a:off x="1829379" y="4771026"/>
            <a:ext cx="1018591" cy="1710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L1</a:t>
            </a:r>
          </a:p>
        </p:txBody>
      </p:sp>
      <p:sp>
        <p:nvSpPr>
          <p:cNvPr id="20" name="Rechteck: abgerundete Ecken 12">
            <a:extLst>
              <a:ext uri="{FF2B5EF4-FFF2-40B4-BE49-F238E27FC236}">
                <a16:creationId xmlns:a16="http://schemas.microsoft.com/office/drawing/2014/main" id="{FA0A781B-E730-44C9-ADF5-EEE594B9477B}"/>
              </a:ext>
            </a:extLst>
          </p:cNvPr>
          <p:cNvSpPr/>
          <p:nvPr/>
        </p:nvSpPr>
        <p:spPr>
          <a:xfrm>
            <a:off x="4169807" y="4771026"/>
            <a:ext cx="1018591" cy="1710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L1</a:t>
            </a:r>
          </a:p>
        </p:txBody>
      </p:sp>
      <p:sp>
        <p:nvSpPr>
          <p:cNvPr id="21" name="Rechteck: abgerundete Ecken 13">
            <a:extLst>
              <a:ext uri="{FF2B5EF4-FFF2-40B4-BE49-F238E27FC236}">
                <a16:creationId xmlns:a16="http://schemas.microsoft.com/office/drawing/2014/main" id="{2784F16D-089D-493A-BD2F-6C0E7A69BB26}"/>
              </a:ext>
            </a:extLst>
          </p:cNvPr>
          <p:cNvSpPr/>
          <p:nvPr/>
        </p:nvSpPr>
        <p:spPr>
          <a:xfrm>
            <a:off x="5312807" y="4771026"/>
            <a:ext cx="1018591" cy="1710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L1</a:t>
            </a:r>
          </a:p>
        </p:txBody>
      </p:sp>
      <p:sp>
        <p:nvSpPr>
          <p:cNvPr id="22" name="Rechteck: abgerundete Ecken 14">
            <a:extLst>
              <a:ext uri="{FF2B5EF4-FFF2-40B4-BE49-F238E27FC236}">
                <a16:creationId xmlns:a16="http://schemas.microsoft.com/office/drawing/2014/main" id="{8C6C5D7E-66C5-4769-BB94-9ECE71E778CB}"/>
              </a:ext>
            </a:extLst>
          </p:cNvPr>
          <p:cNvSpPr/>
          <p:nvPr/>
        </p:nvSpPr>
        <p:spPr>
          <a:xfrm>
            <a:off x="1829379" y="4599965"/>
            <a:ext cx="1018591" cy="1710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L2</a:t>
            </a:r>
          </a:p>
        </p:txBody>
      </p:sp>
      <p:sp>
        <p:nvSpPr>
          <p:cNvPr id="23" name="Rechteck: abgerundete Ecken 15">
            <a:extLst>
              <a:ext uri="{FF2B5EF4-FFF2-40B4-BE49-F238E27FC236}">
                <a16:creationId xmlns:a16="http://schemas.microsoft.com/office/drawing/2014/main" id="{67BFC959-5188-4D13-B574-E6ACA78B8812}"/>
              </a:ext>
            </a:extLst>
          </p:cNvPr>
          <p:cNvSpPr/>
          <p:nvPr/>
        </p:nvSpPr>
        <p:spPr>
          <a:xfrm>
            <a:off x="3026807" y="4599965"/>
            <a:ext cx="1018591" cy="1710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L2</a:t>
            </a:r>
          </a:p>
        </p:txBody>
      </p:sp>
      <p:sp>
        <p:nvSpPr>
          <p:cNvPr id="24" name="Rechteck: abgerundete Ecken 16">
            <a:extLst>
              <a:ext uri="{FF2B5EF4-FFF2-40B4-BE49-F238E27FC236}">
                <a16:creationId xmlns:a16="http://schemas.microsoft.com/office/drawing/2014/main" id="{81DF3C50-E838-4160-8F54-7137FED42EFD}"/>
              </a:ext>
            </a:extLst>
          </p:cNvPr>
          <p:cNvSpPr/>
          <p:nvPr/>
        </p:nvSpPr>
        <p:spPr>
          <a:xfrm>
            <a:off x="4169807" y="4599965"/>
            <a:ext cx="1018591" cy="1710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L2</a:t>
            </a:r>
          </a:p>
        </p:txBody>
      </p:sp>
      <p:sp>
        <p:nvSpPr>
          <p:cNvPr id="25" name="Rechteck: abgerundete Ecken 17">
            <a:extLst>
              <a:ext uri="{FF2B5EF4-FFF2-40B4-BE49-F238E27FC236}">
                <a16:creationId xmlns:a16="http://schemas.microsoft.com/office/drawing/2014/main" id="{EE49E72D-FD00-44E8-B6E5-FD9F8314B118}"/>
              </a:ext>
            </a:extLst>
          </p:cNvPr>
          <p:cNvSpPr/>
          <p:nvPr/>
        </p:nvSpPr>
        <p:spPr>
          <a:xfrm>
            <a:off x="5312807" y="4599965"/>
            <a:ext cx="1018591" cy="1710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L2</a:t>
            </a:r>
          </a:p>
        </p:txBody>
      </p:sp>
      <p:sp>
        <p:nvSpPr>
          <p:cNvPr id="26" name="Rechteck: abgerundete Ecken 18">
            <a:extLst>
              <a:ext uri="{FF2B5EF4-FFF2-40B4-BE49-F238E27FC236}">
                <a16:creationId xmlns:a16="http://schemas.microsoft.com/office/drawing/2014/main" id="{1D834769-81AB-4D77-8E66-E17236F1CE6D}"/>
              </a:ext>
            </a:extLst>
          </p:cNvPr>
          <p:cNvSpPr/>
          <p:nvPr/>
        </p:nvSpPr>
        <p:spPr>
          <a:xfrm>
            <a:off x="1829379" y="4374476"/>
            <a:ext cx="4502019" cy="225490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L3</a:t>
            </a:r>
          </a:p>
        </p:txBody>
      </p:sp>
      <p:sp>
        <p:nvSpPr>
          <p:cNvPr id="27" name="Rechteck: abgerundete Ecken 19">
            <a:extLst>
              <a:ext uri="{FF2B5EF4-FFF2-40B4-BE49-F238E27FC236}">
                <a16:creationId xmlns:a16="http://schemas.microsoft.com/office/drawing/2014/main" id="{1DA98C9A-9E7C-4BE6-A05B-9A153B79B6FA}"/>
              </a:ext>
            </a:extLst>
          </p:cNvPr>
          <p:cNvSpPr/>
          <p:nvPr/>
        </p:nvSpPr>
        <p:spPr>
          <a:xfrm>
            <a:off x="1642765" y="2624985"/>
            <a:ext cx="4813041" cy="42765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Main Memory</a:t>
            </a:r>
          </a:p>
        </p:txBody>
      </p:sp>
      <p:sp>
        <p:nvSpPr>
          <p:cNvPr id="28" name="Pfeil: nach oben und unten 21">
            <a:extLst>
              <a:ext uri="{FF2B5EF4-FFF2-40B4-BE49-F238E27FC236}">
                <a16:creationId xmlns:a16="http://schemas.microsoft.com/office/drawing/2014/main" id="{24A97D2A-6F12-4740-A9A9-6A005AC82CAE}"/>
              </a:ext>
            </a:extLst>
          </p:cNvPr>
          <p:cNvSpPr/>
          <p:nvPr/>
        </p:nvSpPr>
        <p:spPr>
          <a:xfrm>
            <a:off x="3838461" y="3148634"/>
            <a:ext cx="489856" cy="979714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: abgerundete Ecken 11">
            <a:extLst>
              <a:ext uri="{FF2B5EF4-FFF2-40B4-BE49-F238E27FC236}">
                <a16:creationId xmlns:a16="http://schemas.microsoft.com/office/drawing/2014/main" id="{50389430-EF1E-4998-9BB5-F44549F66087}"/>
              </a:ext>
            </a:extLst>
          </p:cNvPr>
          <p:cNvSpPr/>
          <p:nvPr/>
        </p:nvSpPr>
        <p:spPr>
          <a:xfrm>
            <a:off x="3026807" y="4771026"/>
            <a:ext cx="1018591" cy="1710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L1</a:t>
            </a:r>
          </a:p>
        </p:txBody>
      </p:sp>
    </p:spTree>
    <p:extLst>
      <p:ext uri="{BB962C8B-B14F-4D97-AF65-F5344CB8AC3E}">
        <p14:creationId xmlns:p14="http://schemas.microsoft.com/office/powerpoint/2010/main" val="54020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Operating System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29" name="Rechteck: abgerundete Ecken 3">
            <a:extLst>
              <a:ext uri="{FF2B5EF4-FFF2-40B4-BE49-F238E27FC236}">
                <a16:creationId xmlns:a16="http://schemas.microsoft.com/office/drawing/2014/main" id="{560D1961-5154-409B-8279-093CB899F0DD}"/>
              </a:ext>
            </a:extLst>
          </p:cNvPr>
          <p:cNvSpPr/>
          <p:nvPr/>
        </p:nvSpPr>
        <p:spPr>
          <a:xfrm>
            <a:off x="1652354" y="3385696"/>
            <a:ext cx="4913524" cy="17853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e-DE" dirty="0"/>
          </a:p>
        </p:txBody>
      </p:sp>
      <p:sp>
        <p:nvSpPr>
          <p:cNvPr id="30" name="Rechteck: abgerundete Ecken 4">
            <a:extLst>
              <a:ext uri="{FF2B5EF4-FFF2-40B4-BE49-F238E27FC236}">
                <a16:creationId xmlns:a16="http://schemas.microsoft.com/office/drawing/2014/main" id="{06C06F39-0FE1-4F82-8439-16159055F889}"/>
              </a:ext>
            </a:extLst>
          </p:cNvPr>
          <p:cNvSpPr/>
          <p:nvPr/>
        </p:nvSpPr>
        <p:spPr>
          <a:xfrm>
            <a:off x="1887414" y="4671645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Text</a:t>
            </a:r>
          </a:p>
        </p:txBody>
      </p:sp>
      <p:sp>
        <p:nvSpPr>
          <p:cNvPr id="31" name="Rechteck: abgerundete Ecken 5">
            <a:extLst>
              <a:ext uri="{FF2B5EF4-FFF2-40B4-BE49-F238E27FC236}">
                <a16:creationId xmlns:a16="http://schemas.microsoft.com/office/drawing/2014/main" id="{179E577B-27D1-4A19-880D-09D133F090A3}"/>
              </a:ext>
            </a:extLst>
          </p:cNvPr>
          <p:cNvSpPr/>
          <p:nvPr/>
        </p:nvSpPr>
        <p:spPr>
          <a:xfrm>
            <a:off x="1887413" y="4470677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Data</a:t>
            </a:r>
          </a:p>
        </p:txBody>
      </p:sp>
      <p:sp>
        <p:nvSpPr>
          <p:cNvPr id="32" name="Rechteck: abgerundete Ecken 20">
            <a:extLst>
              <a:ext uri="{FF2B5EF4-FFF2-40B4-BE49-F238E27FC236}">
                <a16:creationId xmlns:a16="http://schemas.microsoft.com/office/drawing/2014/main" id="{EC070BC0-B3C2-45AF-A72F-94A764C2B897}"/>
              </a:ext>
            </a:extLst>
          </p:cNvPr>
          <p:cNvSpPr/>
          <p:nvPr/>
        </p:nvSpPr>
        <p:spPr>
          <a:xfrm>
            <a:off x="1887412" y="4269709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BSS</a:t>
            </a:r>
          </a:p>
        </p:txBody>
      </p:sp>
      <p:sp>
        <p:nvSpPr>
          <p:cNvPr id="33" name="Rechteck: abgerundete Ecken 22">
            <a:extLst>
              <a:ext uri="{FF2B5EF4-FFF2-40B4-BE49-F238E27FC236}">
                <a16:creationId xmlns:a16="http://schemas.microsoft.com/office/drawing/2014/main" id="{1ACEAF26-B732-4A46-8DC2-CA023C795E92}"/>
              </a:ext>
            </a:extLst>
          </p:cNvPr>
          <p:cNvSpPr/>
          <p:nvPr/>
        </p:nvSpPr>
        <p:spPr>
          <a:xfrm>
            <a:off x="1887411" y="4068741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Stack</a:t>
            </a:r>
          </a:p>
        </p:txBody>
      </p:sp>
      <p:sp>
        <p:nvSpPr>
          <p:cNvPr id="34" name="Rechteck: abgerundete Ecken 23">
            <a:extLst>
              <a:ext uri="{FF2B5EF4-FFF2-40B4-BE49-F238E27FC236}">
                <a16:creationId xmlns:a16="http://schemas.microsoft.com/office/drawing/2014/main" id="{9B964CCF-1AE5-4E07-A72E-99E0681256A5}"/>
              </a:ext>
            </a:extLst>
          </p:cNvPr>
          <p:cNvSpPr/>
          <p:nvPr/>
        </p:nvSpPr>
        <p:spPr>
          <a:xfrm>
            <a:off x="3042974" y="4671644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Text</a:t>
            </a:r>
          </a:p>
        </p:txBody>
      </p:sp>
      <p:sp>
        <p:nvSpPr>
          <p:cNvPr id="35" name="Rechteck: abgerundete Ecken 24">
            <a:extLst>
              <a:ext uri="{FF2B5EF4-FFF2-40B4-BE49-F238E27FC236}">
                <a16:creationId xmlns:a16="http://schemas.microsoft.com/office/drawing/2014/main" id="{C6F2FB0D-E839-492B-80A8-9883D49BC67C}"/>
              </a:ext>
            </a:extLst>
          </p:cNvPr>
          <p:cNvSpPr/>
          <p:nvPr/>
        </p:nvSpPr>
        <p:spPr>
          <a:xfrm>
            <a:off x="3042973" y="4470676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Data</a:t>
            </a:r>
          </a:p>
        </p:txBody>
      </p:sp>
      <p:sp>
        <p:nvSpPr>
          <p:cNvPr id="36" name="Rechteck: abgerundete Ecken 25">
            <a:extLst>
              <a:ext uri="{FF2B5EF4-FFF2-40B4-BE49-F238E27FC236}">
                <a16:creationId xmlns:a16="http://schemas.microsoft.com/office/drawing/2014/main" id="{585F3A32-98D2-4C29-BFE9-515A81F27148}"/>
              </a:ext>
            </a:extLst>
          </p:cNvPr>
          <p:cNvSpPr/>
          <p:nvPr/>
        </p:nvSpPr>
        <p:spPr>
          <a:xfrm>
            <a:off x="3042972" y="4269708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BSS</a:t>
            </a:r>
          </a:p>
        </p:txBody>
      </p:sp>
      <p:sp>
        <p:nvSpPr>
          <p:cNvPr id="37" name="Rechteck: abgerundete Ecken 26">
            <a:extLst>
              <a:ext uri="{FF2B5EF4-FFF2-40B4-BE49-F238E27FC236}">
                <a16:creationId xmlns:a16="http://schemas.microsoft.com/office/drawing/2014/main" id="{DA1487CF-025D-43B1-91AC-433BA9560490}"/>
              </a:ext>
            </a:extLst>
          </p:cNvPr>
          <p:cNvSpPr/>
          <p:nvPr/>
        </p:nvSpPr>
        <p:spPr>
          <a:xfrm>
            <a:off x="3042971" y="4068740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Stack</a:t>
            </a:r>
          </a:p>
        </p:txBody>
      </p:sp>
      <p:sp>
        <p:nvSpPr>
          <p:cNvPr id="38" name="Rechteck: abgerundete Ecken 27">
            <a:extLst>
              <a:ext uri="{FF2B5EF4-FFF2-40B4-BE49-F238E27FC236}">
                <a16:creationId xmlns:a16="http://schemas.microsoft.com/office/drawing/2014/main" id="{A860E08D-4AF2-4714-ACBF-732BA77545ED}"/>
              </a:ext>
            </a:extLst>
          </p:cNvPr>
          <p:cNvSpPr/>
          <p:nvPr/>
        </p:nvSpPr>
        <p:spPr>
          <a:xfrm>
            <a:off x="4206907" y="4671643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Text</a:t>
            </a:r>
          </a:p>
        </p:txBody>
      </p:sp>
      <p:sp>
        <p:nvSpPr>
          <p:cNvPr id="39" name="Rechteck: abgerundete Ecken 28">
            <a:extLst>
              <a:ext uri="{FF2B5EF4-FFF2-40B4-BE49-F238E27FC236}">
                <a16:creationId xmlns:a16="http://schemas.microsoft.com/office/drawing/2014/main" id="{19D5F7BB-021A-4DED-A17E-59188C0B9263}"/>
              </a:ext>
            </a:extLst>
          </p:cNvPr>
          <p:cNvSpPr/>
          <p:nvPr/>
        </p:nvSpPr>
        <p:spPr>
          <a:xfrm>
            <a:off x="4206906" y="4470675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Data</a:t>
            </a:r>
          </a:p>
        </p:txBody>
      </p:sp>
      <p:sp>
        <p:nvSpPr>
          <p:cNvPr id="40" name="Rechteck: abgerundete Ecken 29">
            <a:extLst>
              <a:ext uri="{FF2B5EF4-FFF2-40B4-BE49-F238E27FC236}">
                <a16:creationId xmlns:a16="http://schemas.microsoft.com/office/drawing/2014/main" id="{9BB77DBC-F04D-42BB-9C8C-0159C7EC03B5}"/>
              </a:ext>
            </a:extLst>
          </p:cNvPr>
          <p:cNvSpPr/>
          <p:nvPr/>
        </p:nvSpPr>
        <p:spPr>
          <a:xfrm>
            <a:off x="4206905" y="4269707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BSS</a:t>
            </a:r>
          </a:p>
        </p:txBody>
      </p:sp>
      <p:sp>
        <p:nvSpPr>
          <p:cNvPr id="41" name="Rechteck: abgerundete Ecken 30">
            <a:extLst>
              <a:ext uri="{FF2B5EF4-FFF2-40B4-BE49-F238E27FC236}">
                <a16:creationId xmlns:a16="http://schemas.microsoft.com/office/drawing/2014/main" id="{DB15A455-ECEC-4D17-A910-DBE1249DBBD8}"/>
              </a:ext>
            </a:extLst>
          </p:cNvPr>
          <p:cNvSpPr/>
          <p:nvPr/>
        </p:nvSpPr>
        <p:spPr>
          <a:xfrm>
            <a:off x="4206904" y="4068739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Stack</a:t>
            </a:r>
          </a:p>
        </p:txBody>
      </p:sp>
      <p:sp>
        <p:nvSpPr>
          <p:cNvPr id="42" name="Rechteck: abgerundete Ecken 31">
            <a:extLst>
              <a:ext uri="{FF2B5EF4-FFF2-40B4-BE49-F238E27FC236}">
                <a16:creationId xmlns:a16="http://schemas.microsoft.com/office/drawing/2014/main" id="{EC6B60E8-A206-43FB-912B-88548B343489}"/>
              </a:ext>
            </a:extLst>
          </p:cNvPr>
          <p:cNvSpPr/>
          <p:nvPr/>
        </p:nvSpPr>
        <p:spPr>
          <a:xfrm>
            <a:off x="5387588" y="4663269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Text</a:t>
            </a:r>
          </a:p>
        </p:txBody>
      </p:sp>
      <p:sp>
        <p:nvSpPr>
          <p:cNvPr id="43" name="Rechteck: abgerundete Ecken 32">
            <a:extLst>
              <a:ext uri="{FF2B5EF4-FFF2-40B4-BE49-F238E27FC236}">
                <a16:creationId xmlns:a16="http://schemas.microsoft.com/office/drawing/2014/main" id="{BB72032B-6AB6-4186-8A64-EAF5FEC12B59}"/>
              </a:ext>
            </a:extLst>
          </p:cNvPr>
          <p:cNvSpPr/>
          <p:nvPr/>
        </p:nvSpPr>
        <p:spPr>
          <a:xfrm>
            <a:off x="5387587" y="4462301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Data</a:t>
            </a:r>
          </a:p>
        </p:txBody>
      </p:sp>
      <p:sp>
        <p:nvSpPr>
          <p:cNvPr id="45" name="Rechteck: abgerundete Ecken 33">
            <a:extLst>
              <a:ext uri="{FF2B5EF4-FFF2-40B4-BE49-F238E27FC236}">
                <a16:creationId xmlns:a16="http://schemas.microsoft.com/office/drawing/2014/main" id="{CCC646FB-6FDC-4D57-8BAC-C4F5982A4CC8}"/>
              </a:ext>
            </a:extLst>
          </p:cNvPr>
          <p:cNvSpPr/>
          <p:nvPr/>
        </p:nvSpPr>
        <p:spPr>
          <a:xfrm>
            <a:off x="5387586" y="4261333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BSS</a:t>
            </a:r>
          </a:p>
        </p:txBody>
      </p:sp>
      <p:sp>
        <p:nvSpPr>
          <p:cNvPr id="46" name="Rechteck: abgerundete Ecken 34">
            <a:extLst>
              <a:ext uri="{FF2B5EF4-FFF2-40B4-BE49-F238E27FC236}">
                <a16:creationId xmlns:a16="http://schemas.microsoft.com/office/drawing/2014/main" id="{9B38A6E5-BED5-426C-BAE6-FCA9352BDACC}"/>
              </a:ext>
            </a:extLst>
          </p:cNvPr>
          <p:cNvSpPr/>
          <p:nvPr/>
        </p:nvSpPr>
        <p:spPr>
          <a:xfrm>
            <a:off x="5387585" y="4060365"/>
            <a:ext cx="912725" cy="20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Stack</a:t>
            </a:r>
          </a:p>
        </p:txBody>
      </p:sp>
      <p:sp>
        <p:nvSpPr>
          <p:cNvPr id="47" name="Rechteck: abgerundete Ecken 35">
            <a:extLst>
              <a:ext uri="{FF2B5EF4-FFF2-40B4-BE49-F238E27FC236}">
                <a16:creationId xmlns:a16="http://schemas.microsoft.com/office/drawing/2014/main" id="{88D96B0B-FAF3-4EC0-96B5-19020B40FB9E}"/>
              </a:ext>
            </a:extLst>
          </p:cNvPr>
          <p:cNvSpPr/>
          <p:nvPr/>
        </p:nvSpPr>
        <p:spPr>
          <a:xfrm>
            <a:off x="1887410" y="3834279"/>
            <a:ext cx="4412900" cy="226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Heap</a:t>
            </a:r>
          </a:p>
        </p:txBody>
      </p:sp>
      <p:sp>
        <p:nvSpPr>
          <p:cNvPr id="48" name="Textfeld 36">
            <a:extLst>
              <a:ext uri="{FF2B5EF4-FFF2-40B4-BE49-F238E27FC236}">
                <a16:creationId xmlns:a16="http://schemas.microsoft.com/office/drawing/2014/main" id="{AE53D4ED-1A86-4E96-9766-96A9099F99EC}"/>
              </a:ext>
            </a:extLst>
          </p:cNvPr>
          <p:cNvSpPr txBox="1"/>
          <p:nvPr/>
        </p:nvSpPr>
        <p:spPr>
          <a:xfrm>
            <a:off x="2103978" y="4867275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49" name="Textfeld 37">
            <a:extLst>
              <a:ext uri="{FF2B5EF4-FFF2-40B4-BE49-F238E27FC236}">
                <a16:creationId xmlns:a16="http://schemas.microsoft.com/office/drawing/2014/main" id="{05F3F3D1-2308-4E08-A329-90F207B20D75}"/>
              </a:ext>
            </a:extLst>
          </p:cNvPr>
          <p:cNvSpPr txBox="1"/>
          <p:nvPr/>
        </p:nvSpPr>
        <p:spPr>
          <a:xfrm>
            <a:off x="3301406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P2</a:t>
            </a:r>
          </a:p>
        </p:txBody>
      </p:sp>
      <p:sp>
        <p:nvSpPr>
          <p:cNvPr id="50" name="Textfeld 38">
            <a:extLst>
              <a:ext uri="{FF2B5EF4-FFF2-40B4-BE49-F238E27FC236}">
                <a16:creationId xmlns:a16="http://schemas.microsoft.com/office/drawing/2014/main" id="{BEAA239A-82EF-45C1-8C65-CC61B1EE6EF5}"/>
              </a:ext>
            </a:extLst>
          </p:cNvPr>
          <p:cNvSpPr txBox="1"/>
          <p:nvPr/>
        </p:nvSpPr>
        <p:spPr>
          <a:xfrm>
            <a:off x="4507208" y="4875647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52" name="Rechteck: abgerundete Ecken 40">
            <a:extLst>
              <a:ext uri="{FF2B5EF4-FFF2-40B4-BE49-F238E27FC236}">
                <a16:creationId xmlns:a16="http://schemas.microsoft.com/office/drawing/2014/main" id="{3A467F2F-D906-4313-8FD5-0A37C965BCDB}"/>
              </a:ext>
            </a:extLst>
          </p:cNvPr>
          <p:cNvSpPr/>
          <p:nvPr/>
        </p:nvSpPr>
        <p:spPr>
          <a:xfrm>
            <a:off x="1887410" y="3532827"/>
            <a:ext cx="4412900" cy="226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 err="1"/>
              <a:t>Synchronization</a:t>
            </a:r>
            <a:r>
              <a:rPr lang="de-DE" dirty="0"/>
              <a:t> </a:t>
            </a:r>
            <a:r>
              <a:rPr lang="de-DE" dirty="0" err="1"/>
              <a:t>Mechanisms</a:t>
            </a:r>
          </a:p>
        </p:txBody>
      </p:sp>
      <p:sp>
        <p:nvSpPr>
          <p:cNvPr id="53" name="Rechteck: abgerundete Ecken 41">
            <a:extLst>
              <a:ext uri="{FF2B5EF4-FFF2-40B4-BE49-F238E27FC236}">
                <a16:creationId xmlns:a16="http://schemas.microsoft.com/office/drawing/2014/main" id="{3EC6E5EB-65DD-458B-B509-7DB03265A5F1}"/>
              </a:ext>
            </a:extLst>
          </p:cNvPr>
          <p:cNvSpPr/>
          <p:nvPr/>
        </p:nvSpPr>
        <p:spPr>
          <a:xfrm>
            <a:off x="1652949" y="2737333"/>
            <a:ext cx="4915317" cy="61127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Scheduler</a:t>
            </a:r>
          </a:p>
        </p:txBody>
      </p:sp>
    </p:spTree>
    <p:extLst>
      <p:ext uri="{BB962C8B-B14F-4D97-AF65-F5344CB8AC3E}">
        <p14:creationId xmlns:p14="http://schemas.microsoft.com/office/powerpoint/2010/main" val="79783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Software Stack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44" name="Rechteck: abgerundete Ecken 3">
            <a:extLst>
              <a:ext uri="{FF2B5EF4-FFF2-40B4-BE49-F238E27FC236}">
                <a16:creationId xmlns:a16="http://schemas.microsoft.com/office/drawing/2014/main" id="{0B7A037C-916E-4795-9800-F9A42032DCBE}"/>
              </a:ext>
            </a:extLst>
          </p:cNvPr>
          <p:cNvSpPr/>
          <p:nvPr/>
        </p:nvSpPr>
        <p:spPr>
          <a:xfrm>
            <a:off x="1707145" y="1933757"/>
            <a:ext cx="4528866" cy="14952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: abgerundete Ecken 4">
            <a:extLst>
              <a:ext uri="{FF2B5EF4-FFF2-40B4-BE49-F238E27FC236}">
                <a16:creationId xmlns:a16="http://schemas.microsoft.com/office/drawing/2014/main" id="{E41EAADD-0007-4D60-A16F-66A94E2E00FF}"/>
              </a:ext>
            </a:extLst>
          </p:cNvPr>
          <p:cNvSpPr/>
          <p:nvPr/>
        </p:nvSpPr>
        <p:spPr>
          <a:xfrm>
            <a:off x="1979417" y="2091009"/>
            <a:ext cx="1768414" cy="3881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Publishers</a:t>
            </a:r>
          </a:p>
        </p:txBody>
      </p:sp>
      <p:sp>
        <p:nvSpPr>
          <p:cNvPr id="55" name="Rechteck: abgerundete Ecken 5">
            <a:extLst>
              <a:ext uri="{FF2B5EF4-FFF2-40B4-BE49-F238E27FC236}">
                <a16:creationId xmlns:a16="http://schemas.microsoft.com/office/drawing/2014/main" id="{208EF376-8076-4FF7-B1B2-05219F218E86}"/>
              </a:ext>
            </a:extLst>
          </p:cNvPr>
          <p:cNvSpPr/>
          <p:nvPr/>
        </p:nvSpPr>
        <p:spPr>
          <a:xfrm>
            <a:off x="4179152" y="2091008"/>
            <a:ext cx="1768414" cy="3881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 err="1"/>
              <a:t>Subscribers</a:t>
            </a:r>
          </a:p>
        </p:txBody>
      </p:sp>
      <p:sp>
        <p:nvSpPr>
          <p:cNvPr id="56" name="Rechteck: abgerundete Ecken 6">
            <a:extLst>
              <a:ext uri="{FF2B5EF4-FFF2-40B4-BE49-F238E27FC236}">
                <a16:creationId xmlns:a16="http://schemas.microsoft.com/office/drawing/2014/main" id="{556A6375-E08B-437A-8069-65A9D1423DAB}"/>
              </a:ext>
            </a:extLst>
          </p:cNvPr>
          <p:cNvSpPr/>
          <p:nvPr/>
        </p:nvSpPr>
        <p:spPr>
          <a:xfrm>
            <a:off x="1979417" y="2479197"/>
            <a:ext cx="1768414" cy="3881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Actions</a:t>
            </a:r>
          </a:p>
        </p:txBody>
      </p:sp>
      <p:sp>
        <p:nvSpPr>
          <p:cNvPr id="57" name="Rechteck: abgerundete Ecken 7">
            <a:extLst>
              <a:ext uri="{FF2B5EF4-FFF2-40B4-BE49-F238E27FC236}">
                <a16:creationId xmlns:a16="http://schemas.microsoft.com/office/drawing/2014/main" id="{E4C25600-8780-49A2-97FE-A589B89060F2}"/>
              </a:ext>
            </a:extLst>
          </p:cNvPr>
          <p:cNvSpPr/>
          <p:nvPr/>
        </p:nvSpPr>
        <p:spPr>
          <a:xfrm>
            <a:off x="4179152" y="2479196"/>
            <a:ext cx="1768414" cy="3881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Services</a:t>
            </a:r>
          </a:p>
        </p:txBody>
      </p:sp>
      <p:sp>
        <p:nvSpPr>
          <p:cNvPr id="58" name="Rechteck: abgerundete Ecken 8">
            <a:extLst>
              <a:ext uri="{FF2B5EF4-FFF2-40B4-BE49-F238E27FC236}">
                <a16:creationId xmlns:a16="http://schemas.microsoft.com/office/drawing/2014/main" id="{AFC6455E-1655-4717-BA1F-F141E965D33E}"/>
              </a:ext>
            </a:extLst>
          </p:cNvPr>
          <p:cNvSpPr/>
          <p:nvPr/>
        </p:nvSpPr>
        <p:spPr>
          <a:xfrm>
            <a:off x="1979417" y="2867386"/>
            <a:ext cx="1768414" cy="3881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Callback Group</a:t>
            </a:r>
          </a:p>
        </p:txBody>
      </p:sp>
      <p:sp>
        <p:nvSpPr>
          <p:cNvPr id="59" name="Rechteck: abgerundete Ecken 9">
            <a:extLst>
              <a:ext uri="{FF2B5EF4-FFF2-40B4-BE49-F238E27FC236}">
                <a16:creationId xmlns:a16="http://schemas.microsoft.com/office/drawing/2014/main" id="{72CF7960-B7F8-4E5E-8F23-E38509089F23}"/>
              </a:ext>
            </a:extLst>
          </p:cNvPr>
          <p:cNvSpPr/>
          <p:nvPr/>
        </p:nvSpPr>
        <p:spPr>
          <a:xfrm>
            <a:off x="4179152" y="2867385"/>
            <a:ext cx="1768414" cy="3881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 err="1"/>
              <a:t>Timers</a:t>
            </a:r>
          </a:p>
        </p:txBody>
      </p:sp>
      <p:sp>
        <p:nvSpPr>
          <p:cNvPr id="60" name="Rechteck: abgerundete Ecken 10">
            <a:extLst>
              <a:ext uri="{FF2B5EF4-FFF2-40B4-BE49-F238E27FC236}">
                <a16:creationId xmlns:a16="http://schemas.microsoft.com/office/drawing/2014/main" id="{D26BB4F1-E824-4CF8-AA6B-A80A6E90A83C}"/>
              </a:ext>
            </a:extLst>
          </p:cNvPr>
          <p:cNvSpPr/>
          <p:nvPr/>
        </p:nvSpPr>
        <p:spPr>
          <a:xfrm>
            <a:off x="1706246" y="3499988"/>
            <a:ext cx="4528866" cy="44569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 err="1"/>
              <a:t>Executor</a:t>
            </a:r>
          </a:p>
        </p:txBody>
      </p:sp>
      <p:sp>
        <p:nvSpPr>
          <p:cNvPr id="61" name="Rechteck: abgerundete Ecken 11">
            <a:extLst>
              <a:ext uri="{FF2B5EF4-FFF2-40B4-BE49-F238E27FC236}">
                <a16:creationId xmlns:a16="http://schemas.microsoft.com/office/drawing/2014/main" id="{EE09CEF2-C542-4BA8-A237-EC8E7A24AABC}"/>
              </a:ext>
            </a:extLst>
          </p:cNvPr>
          <p:cNvSpPr/>
          <p:nvPr/>
        </p:nvSpPr>
        <p:spPr>
          <a:xfrm>
            <a:off x="1706245" y="3945686"/>
            <a:ext cx="4528866" cy="44569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RCLCPP</a:t>
            </a:r>
          </a:p>
        </p:txBody>
      </p:sp>
      <p:sp>
        <p:nvSpPr>
          <p:cNvPr id="62" name="Rechteck: abgerundete Ecken 12">
            <a:extLst>
              <a:ext uri="{FF2B5EF4-FFF2-40B4-BE49-F238E27FC236}">
                <a16:creationId xmlns:a16="http://schemas.microsoft.com/office/drawing/2014/main" id="{DEC36FB7-DCB3-4757-8E49-E5702E36A6C0}"/>
              </a:ext>
            </a:extLst>
          </p:cNvPr>
          <p:cNvSpPr/>
          <p:nvPr/>
        </p:nvSpPr>
        <p:spPr>
          <a:xfrm>
            <a:off x="1706244" y="4391384"/>
            <a:ext cx="4528866" cy="44569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RMW</a:t>
            </a:r>
          </a:p>
        </p:txBody>
      </p:sp>
      <p:sp>
        <p:nvSpPr>
          <p:cNvPr id="63" name="Rechteck: abgerundete Ecken 13">
            <a:extLst>
              <a:ext uri="{FF2B5EF4-FFF2-40B4-BE49-F238E27FC236}">
                <a16:creationId xmlns:a16="http://schemas.microsoft.com/office/drawing/2014/main" id="{BD1FFE40-C1B6-40A7-A68E-8B42969D997D}"/>
              </a:ext>
            </a:extLst>
          </p:cNvPr>
          <p:cNvSpPr/>
          <p:nvPr/>
        </p:nvSpPr>
        <p:spPr>
          <a:xfrm>
            <a:off x="1706243" y="5009610"/>
            <a:ext cx="4528866" cy="4456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Threading Library</a:t>
            </a:r>
          </a:p>
        </p:txBody>
      </p:sp>
      <p:sp>
        <p:nvSpPr>
          <p:cNvPr id="64" name="Rechteck: abgerundete Ecken 14">
            <a:extLst>
              <a:ext uri="{FF2B5EF4-FFF2-40B4-BE49-F238E27FC236}">
                <a16:creationId xmlns:a16="http://schemas.microsoft.com/office/drawing/2014/main" id="{3BD5B11A-EFAD-40D7-807B-A0AC92DA43E4}"/>
              </a:ext>
            </a:extLst>
          </p:cNvPr>
          <p:cNvSpPr/>
          <p:nvPr/>
        </p:nvSpPr>
        <p:spPr>
          <a:xfrm>
            <a:off x="1706242" y="5455307"/>
            <a:ext cx="4528866" cy="4456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C++</a:t>
            </a:r>
          </a:p>
        </p:txBody>
      </p:sp>
    </p:spTree>
    <p:extLst>
      <p:ext uri="{BB962C8B-B14F-4D97-AF65-F5344CB8AC3E}">
        <p14:creationId xmlns:p14="http://schemas.microsoft.com/office/powerpoint/2010/main" val="57462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 err="1"/>
              <a:t>Confusing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21" name="Textplatzhalter 1">
            <a:extLst>
              <a:ext uri="{FF2B5EF4-FFF2-40B4-BE49-F238E27FC236}">
                <a16:creationId xmlns:a16="http://schemas.microsoft.com/office/drawing/2014/main" id="{F3C1E245-063C-4C91-B34C-04805AA9FA23}"/>
              </a:ext>
            </a:extLst>
          </p:cNvPr>
          <p:cNvSpPr txBox="1">
            <a:spLocks/>
          </p:cNvSpPr>
          <p:nvPr/>
        </p:nvSpPr>
        <p:spPr bwMode="gray">
          <a:xfrm>
            <a:off x="478199" y="1703388"/>
            <a:ext cx="11233150" cy="106798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1600" dirty="0"/>
              <a:t>In </a:t>
            </a:r>
            <a:r>
              <a:rPr lang="de-DE" sz="1600" dirty="0" err="1"/>
              <a:t>order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utilize</a:t>
            </a:r>
            <a:r>
              <a:rPr lang="de-DE" sz="1600" dirty="0"/>
              <a:t> multi-threading in </a:t>
            </a:r>
            <a:r>
              <a:rPr lang="de-DE" sz="1600" dirty="0" err="1"/>
              <a:t>robotics</a:t>
            </a:r>
            <a:r>
              <a:rPr lang="de-DE" sz="1600" dirty="0"/>
              <a:t> </a:t>
            </a:r>
            <a:r>
              <a:rPr lang="de-DE" sz="1600" dirty="0" err="1"/>
              <a:t>application</a:t>
            </a:r>
            <a:endParaRPr lang="de-DE" sz="1600" dirty="0"/>
          </a:p>
          <a:p>
            <a:pPr lvl="3"/>
            <a:r>
              <a:rPr lang="de-DE" sz="1600" dirty="0"/>
              <a:t>A </a:t>
            </a:r>
            <a:r>
              <a:rPr lang="de-DE" sz="1600" dirty="0" err="1"/>
              <a:t>fine</a:t>
            </a:r>
            <a:r>
              <a:rPr lang="de-DE" sz="1600" dirty="0"/>
              <a:t> </a:t>
            </a:r>
            <a:r>
              <a:rPr lang="de-DE" sz="1600" dirty="0" err="1"/>
              <a:t>knowledge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C++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required</a:t>
            </a:r>
            <a:endParaRPr lang="de-DE" sz="1600" dirty="0"/>
          </a:p>
          <a:p>
            <a:pPr lvl="3"/>
            <a:r>
              <a:rPr lang="de-DE" sz="1600" dirty="0"/>
              <a:t>A </a:t>
            </a:r>
            <a:r>
              <a:rPr lang="de-DE" sz="1600" dirty="0" err="1"/>
              <a:t>fine</a:t>
            </a:r>
            <a:r>
              <a:rPr lang="de-DE" sz="1600" dirty="0"/>
              <a:t> </a:t>
            </a:r>
            <a:r>
              <a:rPr lang="de-DE" sz="1600" dirty="0" err="1"/>
              <a:t>knowledge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whole</a:t>
            </a:r>
            <a:r>
              <a:rPr lang="de-DE" sz="1600" dirty="0"/>
              <a:t> </a:t>
            </a:r>
            <a:r>
              <a:rPr lang="de-DE" sz="1600" dirty="0" err="1"/>
              <a:t>software</a:t>
            </a:r>
            <a:r>
              <a:rPr lang="de-DE" sz="1600" dirty="0"/>
              <a:t> and </a:t>
            </a:r>
            <a:r>
              <a:rPr lang="de-DE" sz="1600" dirty="0" err="1"/>
              <a:t>hardware</a:t>
            </a:r>
            <a:r>
              <a:rPr lang="de-DE" sz="1600" dirty="0"/>
              <a:t> </a:t>
            </a:r>
            <a:r>
              <a:rPr lang="de-DE" sz="1600" dirty="0" err="1"/>
              <a:t>stack</a:t>
            </a:r>
            <a:r>
              <a:rPr lang="de-DE" sz="1600" dirty="0"/>
              <a:t> </a:t>
            </a:r>
          </a:p>
          <a:p>
            <a:pPr lvl="3"/>
            <a:r>
              <a:rPr lang="de-DE" sz="1600" dirty="0"/>
              <a:t>A </a:t>
            </a:r>
            <a:r>
              <a:rPr lang="de-DE" sz="1600" dirty="0" err="1"/>
              <a:t>fine</a:t>
            </a:r>
            <a:r>
              <a:rPr lang="de-DE" sz="1600" dirty="0"/>
              <a:t> </a:t>
            </a:r>
            <a:r>
              <a:rPr lang="de-DE" sz="1600" dirty="0" err="1"/>
              <a:t>knowledge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how</a:t>
            </a:r>
            <a:r>
              <a:rPr lang="de-DE" sz="1600" dirty="0"/>
              <a:t> multi-threading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handled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4270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1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 err="1"/>
              <a:t>Reformulation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Problem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21" name="Textplatzhalter 1">
            <a:extLst>
              <a:ext uri="{FF2B5EF4-FFF2-40B4-BE49-F238E27FC236}">
                <a16:creationId xmlns:a16="http://schemas.microsoft.com/office/drawing/2014/main" id="{F3C1E245-063C-4C91-B34C-04805AA9FA23}"/>
              </a:ext>
            </a:extLst>
          </p:cNvPr>
          <p:cNvSpPr txBox="1">
            <a:spLocks/>
          </p:cNvSpPr>
          <p:nvPr/>
        </p:nvSpPr>
        <p:spPr bwMode="gray">
          <a:xfrm>
            <a:off x="478199" y="1703388"/>
            <a:ext cx="11233150" cy="44554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1600" dirty="0" err="1"/>
              <a:t>While</a:t>
            </a:r>
            <a:r>
              <a:rPr lang="de-DE" sz="1600" dirty="0"/>
              <a:t> </a:t>
            </a:r>
            <a:r>
              <a:rPr lang="de-DE" sz="1600" u="sng" dirty="0"/>
              <a:t>Robotics Engineers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good</a:t>
            </a:r>
            <a:r>
              <a:rPr lang="de-DE" sz="1600" dirty="0"/>
              <a:t> at </a:t>
            </a:r>
            <a:r>
              <a:rPr lang="de-DE" sz="1600" dirty="0" err="1"/>
              <a:t>modeling</a:t>
            </a:r>
            <a:r>
              <a:rPr lang="de-DE" sz="1600" dirty="0"/>
              <a:t> </a:t>
            </a:r>
            <a:r>
              <a:rPr lang="de-DE" sz="1600" dirty="0" err="1"/>
              <a:t>robotics</a:t>
            </a:r>
            <a:r>
              <a:rPr lang="de-DE" sz="1600" dirty="0"/>
              <a:t> </a:t>
            </a:r>
            <a:r>
              <a:rPr lang="de-DE" sz="1600" dirty="0" err="1"/>
              <a:t>applications</a:t>
            </a:r>
            <a:r>
              <a:rPr lang="de-DE" sz="1600" dirty="0"/>
              <a:t>, </a:t>
            </a:r>
            <a:r>
              <a:rPr lang="de-DE" sz="1600" dirty="0" err="1"/>
              <a:t>they</a:t>
            </a:r>
            <a:r>
              <a:rPr lang="de-DE" sz="1600" dirty="0"/>
              <a:t> </a:t>
            </a:r>
            <a:r>
              <a:rPr lang="de-DE" sz="1600" dirty="0" err="1"/>
              <a:t>struggle</a:t>
            </a:r>
            <a:r>
              <a:rPr lang="de-DE" sz="1600" dirty="0"/>
              <a:t>:</a:t>
            </a:r>
          </a:p>
          <a:p>
            <a:pPr lvl="3"/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Software Engineering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concepts</a:t>
            </a:r>
            <a:endParaRPr lang="de-DE" dirty="0"/>
          </a:p>
          <a:p>
            <a:pPr lvl="3"/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-level multi-threading </a:t>
            </a:r>
            <a:r>
              <a:rPr lang="de-DE" dirty="0" err="1"/>
              <a:t>concepts</a:t>
            </a:r>
            <a:endParaRPr lang="de-DE" dirty="0"/>
          </a:p>
          <a:p>
            <a:pPr lvl="3"/>
            <a:r>
              <a:rPr lang="de-DE" dirty="0" err="1"/>
              <a:t>Understand</a:t>
            </a:r>
            <a:r>
              <a:rPr lang="de-DE" dirty="0"/>
              <a:t> C++ on </a:t>
            </a:r>
            <a:r>
              <a:rPr lang="de-DE" dirty="0" err="1"/>
              <a:t>low</a:t>
            </a:r>
            <a:r>
              <a:rPr lang="de-DE" dirty="0"/>
              <a:t>-level and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relationship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hardware</a:t>
            </a:r>
            <a:endParaRPr lang="de-DE" dirty="0"/>
          </a:p>
          <a:p>
            <a:pPr lvl="3"/>
            <a:endParaRPr lang="de-DE" sz="1600" dirty="0"/>
          </a:p>
          <a:p>
            <a:pPr marL="0" lvl="3" indent="0">
              <a:buNone/>
            </a:pPr>
            <a:r>
              <a:rPr lang="de-DE" sz="1600" b="1" dirty="0" err="1"/>
              <a:t>Furthermore</a:t>
            </a:r>
            <a:r>
              <a:rPr lang="de-DE" sz="1600" b="1" dirty="0"/>
              <a:t>, </a:t>
            </a:r>
            <a:r>
              <a:rPr lang="de-DE" sz="1600" b="1" u="sng" dirty="0"/>
              <a:t>C++:</a:t>
            </a:r>
          </a:p>
          <a:p>
            <a:pPr lvl="3"/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parallelization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</a:t>
            </a:r>
            <a:r>
              <a:rPr lang="de-DE" dirty="0" err="1"/>
              <a:t>tailored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ROS2 </a:t>
            </a:r>
            <a:r>
              <a:rPr lang="de-DE" dirty="0" err="1"/>
              <a:t>requirements</a:t>
            </a:r>
            <a:endParaRPr lang="de-DE" dirty="0"/>
          </a:p>
          <a:p>
            <a:pPr lvl="3"/>
            <a:r>
              <a:rPr lang="de-DE" dirty="0" err="1"/>
              <a:t>Pthread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-level and </a:t>
            </a:r>
            <a:r>
              <a:rPr lang="de-DE" dirty="0" err="1"/>
              <a:t>thread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C++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abstract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needs</a:t>
            </a:r>
            <a:endParaRPr lang="de-DE" dirty="0"/>
          </a:p>
          <a:p>
            <a:pPr marL="0" lvl="3" indent="0">
              <a:buNone/>
            </a:pPr>
            <a:endParaRPr lang="de-DE" sz="1600" dirty="0"/>
          </a:p>
          <a:p>
            <a:pPr marL="0" lvl="3" indent="0">
              <a:buNone/>
            </a:pPr>
            <a:r>
              <a:rPr lang="de-DE" sz="1600" b="1" u="sng" dirty="0" err="1"/>
              <a:t>Architecting</a:t>
            </a:r>
            <a:r>
              <a:rPr lang="de-DE" sz="1600" b="1" u="sng" dirty="0"/>
              <a:t> Robotics</a:t>
            </a:r>
            <a:r>
              <a:rPr lang="de-DE" sz="1600" b="1" dirty="0"/>
              <a:t> </a:t>
            </a:r>
            <a:r>
              <a:rPr lang="de-DE" sz="1600" b="1" dirty="0" err="1"/>
              <a:t>Applications</a:t>
            </a:r>
            <a:r>
              <a:rPr lang="de-DE" sz="1600" b="1" dirty="0"/>
              <a:t> </a:t>
            </a:r>
            <a:r>
              <a:rPr lang="de-DE" sz="1600" b="1" dirty="0" err="1"/>
              <a:t>is</a:t>
            </a:r>
            <a:r>
              <a:rPr lang="de-DE" sz="1600" b="1" dirty="0"/>
              <a:t> </a:t>
            </a:r>
            <a:r>
              <a:rPr lang="de-DE" sz="1600" b="1" dirty="0" err="1"/>
              <a:t>challenging</a:t>
            </a:r>
            <a:r>
              <a:rPr lang="de-DE" sz="1600" b="1" dirty="0"/>
              <a:t>:</a:t>
            </a:r>
          </a:p>
          <a:p>
            <a:pPr lvl="3"/>
            <a:r>
              <a:rPr lang="de-DE" dirty="0"/>
              <a:t>Many different </a:t>
            </a:r>
            <a:r>
              <a:rPr lang="de-DE" dirty="0" err="1"/>
              <a:t>aspects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inter-</a:t>
            </a:r>
            <a:r>
              <a:rPr lang="de-DE" dirty="0" err="1"/>
              <a:t>mingle</a:t>
            </a:r>
            <a:endParaRPr lang="de-DE" dirty="0"/>
          </a:p>
          <a:p>
            <a:pPr lvl="3"/>
            <a:r>
              <a:rPr lang="de-DE" dirty="0"/>
              <a:t>Development </a:t>
            </a:r>
            <a:r>
              <a:rPr lang="de-DE" dirty="0" err="1"/>
              <a:t>stack</a:t>
            </a:r>
            <a:r>
              <a:rPr lang="de-DE" dirty="0"/>
              <a:t> </a:t>
            </a:r>
            <a:r>
              <a:rPr lang="de-DE" dirty="0" err="1"/>
              <a:t>includes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 and </a:t>
            </a:r>
            <a:r>
              <a:rPr lang="de-DE" dirty="0" err="1"/>
              <a:t>software</a:t>
            </a:r>
            <a:endParaRPr lang="de-DE" dirty="0"/>
          </a:p>
          <a:p>
            <a:pPr lvl="3"/>
            <a:r>
              <a:rPr lang="de-DE" dirty="0"/>
              <a:t>Robotics Engineers </a:t>
            </a:r>
            <a:r>
              <a:rPr lang="de-DE" dirty="0" err="1"/>
              <a:t>specialize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own sub-</a:t>
            </a:r>
            <a:r>
              <a:rPr lang="de-DE" dirty="0" err="1"/>
              <a:t>fields</a:t>
            </a:r>
            <a:r>
              <a:rPr lang="de-DE" dirty="0"/>
              <a:t>.</a:t>
            </a:r>
          </a:p>
          <a:p>
            <a:pPr lvl="3"/>
            <a:endParaRPr lang="de-DE" sz="1600" dirty="0"/>
          </a:p>
          <a:p>
            <a:pPr marL="0" lvl="3" indent="0">
              <a:buNone/>
            </a:pPr>
            <a:endParaRPr lang="de-DE" dirty="0"/>
          </a:p>
          <a:p>
            <a:pPr marL="0" lvl="3" indent="0">
              <a:buNone/>
            </a:pPr>
            <a:r>
              <a:rPr lang="de-DE" b="1" dirty="0" err="1"/>
              <a:t>Therefore</a:t>
            </a:r>
            <a:r>
              <a:rPr lang="de-DE" b="1" dirty="0"/>
              <a:t>, </a:t>
            </a:r>
            <a:r>
              <a:rPr lang="de-DE" b="1" i="1" dirty="0"/>
              <a:t>LLAMBA</a:t>
            </a:r>
            <a:r>
              <a:rPr lang="de-DE" b="1" dirty="0"/>
              <a:t> was </a:t>
            </a:r>
            <a:r>
              <a:rPr lang="de-DE" b="1" dirty="0" err="1"/>
              <a:t>developed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overcome</a:t>
            </a:r>
            <a:r>
              <a:rPr lang="de-DE" b="1" dirty="0"/>
              <a:t> </a:t>
            </a:r>
            <a:r>
              <a:rPr lang="de-DE" b="1" dirty="0" err="1"/>
              <a:t>overlapping</a:t>
            </a:r>
            <a:r>
              <a:rPr lang="de-DE" b="1" dirty="0"/>
              <a:t> </a:t>
            </a:r>
            <a:r>
              <a:rPr lang="de-DE" b="1" dirty="0" err="1"/>
              <a:t>challenges</a:t>
            </a:r>
            <a:r>
              <a:rPr lang="de-DE" b="1" dirty="0"/>
              <a:t> in Robotics Engineering, C++ and in </a:t>
            </a:r>
            <a:r>
              <a:rPr lang="de-DE" b="1" dirty="0" err="1"/>
              <a:t>Architecting</a:t>
            </a:r>
            <a:r>
              <a:rPr lang="de-DE" b="1" dirty="0"/>
              <a:t> Robotics </a:t>
            </a:r>
            <a:r>
              <a:rPr lang="de-DE" b="1" dirty="0" err="1"/>
              <a:t>Applications</a:t>
            </a:r>
            <a:r>
              <a:rPr lang="de-DE" b="1" dirty="0"/>
              <a:t>. </a:t>
            </a:r>
          </a:p>
          <a:p>
            <a:pPr marL="0" lvl="3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084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/>
              <a:t>faced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Robotics Engineers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0" name="Grafik 17">
            <a:extLst>
              <a:ext uri="{FF2B5EF4-FFF2-40B4-BE49-F238E27FC236}">
                <a16:creationId xmlns:a16="http://schemas.microsoft.com/office/drawing/2014/main" id="{F6F81427-219B-42A5-80BF-360263966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048" y="1741738"/>
            <a:ext cx="5468916" cy="40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ROS2 and multi-threading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1" name="Grafik 6">
            <a:extLst>
              <a:ext uri="{FF2B5EF4-FFF2-40B4-BE49-F238E27FC236}">
                <a16:creationId xmlns:a16="http://schemas.microsoft.com/office/drawing/2014/main" id="{782B9CC8-E409-48B1-A1B8-35DE1FE69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59" y="2124259"/>
            <a:ext cx="7417419" cy="27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2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Solution - LLAMBA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0" name="Rechteck: abgerundete Ecken 4">
            <a:extLst>
              <a:ext uri="{FF2B5EF4-FFF2-40B4-BE49-F238E27FC236}">
                <a16:creationId xmlns:a16="http://schemas.microsoft.com/office/drawing/2014/main" id="{C63FA325-1FC3-471A-B499-00E012C8B8D3}"/>
              </a:ext>
            </a:extLst>
          </p:cNvPr>
          <p:cNvSpPr/>
          <p:nvPr/>
        </p:nvSpPr>
        <p:spPr>
          <a:xfrm>
            <a:off x="475806" y="4264667"/>
            <a:ext cx="2542591" cy="97193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Hardware</a:t>
            </a:r>
          </a:p>
        </p:txBody>
      </p:sp>
      <p:sp>
        <p:nvSpPr>
          <p:cNvPr id="12" name="Rechteck: abgerundete Ecken 6">
            <a:extLst>
              <a:ext uri="{FF2B5EF4-FFF2-40B4-BE49-F238E27FC236}">
                <a16:creationId xmlns:a16="http://schemas.microsoft.com/office/drawing/2014/main" id="{0110C1C4-E155-4EE1-900B-1FBB1AF3CBC0}"/>
              </a:ext>
            </a:extLst>
          </p:cNvPr>
          <p:cNvSpPr/>
          <p:nvPr/>
        </p:nvSpPr>
        <p:spPr>
          <a:xfrm>
            <a:off x="475806" y="3002641"/>
            <a:ext cx="2542591" cy="9719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Operating System</a:t>
            </a: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id="{B5727867-647B-4A0E-8D96-C8648E192673}"/>
              </a:ext>
            </a:extLst>
          </p:cNvPr>
          <p:cNvSpPr/>
          <p:nvPr/>
        </p:nvSpPr>
        <p:spPr>
          <a:xfrm>
            <a:off x="478199" y="1690973"/>
            <a:ext cx="2542591" cy="971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Software 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C430F9-F1C2-4D6F-8AC4-17DD06077736}"/>
              </a:ext>
            </a:extLst>
          </p:cNvPr>
          <p:cNvSpPr txBox="1"/>
          <p:nvPr/>
        </p:nvSpPr>
        <p:spPr>
          <a:xfrm>
            <a:off x="3355383" y="1797803"/>
            <a:ext cx="4784258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/>
              <a:t>Take </a:t>
            </a:r>
            <a:r>
              <a:rPr lang="de-DE" sz="1400" dirty="0" err="1"/>
              <a:t>advantage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C++ </a:t>
            </a:r>
            <a:r>
              <a:rPr lang="de-DE" sz="1400" dirty="0" err="1"/>
              <a:t>facilities</a:t>
            </a:r>
            <a:r>
              <a:rPr lang="de-DE" sz="1400" dirty="0"/>
              <a:t> (</a:t>
            </a:r>
            <a:r>
              <a:rPr lang="de-DE" sz="1400" dirty="0" err="1"/>
              <a:t>templates</a:t>
            </a:r>
            <a:r>
              <a:rPr lang="de-DE" sz="1400" dirty="0"/>
              <a:t>, </a:t>
            </a:r>
            <a:r>
              <a:rPr lang="de-DE" sz="1400" dirty="0" err="1"/>
              <a:t>standard</a:t>
            </a:r>
            <a:r>
              <a:rPr lang="de-DE" sz="1400" dirty="0"/>
              <a:t> </a:t>
            </a:r>
            <a:r>
              <a:rPr lang="de-DE" sz="1400" dirty="0" err="1"/>
              <a:t>libraries</a:t>
            </a:r>
            <a:r>
              <a:rPr lang="de-DE" sz="1400" dirty="0"/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6CABD-C3F6-4364-885A-45AFF4041019}"/>
              </a:ext>
            </a:extLst>
          </p:cNvPr>
          <p:cNvSpPr txBox="1"/>
          <p:nvPr/>
        </p:nvSpPr>
        <p:spPr>
          <a:xfrm>
            <a:off x="3355383" y="2126422"/>
            <a:ext cx="3963521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/>
              <a:t>Take </a:t>
            </a:r>
            <a:r>
              <a:rPr lang="de-DE" sz="1400" dirty="0" err="1"/>
              <a:t>advantage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embarrasingly</a:t>
            </a:r>
            <a:r>
              <a:rPr lang="de-DE" sz="1400" dirty="0"/>
              <a:t> parallel </a:t>
            </a:r>
            <a:r>
              <a:rPr lang="de-DE" sz="1400" dirty="0" err="1"/>
              <a:t>operations</a:t>
            </a:r>
            <a:endParaRPr lang="de-D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5C87D8-9FE1-452C-BF58-B5C581B9A003}"/>
              </a:ext>
            </a:extLst>
          </p:cNvPr>
          <p:cNvSpPr txBox="1"/>
          <p:nvPr/>
        </p:nvSpPr>
        <p:spPr>
          <a:xfrm>
            <a:off x="3355383" y="3019768"/>
            <a:ext cx="2637838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/>
              <a:t>Take </a:t>
            </a:r>
            <a:r>
              <a:rPr lang="de-DE" sz="1400" dirty="0" err="1"/>
              <a:t>advantage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real-time </a:t>
            </a:r>
            <a:r>
              <a:rPr lang="de-DE" sz="1400" dirty="0" err="1"/>
              <a:t>kernel</a:t>
            </a:r>
            <a:endParaRPr lang="de-D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9EF69C-F363-4529-BFFA-77B53759E01F}"/>
              </a:ext>
            </a:extLst>
          </p:cNvPr>
          <p:cNvSpPr txBox="1"/>
          <p:nvPr/>
        </p:nvSpPr>
        <p:spPr>
          <a:xfrm>
            <a:off x="3355383" y="3345652"/>
            <a:ext cx="2549672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/>
              <a:t>Take </a:t>
            </a:r>
            <a:r>
              <a:rPr lang="de-DE" sz="1400" dirty="0" err="1"/>
              <a:t>advantage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scheduler</a:t>
            </a:r>
            <a:r>
              <a:rPr lang="de-DE" sz="1400" dirty="0"/>
              <a:t> type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16009-5C52-423B-9A44-3BAB3916B67F}"/>
              </a:ext>
            </a:extLst>
          </p:cNvPr>
          <p:cNvSpPr txBox="1"/>
          <p:nvPr/>
        </p:nvSpPr>
        <p:spPr>
          <a:xfrm>
            <a:off x="3355383" y="3683494"/>
            <a:ext cx="2742033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/>
              <a:t>Take </a:t>
            </a:r>
            <a:r>
              <a:rPr lang="de-DE" sz="1400" dirty="0" err="1"/>
              <a:t>advantage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processor</a:t>
            </a:r>
            <a:r>
              <a:rPr lang="de-DE" sz="1400" dirty="0"/>
              <a:t> </a:t>
            </a:r>
            <a:r>
              <a:rPr lang="de-DE" sz="1400" dirty="0" err="1"/>
              <a:t>affinity</a:t>
            </a:r>
            <a:endParaRPr lang="de-D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152F37-9919-4049-919A-CCA374610763}"/>
              </a:ext>
            </a:extLst>
          </p:cNvPr>
          <p:cNvSpPr txBox="1"/>
          <p:nvPr/>
        </p:nvSpPr>
        <p:spPr>
          <a:xfrm>
            <a:off x="3355383" y="4263493"/>
            <a:ext cx="2286780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/>
              <a:t>Take </a:t>
            </a:r>
            <a:r>
              <a:rPr lang="de-DE" sz="1400" dirty="0" err="1"/>
              <a:t>advantage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multi-cores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90DE3-C63C-4737-A448-ABFCB82CAAA5}"/>
              </a:ext>
            </a:extLst>
          </p:cNvPr>
          <p:cNvSpPr txBox="1"/>
          <p:nvPr/>
        </p:nvSpPr>
        <p:spPr>
          <a:xfrm>
            <a:off x="3355383" y="4605350"/>
            <a:ext cx="3673121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/>
              <a:t>Take </a:t>
            </a:r>
            <a:r>
              <a:rPr lang="de-DE" sz="1400" dirty="0" err="1"/>
              <a:t>advantage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hyper-threading (INTEL CPUs)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6E125B-B08A-49B5-AA3A-2FD6448DBB68}"/>
              </a:ext>
            </a:extLst>
          </p:cNvPr>
          <p:cNvSpPr txBox="1"/>
          <p:nvPr/>
        </p:nvSpPr>
        <p:spPr>
          <a:xfrm>
            <a:off x="3355383" y="4950594"/>
            <a:ext cx="1953355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/>
              <a:t>Take </a:t>
            </a:r>
            <a:r>
              <a:rPr lang="de-DE" sz="1400" dirty="0" err="1"/>
              <a:t>advantage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caches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81473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Solution - LLAMBA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68A1D-B1E8-46AD-8DC7-EB2E91DADB42}"/>
              </a:ext>
            </a:extLst>
          </p:cNvPr>
          <p:cNvSpPr txBox="1"/>
          <p:nvPr/>
        </p:nvSpPr>
        <p:spPr>
          <a:xfrm>
            <a:off x="478199" y="1728061"/>
            <a:ext cx="3525324" cy="20400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Identification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important</a:t>
            </a:r>
            <a:r>
              <a:rPr lang="de-DE" sz="1600" dirty="0"/>
              <a:t> </a:t>
            </a:r>
            <a:r>
              <a:rPr lang="de-DE" sz="1600" dirty="0" err="1"/>
              <a:t>parameters</a:t>
            </a:r>
            <a:endParaRPr lang="de-DE" sz="1600" dirty="0"/>
          </a:p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Parallelization</a:t>
            </a:r>
            <a:r>
              <a:rPr lang="de-DE" sz="1600" dirty="0"/>
              <a:t> </a:t>
            </a:r>
            <a:r>
              <a:rPr lang="de-DE" sz="1600" dirty="0" err="1"/>
              <a:t>Component</a:t>
            </a:r>
            <a:r>
              <a:rPr lang="de-DE" sz="1600" dirty="0"/>
              <a:t> in C++</a:t>
            </a:r>
          </a:p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Benchmarking </a:t>
            </a:r>
            <a:r>
              <a:rPr lang="de-DE" sz="1600" dirty="0" err="1"/>
              <a:t>Component</a:t>
            </a:r>
            <a:r>
              <a:rPr lang="de-DE" sz="1600" dirty="0"/>
              <a:t> in C++</a:t>
            </a:r>
          </a:p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Python </a:t>
            </a:r>
            <a:r>
              <a:rPr lang="de-DE" sz="1600" dirty="0" err="1"/>
              <a:t>Bindings</a:t>
            </a:r>
            <a:r>
              <a:rPr lang="de-DE" sz="1600" dirty="0"/>
              <a:t> </a:t>
            </a:r>
            <a:r>
              <a:rPr lang="de-DE" sz="1600" dirty="0" err="1"/>
              <a:t>written</a:t>
            </a:r>
            <a:r>
              <a:rPr lang="de-DE" sz="1600" dirty="0"/>
              <a:t> in C++</a:t>
            </a:r>
          </a:p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Visualization</a:t>
            </a:r>
            <a:r>
              <a:rPr lang="de-DE" sz="1600" dirty="0"/>
              <a:t> </a:t>
            </a:r>
            <a:r>
              <a:rPr lang="de-DE" sz="1600" dirty="0" err="1"/>
              <a:t>Component</a:t>
            </a:r>
            <a:endParaRPr lang="de-DE" sz="1600" dirty="0"/>
          </a:p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Input Scripts</a:t>
            </a:r>
          </a:p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Parallelize</a:t>
            </a:r>
            <a:r>
              <a:rPr lang="de-DE" sz="1600" dirty="0"/>
              <a:t> </a:t>
            </a:r>
            <a:r>
              <a:rPr lang="de-DE" sz="1600" dirty="0" err="1"/>
              <a:t>Functions</a:t>
            </a:r>
            <a:endParaRPr lang="de-DE" sz="1600" dirty="0"/>
          </a:p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Integrations</a:t>
            </a:r>
            <a:r>
              <a:rPr lang="de-DE" sz="1600" dirty="0"/>
              <a:t> in ROS2</a:t>
            </a:r>
          </a:p>
        </p:txBody>
      </p:sp>
    </p:spTree>
    <p:extLst>
      <p:ext uri="{BB962C8B-B14F-4D97-AF65-F5344CB8AC3E}">
        <p14:creationId xmlns:p14="http://schemas.microsoft.com/office/powerpoint/2010/main" val="493920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 err="1"/>
              <a:t>Important</a:t>
            </a:r>
            <a:r>
              <a:rPr lang="de-DE" dirty="0"/>
              <a:t> Parameters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57E88B27-86BA-46C4-A1EA-5E18D44C7C20}"/>
              </a:ext>
            </a:extLst>
          </p:cNvPr>
          <p:cNvSpPr txBox="1">
            <a:spLocks/>
          </p:cNvSpPr>
          <p:nvPr/>
        </p:nvSpPr>
        <p:spPr bwMode="gray">
          <a:xfrm>
            <a:off x="478199" y="1703388"/>
            <a:ext cx="11233150" cy="286424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1600" dirty="0"/>
              <a:t>LLAMBA </a:t>
            </a:r>
            <a:r>
              <a:rPr lang="de-DE" sz="1600" dirty="0" err="1"/>
              <a:t>identified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following</a:t>
            </a:r>
            <a:r>
              <a:rPr lang="de-DE" sz="1600" dirty="0"/>
              <a:t> </a:t>
            </a:r>
            <a:r>
              <a:rPr lang="de-DE" sz="1600" dirty="0" err="1"/>
              <a:t>parameters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great</a:t>
            </a:r>
            <a:r>
              <a:rPr lang="de-DE" sz="1600" dirty="0"/>
              <a:t> </a:t>
            </a:r>
            <a:r>
              <a:rPr lang="de-DE" sz="1600" dirty="0" err="1"/>
              <a:t>importance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robotics</a:t>
            </a:r>
            <a:r>
              <a:rPr lang="de-DE" sz="1600" dirty="0"/>
              <a:t> </a:t>
            </a:r>
            <a:r>
              <a:rPr lang="de-DE" sz="1600" dirty="0" err="1"/>
              <a:t>engineers</a:t>
            </a:r>
            <a:r>
              <a:rPr lang="de-DE" sz="1600" dirty="0"/>
              <a:t>:</a:t>
            </a:r>
          </a:p>
          <a:p>
            <a:pPr lvl="3"/>
            <a:r>
              <a:rPr lang="de-DE" sz="1600" dirty="0"/>
              <a:t>Threads </a:t>
            </a:r>
            <a:r>
              <a:rPr lang="de-DE" sz="1600" dirty="0" err="1"/>
              <a:t>Number</a:t>
            </a:r>
            <a:r>
              <a:rPr lang="de-DE" sz="1600" dirty="0"/>
              <a:t> (Logical)</a:t>
            </a:r>
          </a:p>
          <a:p>
            <a:pPr lvl="3"/>
            <a:r>
              <a:rPr lang="de-DE" sz="1600" dirty="0"/>
              <a:t>Scheduler Type</a:t>
            </a:r>
          </a:p>
          <a:p>
            <a:pPr lvl="3"/>
            <a:r>
              <a:rPr lang="de-DE" sz="1600" dirty="0"/>
              <a:t>Affinity</a:t>
            </a:r>
          </a:p>
          <a:p>
            <a:pPr lvl="3"/>
            <a:r>
              <a:rPr lang="de-DE" sz="1600" dirty="0" err="1"/>
              <a:t>Parallelization</a:t>
            </a:r>
            <a:r>
              <a:rPr lang="de-DE" sz="1600" dirty="0"/>
              <a:t> </a:t>
            </a:r>
            <a:r>
              <a:rPr lang="de-DE" sz="1600" dirty="0" err="1"/>
              <a:t>approach</a:t>
            </a:r>
            <a:r>
              <a:rPr lang="de-DE" sz="1600" dirty="0"/>
              <a:t> (</a:t>
            </a:r>
            <a:r>
              <a:rPr lang="de-DE" sz="1600" dirty="0" err="1"/>
              <a:t>Pthread</a:t>
            </a:r>
            <a:r>
              <a:rPr lang="de-DE" sz="1600" dirty="0"/>
              <a:t>, </a:t>
            </a:r>
            <a:r>
              <a:rPr lang="de-DE" sz="1600" dirty="0" err="1"/>
              <a:t>OpenMP</a:t>
            </a:r>
            <a:r>
              <a:rPr lang="de-DE" sz="1600" dirty="0"/>
              <a:t>, etc.)</a:t>
            </a:r>
          </a:p>
          <a:p>
            <a:pPr lvl="3"/>
            <a:endParaRPr lang="de-DE" dirty="0"/>
          </a:p>
          <a:p>
            <a:pPr marL="0" lvl="3" indent="0">
              <a:buNone/>
            </a:pPr>
            <a:r>
              <a:rPr lang="de-DE" sz="1600" b="1" dirty="0" err="1"/>
              <a:t>Furthermore</a:t>
            </a:r>
            <a:r>
              <a:rPr lang="de-DE" sz="1600" b="1" dirty="0"/>
              <a:t>, LLAMBA </a:t>
            </a:r>
            <a:r>
              <a:rPr lang="de-DE" sz="1600" b="1" dirty="0" err="1"/>
              <a:t>relies</a:t>
            </a:r>
            <a:r>
              <a:rPr lang="de-DE" sz="1600" b="1" dirty="0"/>
              <a:t> on </a:t>
            </a:r>
            <a:r>
              <a:rPr lang="de-DE" sz="1600" b="1" dirty="0" err="1"/>
              <a:t>these</a:t>
            </a:r>
            <a:r>
              <a:rPr lang="de-DE" sz="1600" b="1" dirty="0"/>
              <a:t> </a:t>
            </a:r>
            <a:r>
              <a:rPr lang="de-DE" sz="1600" b="1" dirty="0" err="1"/>
              <a:t>two</a:t>
            </a:r>
            <a:r>
              <a:rPr lang="de-DE" sz="1600" b="1" dirty="0"/>
              <a:t> </a:t>
            </a:r>
            <a:r>
              <a:rPr lang="de-DE" sz="1600" b="1" dirty="0" err="1"/>
              <a:t>performance</a:t>
            </a:r>
            <a:r>
              <a:rPr lang="de-DE" sz="1600" b="1" dirty="0"/>
              <a:t> </a:t>
            </a:r>
            <a:r>
              <a:rPr lang="de-DE" sz="1600" b="1" dirty="0" err="1"/>
              <a:t>related</a:t>
            </a:r>
            <a:r>
              <a:rPr lang="de-DE" sz="1600" b="1" dirty="0"/>
              <a:t> </a:t>
            </a:r>
            <a:r>
              <a:rPr lang="de-DE" sz="1600" b="1" dirty="0" err="1"/>
              <a:t>metrics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measure</a:t>
            </a:r>
            <a:r>
              <a:rPr lang="de-DE" sz="1600" b="1" dirty="0"/>
              <a:t> </a:t>
            </a:r>
            <a:r>
              <a:rPr lang="de-DE" sz="1600" b="1" dirty="0" err="1"/>
              <a:t>its</a:t>
            </a:r>
            <a:r>
              <a:rPr lang="de-DE" sz="1600" b="1" dirty="0"/>
              <a:t> </a:t>
            </a:r>
            <a:r>
              <a:rPr lang="de-DE" sz="1600" b="1" dirty="0" err="1"/>
              <a:t>efficiency</a:t>
            </a:r>
            <a:r>
              <a:rPr lang="de-DE" sz="1600" b="1" dirty="0"/>
              <a:t>:</a:t>
            </a:r>
          </a:p>
          <a:p>
            <a:pPr lvl="3"/>
            <a:r>
              <a:rPr lang="de-DE" sz="1600" dirty="0"/>
              <a:t>Average </a:t>
            </a:r>
            <a:r>
              <a:rPr lang="de-DE" sz="1600" dirty="0" err="1"/>
              <a:t>Execution</a:t>
            </a:r>
            <a:r>
              <a:rPr lang="de-DE" sz="1600" dirty="0"/>
              <a:t> Time</a:t>
            </a:r>
          </a:p>
          <a:p>
            <a:pPr lvl="3"/>
            <a:r>
              <a:rPr lang="de-DE" sz="1600" dirty="0"/>
              <a:t>Deviation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average</a:t>
            </a:r>
            <a:r>
              <a:rPr lang="de-DE" sz="1600" dirty="0"/>
              <a:t> </a:t>
            </a:r>
            <a:r>
              <a:rPr lang="de-DE" sz="1600" dirty="0" err="1"/>
              <a:t>execution</a:t>
            </a:r>
            <a:r>
              <a:rPr lang="de-DE" sz="1600" dirty="0"/>
              <a:t> time and </a:t>
            </a:r>
            <a:r>
              <a:rPr lang="de-DE" sz="1600" dirty="0" err="1"/>
              <a:t>worst</a:t>
            </a:r>
            <a:r>
              <a:rPr lang="de-DE" sz="1600" dirty="0"/>
              <a:t> </a:t>
            </a:r>
            <a:r>
              <a:rPr lang="de-DE" sz="1600" dirty="0" err="1"/>
              <a:t>case</a:t>
            </a:r>
            <a:r>
              <a:rPr lang="de-DE" sz="1600" dirty="0"/>
              <a:t> </a:t>
            </a:r>
            <a:r>
              <a:rPr lang="de-DE" sz="1600" dirty="0" err="1"/>
              <a:t>execution</a:t>
            </a:r>
            <a:r>
              <a:rPr lang="de-DE" sz="1600" dirty="0"/>
              <a:t> time</a:t>
            </a:r>
          </a:p>
          <a:p>
            <a:pPr marL="0" lvl="3" indent="0">
              <a:buNone/>
            </a:pPr>
            <a:endParaRPr lang="de-DE" dirty="0"/>
          </a:p>
          <a:p>
            <a:pPr marL="0" lvl="3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95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ACF031C9-E7A0-4C33-B51A-485867FB5AB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ACF031C9-E7A0-4C33-B51A-485867FB5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7FAF15-D698-4F36-8DDA-7A36351A7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5" y="1827213"/>
            <a:ext cx="11233150" cy="2191369"/>
          </a:xfrm>
        </p:spPr>
        <p:txBody>
          <a:bodyPr/>
          <a:lstStyle/>
          <a:p>
            <a:r>
              <a:rPr lang="de-DE" i="1" dirty="0" err="1">
                <a:latin typeface="+mj-lt"/>
              </a:rPr>
              <a:t>Developing</a:t>
            </a:r>
            <a:r>
              <a:rPr lang="de-DE" i="1" dirty="0">
                <a:latin typeface="+mj-lt"/>
              </a:rPr>
              <a:t> </a:t>
            </a:r>
            <a:r>
              <a:rPr lang="de-DE" i="1" dirty="0" err="1">
                <a:latin typeface="+mj-lt"/>
              </a:rPr>
              <a:t>impactful</a:t>
            </a:r>
            <a:r>
              <a:rPr lang="de-DE" i="1" dirty="0">
                <a:latin typeface="+mj-lt"/>
              </a:rPr>
              <a:t> </a:t>
            </a:r>
            <a:r>
              <a:rPr lang="de-DE" i="1" dirty="0" err="1">
                <a:latin typeface="+mj-lt"/>
              </a:rPr>
              <a:t>software</a:t>
            </a:r>
            <a:r>
              <a:rPr lang="de-DE" i="1" dirty="0">
                <a:latin typeface="+mj-lt"/>
              </a:rPr>
              <a:t> </a:t>
            </a:r>
            <a:r>
              <a:rPr lang="de-DE" i="1" dirty="0" err="1">
                <a:latin typeface="+mj-lt"/>
              </a:rPr>
              <a:t>requires</a:t>
            </a:r>
            <a:r>
              <a:rPr lang="de-DE" i="1" dirty="0">
                <a:latin typeface="+mj-lt"/>
              </a:rPr>
              <a:t> </a:t>
            </a:r>
            <a:r>
              <a:rPr lang="de-DE" i="1" dirty="0" err="1">
                <a:latin typeface="+mj-lt"/>
              </a:rPr>
              <a:t>more</a:t>
            </a:r>
            <a:r>
              <a:rPr lang="de-DE" i="1" dirty="0">
                <a:latin typeface="+mj-lt"/>
              </a:rPr>
              <a:t> </a:t>
            </a:r>
            <a:r>
              <a:rPr lang="de-DE" i="1" dirty="0" err="1">
                <a:latin typeface="+mj-lt"/>
              </a:rPr>
              <a:t>than</a:t>
            </a:r>
            <a:r>
              <a:rPr lang="de-DE" i="1" dirty="0">
                <a:latin typeface="+mj-lt"/>
              </a:rPr>
              <a:t> </a:t>
            </a:r>
            <a:r>
              <a:rPr lang="de-DE" i="1" dirty="0" err="1">
                <a:latin typeface="+mj-lt"/>
              </a:rPr>
              <a:t>writing</a:t>
            </a:r>
            <a:r>
              <a:rPr lang="de-DE" i="1" dirty="0">
                <a:latin typeface="+mj-lt"/>
              </a:rPr>
              <a:t> </a:t>
            </a:r>
            <a:r>
              <a:rPr lang="de-DE" b="1" i="1" dirty="0">
                <a:latin typeface="+mj-lt"/>
              </a:rPr>
              <a:t>fast</a:t>
            </a:r>
            <a:r>
              <a:rPr lang="de-DE" i="1" dirty="0">
                <a:latin typeface="+mj-lt"/>
              </a:rPr>
              <a:t>, </a:t>
            </a:r>
            <a:r>
              <a:rPr lang="de-DE" b="1" i="1" dirty="0" err="1">
                <a:latin typeface="+mj-lt"/>
              </a:rPr>
              <a:t>concise</a:t>
            </a:r>
            <a:r>
              <a:rPr lang="de-DE" i="1" dirty="0">
                <a:latin typeface="+mj-lt"/>
              </a:rPr>
              <a:t>, and </a:t>
            </a:r>
            <a:r>
              <a:rPr lang="de-DE" b="1" i="1" dirty="0" err="1">
                <a:latin typeface="+mj-lt"/>
              </a:rPr>
              <a:t>correct</a:t>
            </a:r>
            <a:r>
              <a:rPr lang="de-DE" i="1" dirty="0">
                <a:latin typeface="+mj-lt"/>
              </a:rPr>
              <a:t> code </a:t>
            </a:r>
            <a:r>
              <a:rPr lang="de-DE" dirty="0"/>
              <a:t>«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3E6EE3-D048-4176-8CE9-864B32003CC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65D86CCF-6402-4AD5-AE97-C4B04A89F16B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040884-C69E-451E-9459-B36CCF294D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41B8ED-490B-4356-A47E-99F9ADD9C1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9643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LLAMBA – </a:t>
            </a:r>
            <a:r>
              <a:rPr lang="de-DE" dirty="0" err="1"/>
              <a:t>Conceptual</a:t>
            </a:r>
            <a:r>
              <a:rPr lang="de-DE" dirty="0"/>
              <a:t> Solution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1" name="Grafik 6">
            <a:extLst>
              <a:ext uri="{FF2B5EF4-FFF2-40B4-BE49-F238E27FC236}">
                <a16:creationId xmlns:a16="http://schemas.microsoft.com/office/drawing/2014/main" id="{FDE5F9BE-BD51-4519-B0F2-F0090F58E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279" y="1748344"/>
            <a:ext cx="8531726" cy="33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27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Manual </a:t>
            </a:r>
            <a:r>
              <a:rPr lang="de-DE" dirty="0" err="1"/>
              <a:t>Parallelization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0" name="Grafik 3">
            <a:extLst>
              <a:ext uri="{FF2B5EF4-FFF2-40B4-BE49-F238E27FC236}">
                <a16:creationId xmlns:a16="http://schemas.microsoft.com/office/drawing/2014/main" id="{B1780D7C-0F41-49AF-8A68-1A31E178C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309" y="1381170"/>
            <a:ext cx="4252986" cy="44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82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1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LLAMBA </a:t>
            </a:r>
            <a:r>
              <a:rPr lang="de-DE" dirty="0" err="1"/>
              <a:t>Parallelization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1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id="{D97BAFB2-D5FA-4689-B7A3-54D2560B5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421" y="2717877"/>
            <a:ext cx="3252206" cy="14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8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LLAMBA </a:t>
            </a:r>
            <a:r>
              <a:rPr lang="de-DE" dirty="0" err="1"/>
              <a:t>Parallelization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0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id="{9F8AACD8-51C7-44B5-8935-B1C18C98A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255" y="2797079"/>
            <a:ext cx="6478857" cy="18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19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LLAMBA </a:t>
            </a:r>
            <a:r>
              <a:rPr lang="de-DE" dirty="0" err="1"/>
              <a:t>Parallelization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1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669177A5-9AF3-4E69-BDB6-05C141616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916" y="2915812"/>
            <a:ext cx="2211193" cy="13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2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LLAMBA </a:t>
            </a:r>
            <a:r>
              <a:rPr lang="de-DE" dirty="0" err="1"/>
              <a:t>Parallelization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0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0FEEA43C-5B6F-498F-9816-7130E10A6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" y="2413496"/>
            <a:ext cx="9452516" cy="28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01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LLAMBA </a:t>
            </a:r>
            <a:r>
              <a:rPr lang="de-DE" dirty="0" err="1"/>
              <a:t>Parallelization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1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5CD43154-0B70-4585-BF01-A286C799A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59" y="3155063"/>
            <a:ext cx="6571785" cy="14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51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1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LLAMBA Benchmarking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0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6FEE7D21-5783-4032-90CA-5C8511A0E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523" y="2837168"/>
            <a:ext cx="7724077" cy="234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96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5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Python </a:t>
            </a:r>
            <a:r>
              <a:rPr lang="de-DE" dirty="0" err="1"/>
              <a:t>Bindings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1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AD02A6D2-B820-4B6D-9EED-CE58C823E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079" y="2919993"/>
            <a:ext cx="2750866" cy="19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9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Python </a:t>
            </a:r>
            <a:r>
              <a:rPr lang="de-DE" dirty="0" err="1"/>
              <a:t>Bindings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0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905821F4-7C48-4F61-A82F-87EDF4D0F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59" y="3377301"/>
            <a:ext cx="8783443" cy="10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0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CCF772E-B200-4A5A-A523-AC73A3B0B1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4877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CCF772E-B200-4A5A-A523-AC73A3B0B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D8F855-B5D5-4969-AE17-8E60406C12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FC7BC762-8E30-4D03-B75D-B978E7EFC7F0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403F03-BD78-4038-8835-47A0FD82E1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E8CA5D7-7759-407B-A183-2B747F0F809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1491"/>
            <a:ext cx="7345363" cy="382733"/>
          </a:xfrm>
        </p:spPr>
        <p:txBody>
          <a:bodyPr vert="horz"/>
          <a:lstStyle/>
          <a:p>
            <a:r>
              <a:rPr lang="de-DE" dirty="0"/>
              <a:t>Content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522EEFB4-2172-439D-8FC3-3D84EB336F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272F3-B232-460C-BF90-F8F65CE2A238}"/>
              </a:ext>
            </a:extLst>
          </p:cNvPr>
          <p:cNvSpPr txBox="1"/>
          <p:nvPr/>
        </p:nvSpPr>
        <p:spPr>
          <a:xfrm>
            <a:off x="670424" y="1356912"/>
            <a:ext cx="9223679" cy="63936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 algn="l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Setting </a:t>
            </a:r>
            <a:r>
              <a:rPr lang="de-DE" sz="1400" dirty="0" err="1">
                <a:latin typeface="+mj-lt"/>
              </a:rPr>
              <a:t>up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Context</a:t>
            </a:r>
            <a:endParaRPr lang="de-DE" sz="1400" dirty="0">
              <a:latin typeface="+mj-lt"/>
            </a:endParaRP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Software Architecture</a:t>
            </a: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Software </a:t>
            </a:r>
            <a:r>
              <a:rPr lang="de-DE" sz="1400" dirty="0" err="1">
                <a:latin typeface="+mj-lt"/>
              </a:rPr>
              <a:t>Architecting</a:t>
            </a:r>
            <a:endParaRPr lang="de-DE" sz="1400" dirty="0">
              <a:latin typeface="+mj-lt"/>
            </a:endParaRP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Software </a:t>
            </a:r>
            <a:r>
              <a:rPr lang="de-DE" sz="1400" dirty="0" err="1">
                <a:latin typeface="+mj-lt"/>
              </a:rPr>
              <a:t>Architect</a:t>
            </a:r>
            <a:endParaRPr lang="de-DE" sz="1400" dirty="0">
              <a:latin typeface="+mj-lt"/>
            </a:endParaRP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C++ and Robotics </a:t>
            </a:r>
            <a:r>
              <a:rPr lang="de-DE" sz="1400" dirty="0" err="1">
                <a:latin typeface="+mj-lt"/>
              </a:rPr>
              <a:t>Applications</a:t>
            </a:r>
            <a:endParaRPr lang="de-DE" sz="1400" dirty="0">
              <a:latin typeface="+mj-lt"/>
            </a:endParaRPr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err="1">
                <a:latin typeface="+mj-lt"/>
              </a:rPr>
              <a:t>Explaining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the</a:t>
            </a:r>
            <a:r>
              <a:rPr lang="de-DE" sz="1400" dirty="0">
                <a:latin typeface="+mj-lt"/>
              </a:rPr>
              <a:t> Problem</a:t>
            </a: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Software Stack</a:t>
            </a: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Hardware Stack</a:t>
            </a: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err="1">
                <a:latin typeface="+mj-lt"/>
              </a:rPr>
              <a:t>Arising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Confusion</a:t>
            </a:r>
            <a:endParaRPr lang="de-DE" sz="1400" dirty="0">
              <a:latin typeface="+mj-lt"/>
            </a:endParaRPr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err="1">
                <a:latin typeface="+mj-lt"/>
              </a:rPr>
              <a:t>Reformulation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Problem </a:t>
            </a:r>
            <a:r>
              <a:rPr lang="de-DE" sz="1400" dirty="0" err="1">
                <a:latin typeface="+mj-lt"/>
              </a:rPr>
              <a:t>by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combining</a:t>
            </a:r>
            <a:r>
              <a:rPr lang="de-DE" sz="1400" dirty="0">
                <a:latin typeface="+mj-lt"/>
              </a:rPr>
              <a:t> Software </a:t>
            </a:r>
            <a:r>
              <a:rPr lang="de-DE" sz="1400" dirty="0" err="1">
                <a:latin typeface="+mj-lt"/>
              </a:rPr>
              <a:t>Architecting</a:t>
            </a:r>
            <a:r>
              <a:rPr lang="de-DE" sz="1400" dirty="0">
                <a:latin typeface="+mj-lt"/>
              </a:rPr>
              <a:t>, Robotics Engineering and Multi-Threading</a:t>
            </a: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err="1">
                <a:latin typeface="+mj-lt"/>
              </a:rPr>
              <a:t>Challenges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faced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by</a:t>
            </a:r>
            <a:r>
              <a:rPr lang="de-DE" sz="1400" dirty="0">
                <a:latin typeface="+mj-lt"/>
              </a:rPr>
              <a:t> Robotics Engineers</a:t>
            </a: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ROS (C++) and Multi-Threading</a:t>
            </a:r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LLAMBA </a:t>
            </a:r>
            <a:r>
              <a:rPr lang="de-DE" sz="1400" dirty="0" err="1">
                <a:latin typeface="+mj-lt"/>
              </a:rPr>
              <a:t>as</a:t>
            </a:r>
            <a:r>
              <a:rPr lang="de-DE" sz="1400" dirty="0">
                <a:latin typeface="+mj-lt"/>
              </a:rPr>
              <a:t> a </a:t>
            </a:r>
            <a:r>
              <a:rPr lang="de-DE" sz="1400" dirty="0" err="1">
                <a:latin typeface="+mj-lt"/>
              </a:rPr>
              <a:t>solution</a:t>
            </a:r>
            <a:endParaRPr lang="de-DE" sz="1400" dirty="0">
              <a:latin typeface="+mj-lt"/>
            </a:endParaRP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err="1">
                <a:latin typeface="+mj-lt"/>
              </a:rPr>
              <a:t>Important</a:t>
            </a:r>
            <a:r>
              <a:rPr lang="de-DE" sz="1400" dirty="0">
                <a:latin typeface="+mj-lt"/>
              </a:rPr>
              <a:t> Parameters</a:t>
            </a: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err="1">
                <a:latin typeface="+mj-lt"/>
              </a:rPr>
              <a:t>Conceptual</a:t>
            </a:r>
            <a:r>
              <a:rPr lang="de-DE" sz="1400" dirty="0">
                <a:latin typeface="+mj-lt"/>
              </a:rPr>
              <a:t> Solution</a:t>
            </a: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Implementation</a:t>
            </a:r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Evaluation</a:t>
            </a:r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Evolution</a:t>
            </a:r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+mj-lt"/>
            </a:endParaRPr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+mj-lt"/>
            </a:endParaRP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+mj-lt"/>
            </a:endParaRPr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+mj-lt"/>
            </a:endParaRPr>
          </a:p>
          <a:p>
            <a:pPr marL="742950" lvl="1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+mj-lt"/>
            </a:endParaRPr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01327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LLAMBA </a:t>
            </a:r>
            <a:r>
              <a:rPr lang="de-DE" dirty="0" err="1"/>
              <a:t>Visualization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1" name="Grafik 4">
            <a:extLst>
              <a:ext uri="{FF2B5EF4-FFF2-40B4-BE49-F238E27FC236}">
                <a16:creationId xmlns:a16="http://schemas.microsoft.com/office/drawing/2014/main" id="{F2326E53-6BB7-4ECE-B236-D9DCF43FE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86" y="2936084"/>
            <a:ext cx="8402443" cy="24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4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Input Scripts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E4EA3730-09CD-4CAE-9D50-392256A8D2F6}"/>
              </a:ext>
            </a:extLst>
          </p:cNvPr>
          <p:cNvSpPr txBox="1">
            <a:spLocks/>
          </p:cNvSpPr>
          <p:nvPr/>
        </p:nvSpPr>
        <p:spPr bwMode="gray">
          <a:xfrm>
            <a:off x="478199" y="1703388"/>
            <a:ext cx="11233150" cy="16096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1600" dirty="0"/>
              <a:t>Hardware Information:</a:t>
            </a:r>
          </a:p>
          <a:p>
            <a:pPr lvl="3"/>
            <a:r>
              <a:rPr lang="de-DE" sz="1600" dirty="0" err="1"/>
              <a:t>Physical</a:t>
            </a:r>
            <a:r>
              <a:rPr lang="de-DE" sz="1600" dirty="0"/>
              <a:t> </a:t>
            </a:r>
            <a:r>
              <a:rPr lang="de-DE" sz="1600" dirty="0" err="1"/>
              <a:t>cores</a:t>
            </a:r>
            <a:endParaRPr lang="de-DE" sz="1600" dirty="0"/>
          </a:p>
          <a:p>
            <a:pPr lvl="3"/>
            <a:r>
              <a:rPr lang="de-DE" sz="1600" dirty="0"/>
              <a:t>Total </a:t>
            </a:r>
            <a:r>
              <a:rPr lang="de-DE" sz="1600" dirty="0" err="1"/>
              <a:t>cores</a:t>
            </a:r>
            <a:endParaRPr lang="de-DE" sz="1600" dirty="0"/>
          </a:p>
          <a:p>
            <a:pPr lvl="3"/>
            <a:r>
              <a:rPr lang="de-DE" sz="1600" dirty="0"/>
              <a:t>Max </a:t>
            </a:r>
            <a:r>
              <a:rPr lang="de-DE" sz="1600" dirty="0" err="1"/>
              <a:t>Frequency</a:t>
            </a:r>
            <a:endParaRPr lang="de-DE" sz="1600" dirty="0"/>
          </a:p>
          <a:p>
            <a:pPr lvl="3"/>
            <a:r>
              <a:rPr lang="de-DE" sz="1600" dirty="0"/>
              <a:t>Min </a:t>
            </a:r>
            <a:r>
              <a:rPr lang="de-DE" sz="1600" dirty="0" err="1"/>
              <a:t>Frequency</a:t>
            </a:r>
            <a:endParaRPr lang="de-DE" sz="1600" dirty="0"/>
          </a:p>
          <a:p>
            <a:pPr lvl="3"/>
            <a:r>
              <a:rPr lang="de-DE" sz="1600" dirty="0" err="1"/>
              <a:t>Current</a:t>
            </a:r>
            <a:r>
              <a:rPr lang="de-DE" sz="1600" dirty="0"/>
              <a:t> </a:t>
            </a:r>
            <a:r>
              <a:rPr lang="de-DE" sz="1600" dirty="0" err="1"/>
              <a:t>Frequency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90509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 err="1"/>
              <a:t>Parallelize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Feature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1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42776204-AB1B-40A3-BF9E-6B94FAFC9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325" y="2753356"/>
            <a:ext cx="6610709" cy="14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54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Supported </a:t>
            </a:r>
            <a:r>
              <a:rPr lang="de-DE" dirty="0" err="1"/>
              <a:t>Operations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E4EA3730-09CD-4CAE-9D50-392256A8D2F6}"/>
              </a:ext>
            </a:extLst>
          </p:cNvPr>
          <p:cNvSpPr txBox="1">
            <a:spLocks/>
          </p:cNvSpPr>
          <p:nvPr/>
        </p:nvSpPr>
        <p:spPr bwMode="gray">
          <a:xfrm>
            <a:off x="478199" y="1703388"/>
            <a:ext cx="11233150" cy="34397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1600" dirty="0"/>
              <a:t>Basic linear </a:t>
            </a:r>
            <a:r>
              <a:rPr lang="de-DE" sz="1600" dirty="0" err="1"/>
              <a:t>algebra</a:t>
            </a:r>
            <a:r>
              <a:rPr lang="de-DE" sz="1600" dirty="0"/>
              <a:t> </a:t>
            </a:r>
            <a:r>
              <a:rPr lang="de-DE" sz="1600" dirty="0" err="1"/>
              <a:t>operations</a:t>
            </a:r>
            <a:r>
              <a:rPr lang="de-DE" sz="1600" dirty="0"/>
              <a:t>:</a:t>
            </a:r>
          </a:p>
          <a:p>
            <a:pPr lvl="3"/>
            <a:r>
              <a:rPr lang="de-DE" sz="1600" dirty="0"/>
              <a:t>Matrix </a:t>
            </a:r>
            <a:r>
              <a:rPr lang="de-DE" sz="1600" dirty="0" err="1"/>
              <a:t>Multiplication</a:t>
            </a:r>
            <a:endParaRPr lang="de-DE" sz="1600" dirty="0"/>
          </a:p>
          <a:p>
            <a:pPr lvl="3"/>
            <a:r>
              <a:rPr lang="de-DE" sz="1600" dirty="0"/>
              <a:t>Matrix Summation</a:t>
            </a:r>
          </a:p>
          <a:p>
            <a:pPr lvl="3"/>
            <a:r>
              <a:rPr lang="de-DE" sz="1600" dirty="0" err="1"/>
              <a:t>Grayscaling</a:t>
            </a:r>
            <a:endParaRPr lang="de-DE" sz="1600" dirty="0"/>
          </a:p>
          <a:p>
            <a:pPr lvl="3"/>
            <a:r>
              <a:rPr lang="de-DE" sz="1600" dirty="0"/>
              <a:t>Pixel </a:t>
            </a:r>
            <a:r>
              <a:rPr lang="de-DE" sz="1600" dirty="0" err="1"/>
              <a:t>Extraction</a:t>
            </a:r>
            <a:endParaRPr lang="de-DE" sz="1600" dirty="0"/>
          </a:p>
          <a:p>
            <a:pPr lvl="3"/>
            <a:r>
              <a:rPr lang="de-DE" sz="1600" dirty="0"/>
              <a:t>Matrix Inverse</a:t>
            </a:r>
          </a:p>
          <a:p>
            <a:pPr lvl="3"/>
            <a:endParaRPr lang="de-DE" dirty="0"/>
          </a:p>
          <a:p>
            <a:pPr lvl="3"/>
            <a:endParaRPr lang="de-DE" sz="1600" dirty="0"/>
          </a:p>
          <a:p>
            <a:pPr marL="0" lvl="3" indent="0">
              <a:buNone/>
            </a:pPr>
            <a:r>
              <a:rPr lang="de-DE" sz="1600" b="1" dirty="0" err="1"/>
              <a:t>Specific</a:t>
            </a:r>
            <a:r>
              <a:rPr lang="de-DE" sz="1600" b="1" dirty="0"/>
              <a:t> </a:t>
            </a:r>
            <a:r>
              <a:rPr lang="de-DE" sz="1600" b="1" dirty="0" err="1"/>
              <a:t>operations</a:t>
            </a:r>
            <a:r>
              <a:rPr lang="de-DE" sz="1600" b="1" dirty="0"/>
              <a:t>:</a:t>
            </a:r>
          </a:p>
          <a:p>
            <a:pPr lvl="3"/>
            <a:r>
              <a:rPr lang="de-DE" sz="1600" dirty="0" err="1"/>
              <a:t>Bresenham</a:t>
            </a:r>
            <a:r>
              <a:rPr lang="de-DE" sz="1600" dirty="0"/>
              <a:t> 3D</a:t>
            </a:r>
          </a:p>
          <a:p>
            <a:pPr lvl="3"/>
            <a:r>
              <a:rPr lang="de-DE" sz="1600" dirty="0" err="1"/>
              <a:t>StaticMap</a:t>
            </a:r>
            <a:endParaRPr lang="de-DE" sz="1600" dirty="0"/>
          </a:p>
          <a:p>
            <a:pPr lvl="3"/>
            <a:r>
              <a:rPr lang="de-DE" sz="1600" dirty="0"/>
              <a:t>Forward </a:t>
            </a:r>
            <a:r>
              <a:rPr lang="de-DE" sz="1600" dirty="0" err="1"/>
              <a:t>Kinematics</a:t>
            </a:r>
            <a:endParaRPr lang="de-DE" sz="1600" dirty="0"/>
          </a:p>
          <a:p>
            <a:pPr marL="0" lvl="3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77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Integration in ROS2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1" name="Grafik 3">
            <a:extLst>
              <a:ext uri="{FF2B5EF4-FFF2-40B4-BE49-F238E27FC236}">
                <a16:creationId xmlns:a16="http://schemas.microsoft.com/office/drawing/2014/main" id="{C89840FE-C99C-43F3-9774-EAED8CEAF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321" y="2654803"/>
            <a:ext cx="7073589" cy="27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47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Evaluation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E4EA3730-09CD-4CAE-9D50-392256A8D2F6}"/>
              </a:ext>
            </a:extLst>
          </p:cNvPr>
          <p:cNvSpPr txBox="1">
            <a:spLocks/>
          </p:cNvSpPr>
          <p:nvPr/>
        </p:nvSpPr>
        <p:spPr bwMode="gray">
          <a:xfrm>
            <a:off x="478199" y="1703388"/>
            <a:ext cx="11233150" cy="20517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1600" dirty="0"/>
              <a:t>Quantitative Evaluation:</a:t>
            </a:r>
          </a:p>
          <a:p>
            <a:pPr lvl="3"/>
            <a:r>
              <a:rPr lang="de-DE" sz="1600" dirty="0"/>
              <a:t>Average </a:t>
            </a:r>
            <a:r>
              <a:rPr lang="de-DE" sz="1600" dirty="0" err="1"/>
              <a:t>Execution</a:t>
            </a:r>
            <a:r>
              <a:rPr lang="de-DE" sz="1600" dirty="0"/>
              <a:t> Time</a:t>
            </a:r>
          </a:p>
          <a:p>
            <a:pPr lvl="3"/>
            <a:r>
              <a:rPr lang="de-DE" sz="1600" dirty="0"/>
              <a:t>Deviation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average</a:t>
            </a:r>
            <a:r>
              <a:rPr lang="de-DE" sz="1600" dirty="0"/>
              <a:t> time and </a:t>
            </a:r>
            <a:r>
              <a:rPr lang="de-DE" sz="1600" dirty="0" err="1"/>
              <a:t>worst</a:t>
            </a:r>
            <a:r>
              <a:rPr lang="de-DE" sz="1600" dirty="0"/>
              <a:t> </a:t>
            </a:r>
            <a:r>
              <a:rPr lang="de-DE" sz="1600" dirty="0" err="1"/>
              <a:t>case</a:t>
            </a:r>
            <a:r>
              <a:rPr lang="de-DE" sz="1600" dirty="0"/>
              <a:t> </a:t>
            </a:r>
            <a:r>
              <a:rPr lang="de-DE" sz="1600" dirty="0" err="1"/>
              <a:t>execution</a:t>
            </a:r>
            <a:r>
              <a:rPr lang="de-DE" sz="1600" dirty="0"/>
              <a:t> time</a:t>
            </a:r>
          </a:p>
          <a:p>
            <a:pPr marL="0" lvl="3" indent="0">
              <a:buNone/>
            </a:pPr>
            <a:endParaRPr lang="de-DE" dirty="0"/>
          </a:p>
          <a:p>
            <a:pPr lvl="3"/>
            <a:endParaRPr lang="de-DE" dirty="0"/>
          </a:p>
          <a:p>
            <a:pPr marL="0" lvl="3" indent="0">
              <a:buNone/>
            </a:pPr>
            <a:r>
              <a:rPr lang="de-DE" sz="1600" b="1" dirty="0"/>
              <a:t>Qualitative Evaluation:</a:t>
            </a:r>
          </a:p>
          <a:p>
            <a:pPr lvl="3"/>
            <a:r>
              <a:rPr lang="de-DE" sz="1600" dirty="0"/>
              <a:t>Interview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experts</a:t>
            </a:r>
            <a:r>
              <a:rPr lang="de-DE" sz="1600" dirty="0"/>
              <a:t> and </a:t>
            </a:r>
            <a:r>
              <a:rPr lang="de-DE" sz="1600" dirty="0" err="1"/>
              <a:t>academics</a:t>
            </a:r>
            <a:r>
              <a:rPr lang="de-DE" sz="1600" dirty="0"/>
              <a:t> in Robotics</a:t>
            </a:r>
          </a:p>
          <a:p>
            <a:pPr marL="0" lvl="3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9838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Average </a:t>
            </a:r>
            <a:r>
              <a:rPr lang="de-DE" dirty="0" err="1"/>
              <a:t>Execution</a:t>
            </a:r>
            <a:r>
              <a:rPr lang="de-DE" dirty="0"/>
              <a:t> Time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1" name="Grafik 4" descr="Ein Bild, das Tisch enthält.&#10;&#10;Beschreibung automatisch generiert.">
            <a:extLst>
              <a:ext uri="{FF2B5EF4-FFF2-40B4-BE49-F238E27FC236}">
                <a16:creationId xmlns:a16="http://schemas.microsoft.com/office/drawing/2014/main" id="{0974A6F9-3354-4C6D-9782-9FF60BC1A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048" y="1793930"/>
            <a:ext cx="5878830" cy="40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6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Average </a:t>
            </a:r>
            <a:r>
              <a:rPr lang="de-DE" dirty="0" err="1"/>
              <a:t>Execution</a:t>
            </a:r>
            <a:r>
              <a:rPr lang="de-DE" dirty="0"/>
              <a:t> Time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0" name="Grafik 6" descr="Ein Bild, das Tisch enthält.&#10;&#10;Beschreibung automatisch generiert.">
            <a:extLst>
              <a:ext uri="{FF2B5EF4-FFF2-40B4-BE49-F238E27FC236}">
                <a16:creationId xmlns:a16="http://schemas.microsoft.com/office/drawing/2014/main" id="{B933F6F3-B393-4DB3-AB8D-C0AC60CC8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408" y="1793930"/>
            <a:ext cx="6382127" cy="40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94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Deviation (</a:t>
            </a:r>
            <a:r>
              <a:rPr lang="de-DE" dirty="0" err="1"/>
              <a:t>max</a:t>
            </a:r>
            <a:r>
              <a:rPr lang="de-DE" dirty="0"/>
              <a:t>-min) / </a:t>
            </a:r>
            <a:r>
              <a:rPr lang="de-DE" dirty="0" err="1"/>
              <a:t>average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1" name="Grafik 4" descr="Ein Bild, das Tisch enthält.&#10;&#10;Beschreibung automatisch generiert.">
            <a:extLst>
              <a:ext uri="{FF2B5EF4-FFF2-40B4-BE49-F238E27FC236}">
                <a16:creationId xmlns:a16="http://schemas.microsoft.com/office/drawing/2014/main" id="{40499107-4869-4055-8D4B-25AED037E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25" y="1621394"/>
            <a:ext cx="6901562" cy="40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34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Deviation (</a:t>
            </a:r>
            <a:r>
              <a:rPr lang="de-DE" dirty="0" err="1"/>
              <a:t>max</a:t>
            </a:r>
            <a:r>
              <a:rPr lang="de-DE" dirty="0"/>
              <a:t>-min) / </a:t>
            </a:r>
            <a:r>
              <a:rPr lang="de-DE" dirty="0" err="1"/>
              <a:t>average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pic>
        <p:nvPicPr>
          <p:cNvPr id="10" name="Grafik 6">
            <a:extLst>
              <a:ext uri="{FF2B5EF4-FFF2-40B4-BE49-F238E27FC236}">
                <a16:creationId xmlns:a16="http://schemas.microsoft.com/office/drawing/2014/main" id="{C6CB64C1-B7C5-48BA-BE12-9494E4BD6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644" y="1531025"/>
            <a:ext cx="6170134" cy="40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3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5173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Definition: Software Architecture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023E634-4318-419C-B03F-D5665391F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1067985"/>
          </a:xfrm>
        </p:spPr>
        <p:txBody>
          <a:bodyPr/>
          <a:lstStyle/>
          <a:p>
            <a:pPr lvl="2"/>
            <a:r>
              <a:rPr lang="de-DE" sz="1600" dirty="0"/>
              <a:t>Software Architecture in a </a:t>
            </a:r>
            <a:r>
              <a:rPr lang="de-DE" sz="1600" dirty="0" err="1"/>
              <a:t>nutshell</a:t>
            </a:r>
            <a:r>
              <a:rPr lang="de-DE" sz="1600" dirty="0"/>
              <a:t> </a:t>
            </a:r>
            <a:r>
              <a:rPr lang="de-DE" sz="1600" dirty="0" err="1"/>
              <a:t>presents</a:t>
            </a:r>
            <a:r>
              <a:rPr lang="de-DE" sz="1600" dirty="0"/>
              <a:t>:</a:t>
            </a:r>
          </a:p>
          <a:p>
            <a:pPr lvl="3"/>
            <a:r>
              <a:rPr lang="de-DE" sz="1600" dirty="0"/>
              <a:t>A </a:t>
            </a:r>
            <a:r>
              <a:rPr lang="de-DE" sz="1600" dirty="0" err="1"/>
              <a:t>blueprint</a:t>
            </a:r>
            <a:endParaRPr lang="de-DE" sz="1600" dirty="0"/>
          </a:p>
          <a:p>
            <a:pPr lvl="3"/>
            <a:r>
              <a:rPr lang="de-DE" sz="1600" dirty="0"/>
              <a:t>Organisation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software</a:t>
            </a:r>
            <a:r>
              <a:rPr lang="de-DE" sz="1600" dirty="0"/>
              <a:t> </a:t>
            </a:r>
            <a:r>
              <a:rPr lang="de-DE" sz="1600" dirty="0" err="1"/>
              <a:t>systems</a:t>
            </a:r>
            <a:endParaRPr lang="de-DE" sz="1600" dirty="0"/>
          </a:p>
          <a:p>
            <a:pPr lvl="3"/>
            <a:r>
              <a:rPr lang="de-DE" sz="1600" dirty="0"/>
              <a:t>A </a:t>
            </a:r>
            <a:r>
              <a:rPr lang="de-DE" sz="1600" dirty="0" err="1"/>
              <a:t>process</a:t>
            </a:r>
            <a:r>
              <a:rPr lang="de-DE" sz="1600" dirty="0"/>
              <a:t> </a:t>
            </a:r>
            <a:r>
              <a:rPr lang="de-DE" sz="1600" dirty="0" err="1"/>
              <a:t>which</a:t>
            </a:r>
            <a:r>
              <a:rPr lang="de-DE" sz="1600" dirty="0"/>
              <a:t> </a:t>
            </a:r>
            <a:r>
              <a:rPr lang="de-DE" sz="1600" dirty="0" err="1"/>
              <a:t>leads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idea</a:t>
            </a:r>
            <a:r>
              <a:rPr lang="de-DE" sz="1600" dirty="0"/>
              <a:t>,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realization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software</a:t>
            </a:r>
            <a:r>
              <a:rPr lang="de-DE" sz="1600" dirty="0"/>
              <a:t>, and </a:t>
            </a:r>
            <a:r>
              <a:rPr lang="de-DE" sz="1600" dirty="0" err="1"/>
              <a:t>its</a:t>
            </a:r>
            <a:r>
              <a:rPr lang="de-DE" sz="1600" dirty="0"/>
              <a:t> </a:t>
            </a:r>
            <a:r>
              <a:rPr lang="de-DE" sz="1600" dirty="0" err="1"/>
              <a:t>maintenance</a:t>
            </a:r>
            <a:endParaRPr lang="de-DE" sz="1600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66271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Interviews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graphicFrame>
        <p:nvGraphicFramePr>
          <p:cNvPr id="11" name="Inhaltsplatzhalter 6">
            <a:extLst>
              <a:ext uri="{FF2B5EF4-FFF2-40B4-BE49-F238E27FC236}">
                <a16:creationId xmlns:a16="http://schemas.microsoft.com/office/drawing/2014/main" id="{3FD84652-A8AC-4E3B-AD1F-CFB56AAB7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417200"/>
              </p:ext>
            </p:extLst>
          </p:nvPr>
        </p:nvGraphicFramePr>
        <p:xfrm>
          <a:off x="610576" y="1492623"/>
          <a:ext cx="8809545" cy="442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209">
                  <a:extLst>
                    <a:ext uri="{9D8B030D-6E8A-4147-A177-3AD203B41FA5}">
                      <a16:colId xmlns:a16="http://schemas.microsoft.com/office/drawing/2014/main" val="260313044"/>
                    </a:ext>
                  </a:extLst>
                </a:gridCol>
                <a:gridCol w="1078720">
                  <a:extLst>
                    <a:ext uri="{9D8B030D-6E8A-4147-A177-3AD203B41FA5}">
                      <a16:colId xmlns:a16="http://schemas.microsoft.com/office/drawing/2014/main" val="1806768977"/>
                    </a:ext>
                  </a:extLst>
                </a:gridCol>
                <a:gridCol w="866244">
                  <a:extLst>
                    <a:ext uri="{9D8B030D-6E8A-4147-A177-3AD203B41FA5}">
                      <a16:colId xmlns:a16="http://schemas.microsoft.com/office/drawing/2014/main" val="323472596"/>
                    </a:ext>
                  </a:extLst>
                </a:gridCol>
                <a:gridCol w="915277">
                  <a:extLst>
                    <a:ext uri="{9D8B030D-6E8A-4147-A177-3AD203B41FA5}">
                      <a16:colId xmlns:a16="http://schemas.microsoft.com/office/drawing/2014/main" val="2070622997"/>
                    </a:ext>
                  </a:extLst>
                </a:gridCol>
                <a:gridCol w="1029687">
                  <a:extLst>
                    <a:ext uri="{9D8B030D-6E8A-4147-A177-3AD203B41FA5}">
                      <a16:colId xmlns:a16="http://schemas.microsoft.com/office/drawing/2014/main" val="1856146984"/>
                    </a:ext>
                  </a:extLst>
                </a:gridCol>
                <a:gridCol w="1111408">
                  <a:extLst>
                    <a:ext uri="{9D8B030D-6E8A-4147-A177-3AD203B41FA5}">
                      <a16:colId xmlns:a16="http://schemas.microsoft.com/office/drawing/2014/main" val="2675568747"/>
                    </a:ext>
                  </a:extLst>
                </a:gridCol>
              </a:tblGrid>
              <a:tr h="45615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Question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Completely Agree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Agree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Neutral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Somewhat Disagree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Completely Disagree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2519973"/>
                  </a:ext>
                </a:extLst>
              </a:tr>
              <a:tr h="45615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The benefits of the Framework significantly outweigh the effort for its integration.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16.7%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33.3%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50.0%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0171786"/>
                  </a:ext>
                </a:extLst>
              </a:tr>
              <a:tr h="45615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The Framework solves the most important issues we have regarding the parallelization.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33.3%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33.3%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33.3%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0510454"/>
                  </a:ext>
                </a:extLst>
              </a:tr>
              <a:tr h="45615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The Framework offers enough pre-parallelized operations.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16.7%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50.0%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33.3%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931151"/>
                  </a:ext>
                </a:extLst>
              </a:tr>
              <a:tr h="45615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Considering our use case, the Framework offers enough parallelization options.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16.7%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50.0%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33.3%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3400938"/>
                  </a:ext>
                </a:extLst>
              </a:tr>
              <a:tr h="45615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The Framework can be understood effortlessly.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50.0%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16.7%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16.7%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16.7%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291682"/>
                  </a:ext>
                </a:extLst>
              </a:tr>
              <a:tr h="45615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After seeing this presentation, I am motivated to start using the Framework.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16.7%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50.0%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16.7%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16.7%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1260427"/>
                  </a:ext>
                </a:extLst>
              </a:tr>
              <a:tr h="61580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After seeing this presentation, I would consider replacing some of my existing implementations or libraries related operations with those from Framework.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50.0%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16.7%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33.3%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7698462"/>
                  </a:ext>
                </a:extLst>
              </a:tr>
              <a:tr h="61580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After seeing this presentation, I am motivated to use the Framework to explore possible parallelization design options.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16.7%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50.0%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16.7%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16.7%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0%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293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548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829541"/>
            <a:ext cx="11231924" cy="382733"/>
          </a:xfrm>
        </p:spPr>
        <p:txBody>
          <a:bodyPr vert="horz"/>
          <a:lstStyle/>
          <a:p>
            <a:pPr lvl="0"/>
            <a:r>
              <a:rPr lang="de-DE" dirty="0"/>
              <a:t>Evolution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51" name="Textfeld 39">
            <a:extLst>
              <a:ext uri="{FF2B5EF4-FFF2-40B4-BE49-F238E27FC236}">
                <a16:creationId xmlns:a16="http://schemas.microsoft.com/office/drawing/2014/main" id="{A7BC4372-94DD-4412-B6C0-3FF8780ECFDD}"/>
              </a:ext>
            </a:extLst>
          </p:cNvPr>
          <p:cNvSpPr txBox="1"/>
          <p:nvPr/>
        </p:nvSpPr>
        <p:spPr>
          <a:xfrm>
            <a:off x="5671142" y="4867274"/>
            <a:ext cx="47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E4EA3730-09CD-4CAE-9D50-392256A8D2F6}"/>
              </a:ext>
            </a:extLst>
          </p:cNvPr>
          <p:cNvSpPr txBox="1">
            <a:spLocks/>
          </p:cNvSpPr>
          <p:nvPr/>
        </p:nvSpPr>
        <p:spPr bwMode="gray">
          <a:xfrm>
            <a:off x="478199" y="1703388"/>
            <a:ext cx="11233150" cy="127304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de-DE" sz="1600" dirty="0"/>
              <a:t>More </a:t>
            </a:r>
            <a:r>
              <a:rPr lang="de-DE" sz="1600" dirty="0" err="1"/>
              <a:t>mathematical</a:t>
            </a:r>
            <a:r>
              <a:rPr lang="de-DE" sz="1600" dirty="0"/>
              <a:t> </a:t>
            </a:r>
            <a:r>
              <a:rPr lang="de-DE" sz="1600" dirty="0" err="1"/>
              <a:t>operations</a:t>
            </a:r>
            <a:endParaRPr lang="de-DE" sz="1600" dirty="0"/>
          </a:p>
          <a:p>
            <a:pPr lvl="3"/>
            <a:r>
              <a:rPr lang="de-DE" sz="1600" dirty="0" err="1"/>
              <a:t>Synchronization</a:t>
            </a:r>
            <a:r>
              <a:rPr lang="de-DE" sz="1600" dirty="0"/>
              <a:t> Support</a:t>
            </a:r>
          </a:p>
          <a:p>
            <a:pPr lvl="3"/>
            <a:r>
              <a:rPr lang="de-DE" sz="1600" dirty="0"/>
              <a:t>Real-Time Support</a:t>
            </a:r>
          </a:p>
          <a:p>
            <a:pPr marL="0" lvl="3" indent="0">
              <a:buNone/>
            </a:pPr>
            <a:endParaRPr lang="de-DE" dirty="0"/>
          </a:p>
          <a:p>
            <a:pPr lvl="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197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386BF06-4FE5-4ECB-9E48-683B65D8E9F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8362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386BF06-4FE5-4ECB-9E48-683B65D8E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37DBD4C-23EA-4997-B274-B0674ADF01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79425" y="1700213"/>
            <a:ext cx="5916612" cy="3755259"/>
          </a:xfrm>
        </p:spPr>
        <p:txBody>
          <a:bodyPr/>
          <a:lstStyle/>
          <a:p>
            <a:r>
              <a:rPr lang="de-DE" dirty="0"/>
              <a:t>Contact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M.Sc. Arian Ajdari</a:t>
            </a:r>
          </a:p>
          <a:p>
            <a:pPr lvl="2"/>
            <a:r>
              <a:rPr lang="de-DE" dirty="0"/>
              <a:t>Architecture-</a:t>
            </a:r>
            <a:r>
              <a:rPr lang="de-DE" dirty="0" err="1"/>
              <a:t>Centric</a:t>
            </a:r>
            <a:r>
              <a:rPr lang="de-DE" dirty="0"/>
              <a:t> Engineering</a:t>
            </a:r>
          </a:p>
          <a:p>
            <a:pPr lvl="2"/>
            <a:r>
              <a:rPr lang="de-DE" dirty="0"/>
              <a:t>Tel. +49 1525 8745024</a:t>
            </a:r>
          </a:p>
          <a:p>
            <a:pPr lvl="2"/>
            <a:endParaRPr lang="de-DE" dirty="0"/>
          </a:p>
          <a:p>
            <a:pPr lvl="2"/>
            <a:r>
              <a:rPr lang="de-DE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arian.ajdari@iese.fraunhofer.de</a:t>
            </a:r>
            <a:endParaRPr lang="de-DE" dirty="0"/>
          </a:p>
          <a:p>
            <a:pPr lvl="2"/>
            <a:endParaRPr lang="de-DE" dirty="0"/>
          </a:p>
          <a:p>
            <a:pPr lvl="3"/>
            <a:r>
              <a:rPr lang="de-DE" dirty="0"/>
              <a:t>Fraunhofer IESE</a:t>
            </a:r>
          </a:p>
          <a:p>
            <a:pPr lvl="3"/>
            <a:r>
              <a:rPr lang="de-DE" dirty="0"/>
              <a:t>Fraunhofer-Platz 1</a:t>
            </a:r>
          </a:p>
          <a:p>
            <a:pPr lvl="3"/>
            <a:r>
              <a:rPr lang="de-DE" dirty="0"/>
              <a:t>67663 Kaiserslautern</a:t>
            </a:r>
          </a:p>
          <a:p>
            <a:pPr lvl="3"/>
            <a:r>
              <a:rPr lang="de-DE" dirty="0"/>
              <a:t>www.fraunhofer.de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844BE-E858-4840-9AD8-70F105AF7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9894" y="348711"/>
            <a:ext cx="4151916" cy="1183296"/>
          </a:xfrm>
          <a:prstGeom prst="rect">
            <a:avLst/>
          </a:prstGeom>
        </p:spPr>
      </p:pic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16D73C6-8CF4-48B3-AB14-7E1F96D76874}"/>
              </a:ext>
            </a:extLst>
          </p:cNvPr>
          <p:cNvSpPr txBox="1">
            <a:spLocks/>
          </p:cNvSpPr>
          <p:nvPr/>
        </p:nvSpPr>
        <p:spPr bwMode="gray">
          <a:xfrm>
            <a:off x="5310703" y="1756382"/>
            <a:ext cx="5916612" cy="3642920"/>
          </a:xfrm>
          <a:prstGeom prst="rect">
            <a:avLst/>
          </a:prstGeom>
          <a:noFill/>
        </p:spPr>
        <p:txBody>
          <a:bodyPr vert="horz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35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4160" b="0" kern="1200">
                <a:solidFill>
                  <a:schemeClr val="bg1"/>
                </a:solidFill>
                <a:latin typeface="Frutiger LT Com 75 Black" panose="020B0A030405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r>
              <a:rPr lang="de-DE" dirty="0"/>
              <a:t>Dr.-Ing. Jasmin Jahic</a:t>
            </a:r>
          </a:p>
          <a:p>
            <a:pPr lvl="2"/>
            <a:r>
              <a:rPr lang="de-DE" dirty="0"/>
              <a:t>Computer Architecture Group</a:t>
            </a:r>
          </a:p>
          <a:p>
            <a:pPr lvl="2"/>
            <a:r>
              <a:rPr lang="de-DE" dirty="0"/>
              <a:t>Tel. +49 1796531767</a:t>
            </a:r>
          </a:p>
          <a:p>
            <a:pPr lvl="2"/>
            <a:endParaRPr lang="de-DE" dirty="0"/>
          </a:p>
          <a:p>
            <a:pPr lvl="2"/>
            <a:r>
              <a:rPr lang="de-DE" u="sng" dirty="0"/>
              <a:t>jj542@cam.ac.uk</a:t>
            </a:r>
          </a:p>
          <a:p>
            <a:pPr lvl="2"/>
            <a:endParaRPr lang="de-DE" dirty="0"/>
          </a:p>
          <a:p>
            <a:pPr lvl="3"/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Cambridge – Department </a:t>
            </a:r>
            <a:r>
              <a:rPr lang="de-DE" dirty="0" err="1"/>
              <a:t>of</a:t>
            </a:r>
            <a:r>
              <a:rPr lang="de-DE" dirty="0"/>
              <a:t> Computer Science and Technology</a:t>
            </a:r>
          </a:p>
          <a:p>
            <a:pPr lvl="3"/>
            <a:r>
              <a:rPr lang="de-DE" dirty="0"/>
              <a:t>15 JJ Thomson Avenue</a:t>
            </a:r>
          </a:p>
          <a:p>
            <a:pPr lvl="3"/>
            <a:r>
              <a:rPr lang="de-DE" dirty="0"/>
              <a:t>Cambridge CB3 0FD</a:t>
            </a:r>
          </a:p>
          <a:p>
            <a:pPr lvl="3"/>
            <a:r>
              <a:rPr lang="de-DE" dirty="0"/>
              <a:t>https://www.cst.cam.ac.uk</a:t>
            </a:r>
          </a:p>
        </p:txBody>
      </p:sp>
    </p:spTree>
    <p:extLst>
      <p:ext uri="{BB962C8B-B14F-4D97-AF65-F5344CB8AC3E}">
        <p14:creationId xmlns:p14="http://schemas.microsoft.com/office/powerpoint/2010/main" val="1493152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69FAB3-F139-4D43-A7C4-4D804D9FD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79425" y="2255355"/>
            <a:ext cx="11233149" cy="1982338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listening</a:t>
            </a:r>
            <a:endParaRPr lang="de-DE" dirty="0"/>
          </a:p>
          <a:p>
            <a:pPr lvl="1"/>
            <a:r>
              <a:rPr lang="de-DE" dirty="0"/>
              <a:t>—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5E4AF-6B31-45CB-ABD8-101BCA3E6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894" y="348711"/>
            <a:ext cx="4151916" cy="11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9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Definition: Software </a:t>
            </a:r>
            <a:r>
              <a:rPr lang="de-DE" dirty="0" err="1"/>
              <a:t>Architecting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10" name="Rechteck: abgerundete Ecken 1">
            <a:extLst>
              <a:ext uri="{FF2B5EF4-FFF2-40B4-BE49-F238E27FC236}">
                <a16:creationId xmlns:a16="http://schemas.microsoft.com/office/drawing/2014/main" id="{290763FF-1090-4B30-9804-1A5D378457AA}"/>
              </a:ext>
            </a:extLst>
          </p:cNvPr>
          <p:cNvSpPr/>
          <p:nvPr/>
        </p:nvSpPr>
        <p:spPr>
          <a:xfrm>
            <a:off x="478199" y="1438443"/>
            <a:ext cx="1988127" cy="468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Idea</a:t>
            </a:r>
          </a:p>
        </p:txBody>
      </p:sp>
      <p:sp>
        <p:nvSpPr>
          <p:cNvPr id="11" name="Rechteck: abgerundete Ecken 2">
            <a:extLst>
              <a:ext uri="{FF2B5EF4-FFF2-40B4-BE49-F238E27FC236}">
                <a16:creationId xmlns:a16="http://schemas.microsoft.com/office/drawing/2014/main" id="{654140FB-573E-42E7-A3B1-ADFC96D7E7CF}"/>
              </a:ext>
            </a:extLst>
          </p:cNvPr>
          <p:cNvSpPr/>
          <p:nvPr/>
        </p:nvSpPr>
        <p:spPr>
          <a:xfrm>
            <a:off x="478199" y="2228321"/>
            <a:ext cx="1988127" cy="4683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System </a:t>
            </a:r>
            <a:r>
              <a:rPr lang="de-DE" dirty="0" err="1"/>
              <a:t>Requirements</a:t>
            </a:r>
          </a:p>
        </p:txBody>
      </p:sp>
      <p:sp>
        <p:nvSpPr>
          <p:cNvPr id="12" name="Rechteck: abgerundete Ecken 3">
            <a:extLst>
              <a:ext uri="{FF2B5EF4-FFF2-40B4-BE49-F238E27FC236}">
                <a16:creationId xmlns:a16="http://schemas.microsoft.com/office/drawing/2014/main" id="{DE4F86C8-8518-4112-B72D-D85C725C1C24}"/>
              </a:ext>
            </a:extLst>
          </p:cNvPr>
          <p:cNvSpPr/>
          <p:nvPr/>
        </p:nvSpPr>
        <p:spPr>
          <a:xfrm>
            <a:off x="478199" y="3064662"/>
            <a:ext cx="1988127" cy="4683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Architecture Drivers</a:t>
            </a:r>
          </a:p>
        </p:txBody>
      </p:sp>
      <p:sp>
        <p:nvSpPr>
          <p:cNvPr id="13" name="Rechteck: abgerundete Ecken 4">
            <a:extLst>
              <a:ext uri="{FF2B5EF4-FFF2-40B4-BE49-F238E27FC236}">
                <a16:creationId xmlns:a16="http://schemas.microsoft.com/office/drawing/2014/main" id="{1120CB88-4043-48D0-AC73-02D68D897C75}"/>
              </a:ext>
            </a:extLst>
          </p:cNvPr>
          <p:cNvSpPr/>
          <p:nvPr/>
        </p:nvSpPr>
        <p:spPr>
          <a:xfrm>
            <a:off x="478199" y="3910297"/>
            <a:ext cx="1988127" cy="4683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Architecture Solutions</a:t>
            </a:r>
          </a:p>
        </p:txBody>
      </p:sp>
      <p:sp>
        <p:nvSpPr>
          <p:cNvPr id="14" name="Rechteck: abgerundete Ecken 5">
            <a:extLst>
              <a:ext uri="{FF2B5EF4-FFF2-40B4-BE49-F238E27FC236}">
                <a16:creationId xmlns:a16="http://schemas.microsoft.com/office/drawing/2014/main" id="{483FE79D-B239-4EC9-974E-A9FD30164A8B}"/>
              </a:ext>
            </a:extLst>
          </p:cNvPr>
          <p:cNvSpPr/>
          <p:nvPr/>
        </p:nvSpPr>
        <p:spPr>
          <a:xfrm>
            <a:off x="478199" y="4783809"/>
            <a:ext cx="1988127" cy="4683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Implementation</a:t>
            </a:r>
          </a:p>
        </p:txBody>
      </p:sp>
      <p:sp>
        <p:nvSpPr>
          <p:cNvPr id="15" name="Rechteck: abgerundete Ecken 6">
            <a:extLst>
              <a:ext uri="{FF2B5EF4-FFF2-40B4-BE49-F238E27FC236}">
                <a16:creationId xmlns:a16="http://schemas.microsoft.com/office/drawing/2014/main" id="{658D6782-428A-4BF8-800A-DDAA675EF3F9}"/>
              </a:ext>
            </a:extLst>
          </p:cNvPr>
          <p:cNvSpPr/>
          <p:nvPr/>
        </p:nvSpPr>
        <p:spPr>
          <a:xfrm>
            <a:off x="478199" y="5638736"/>
            <a:ext cx="1988127" cy="46838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Maintenance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4CE88-E1A9-4BBB-B8E5-346D2C5D549A}"/>
              </a:ext>
            </a:extLst>
          </p:cNvPr>
          <p:cNvSpPr txBox="1"/>
          <p:nvPr/>
        </p:nvSpPr>
        <p:spPr>
          <a:xfrm>
            <a:off x="3138407" y="1553564"/>
            <a:ext cx="2529539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/>
              <a:t>Customer </a:t>
            </a:r>
            <a:r>
              <a:rPr lang="de-DE" sz="1400" dirty="0" err="1"/>
              <a:t>comes</a:t>
            </a:r>
            <a:r>
              <a:rPr lang="de-DE" sz="1400" dirty="0"/>
              <a:t> </a:t>
            </a:r>
            <a:r>
              <a:rPr lang="de-DE" sz="1400" dirty="0" err="1"/>
              <a:t>up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an </a:t>
            </a:r>
            <a:r>
              <a:rPr lang="de-DE" sz="1400" dirty="0" err="1"/>
              <a:t>idea</a:t>
            </a:r>
            <a:endParaRPr lang="de-DE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826DF-A393-41A6-B9CF-9490F2B7D7E2}"/>
              </a:ext>
            </a:extLst>
          </p:cNvPr>
          <p:cNvSpPr txBox="1"/>
          <p:nvPr/>
        </p:nvSpPr>
        <p:spPr>
          <a:xfrm>
            <a:off x="3138407" y="2343442"/>
            <a:ext cx="3614772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 err="1"/>
              <a:t>Idea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formalized</a:t>
            </a:r>
            <a:r>
              <a:rPr lang="de-DE" sz="1400" dirty="0"/>
              <a:t> </a:t>
            </a:r>
            <a:r>
              <a:rPr lang="de-DE" sz="1400" dirty="0" err="1"/>
              <a:t>through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r>
              <a:rPr lang="de-DE" sz="1400" dirty="0"/>
              <a:t> </a:t>
            </a:r>
            <a:r>
              <a:rPr lang="de-DE" sz="1400" dirty="0" err="1"/>
              <a:t>requirements</a:t>
            </a:r>
            <a:endParaRPr lang="de-D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98683C-BD43-4920-B460-57D5D2A5395D}"/>
              </a:ext>
            </a:extLst>
          </p:cNvPr>
          <p:cNvSpPr txBox="1"/>
          <p:nvPr/>
        </p:nvSpPr>
        <p:spPr>
          <a:xfrm>
            <a:off x="3138407" y="3133320"/>
            <a:ext cx="4435510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/>
              <a:t>Most </a:t>
            </a:r>
            <a:r>
              <a:rPr lang="de-DE" sz="1400" dirty="0" err="1"/>
              <a:t>important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r>
              <a:rPr lang="de-DE" sz="1400" dirty="0"/>
              <a:t> </a:t>
            </a:r>
            <a:r>
              <a:rPr lang="de-DE" sz="1400" dirty="0" err="1"/>
              <a:t>requirements</a:t>
            </a:r>
            <a:r>
              <a:rPr lang="de-DE" sz="1400" dirty="0"/>
              <a:t> </a:t>
            </a:r>
            <a:r>
              <a:rPr lang="de-DE" sz="1400" dirty="0" err="1"/>
              <a:t>influence</a:t>
            </a:r>
            <a:r>
              <a:rPr lang="de-DE" sz="1400" dirty="0"/>
              <a:t> </a:t>
            </a:r>
            <a:r>
              <a:rPr lang="de-DE" sz="1400" dirty="0" err="1"/>
              <a:t>our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79B53A-6F18-4119-A7D5-9EC71AC5776D}"/>
              </a:ext>
            </a:extLst>
          </p:cNvPr>
          <p:cNvSpPr txBox="1"/>
          <p:nvPr/>
        </p:nvSpPr>
        <p:spPr>
          <a:xfrm>
            <a:off x="3138407" y="4018751"/>
            <a:ext cx="2798843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 err="1"/>
              <a:t>Decisions</a:t>
            </a:r>
            <a:r>
              <a:rPr lang="de-DE" sz="1400" dirty="0"/>
              <a:t> </a:t>
            </a:r>
            <a:r>
              <a:rPr lang="de-DE" sz="1400" dirty="0" err="1"/>
              <a:t>made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realize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4D2A95-8DC7-459D-8B1F-2450E0685332}"/>
              </a:ext>
            </a:extLst>
          </p:cNvPr>
          <p:cNvSpPr txBox="1"/>
          <p:nvPr/>
        </p:nvSpPr>
        <p:spPr>
          <a:xfrm>
            <a:off x="3138406" y="4852334"/>
            <a:ext cx="4260782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/>
              <a:t>Implementation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r>
              <a:rPr lang="de-DE" sz="1400" dirty="0"/>
              <a:t> </a:t>
            </a:r>
            <a:r>
              <a:rPr lang="de-DE" sz="1400" dirty="0" err="1"/>
              <a:t>which</a:t>
            </a:r>
            <a:r>
              <a:rPr lang="de-DE" sz="1400" dirty="0"/>
              <a:t> </a:t>
            </a:r>
            <a:r>
              <a:rPr lang="de-DE" sz="1400" dirty="0" err="1"/>
              <a:t>targetted</a:t>
            </a:r>
            <a:r>
              <a:rPr lang="de-DE" sz="1400" dirty="0"/>
              <a:t> </a:t>
            </a:r>
            <a:r>
              <a:rPr lang="de-DE" sz="1400" dirty="0" err="1"/>
              <a:t>technologies</a:t>
            </a:r>
            <a:endParaRPr lang="de-DE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6BDF1F-30C3-4596-9D4B-851B4468A66A}"/>
              </a:ext>
            </a:extLst>
          </p:cNvPr>
          <p:cNvSpPr txBox="1"/>
          <p:nvPr/>
        </p:nvSpPr>
        <p:spPr>
          <a:xfrm>
            <a:off x="3138406" y="5728522"/>
            <a:ext cx="3694922" cy="2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 err="1"/>
              <a:t>Ironing</a:t>
            </a:r>
            <a:r>
              <a:rPr lang="de-DE" sz="1400" dirty="0"/>
              <a:t> out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bugs</a:t>
            </a:r>
            <a:r>
              <a:rPr lang="de-DE" sz="1400" dirty="0"/>
              <a:t>, and </a:t>
            </a:r>
            <a:r>
              <a:rPr lang="de-DE" sz="1400" dirty="0" err="1"/>
              <a:t>general</a:t>
            </a:r>
            <a:r>
              <a:rPr lang="de-DE" sz="1400" dirty="0"/>
              <a:t> </a:t>
            </a:r>
            <a:r>
              <a:rPr lang="de-DE" sz="1400" dirty="0" err="1"/>
              <a:t>improvements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5783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Software </a:t>
            </a:r>
            <a:r>
              <a:rPr lang="de-DE" dirty="0" err="1"/>
              <a:t>Architect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23" name="Smiley 3">
            <a:extLst>
              <a:ext uri="{FF2B5EF4-FFF2-40B4-BE49-F238E27FC236}">
                <a16:creationId xmlns:a16="http://schemas.microsoft.com/office/drawing/2014/main" id="{6746DC08-0DB6-4674-9D0E-E0C1557D930F}"/>
              </a:ext>
            </a:extLst>
          </p:cNvPr>
          <p:cNvSpPr/>
          <p:nvPr/>
        </p:nvSpPr>
        <p:spPr>
          <a:xfrm>
            <a:off x="3708918" y="2484407"/>
            <a:ext cx="1003608" cy="90139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: abgerundete Ecken 4">
            <a:extLst>
              <a:ext uri="{FF2B5EF4-FFF2-40B4-BE49-F238E27FC236}">
                <a16:creationId xmlns:a16="http://schemas.microsoft.com/office/drawing/2014/main" id="{4EFC19AD-569D-4861-B58C-17382A2A37BD}"/>
              </a:ext>
            </a:extLst>
          </p:cNvPr>
          <p:cNvSpPr/>
          <p:nvPr/>
        </p:nvSpPr>
        <p:spPr>
          <a:xfrm>
            <a:off x="5766086" y="1790941"/>
            <a:ext cx="1886413" cy="4460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Developers</a:t>
            </a:r>
          </a:p>
        </p:txBody>
      </p:sp>
      <p:sp>
        <p:nvSpPr>
          <p:cNvPr id="25" name="Rechteck: abgerundete Ecken 5">
            <a:extLst>
              <a:ext uri="{FF2B5EF4-FFF2-40B4-BE49-F238E27FC236}">
                <a16:creationId xmlns:a16="http://schemas.microsoft.com/office/drawing/2014/main" id="{247F987A-B0B1-4409-B4EB-70DFB6F428E0}"/>
              </a:ext>
            </a:extLst>
          </p:cNvPr>
          <p:cNvSpPr/>
          <p:nvPr/>
        </p:nvSpPr>
        <p:spPr>
          <a:xfrm>
            <a:off x="5766086" y="2775966"/>
            <a:ext cx="1886413" cy="4460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Project Manager</a:t>
            </a:r>
          </a:p>
        </p:txBody>
      </p:sp>
      <p:sp>
        <p:nvSpPr>
          <p:cNvPr id="26" name="Rechteck: abgerundete Ecken 6">
            <a:extLst>
              <a:ext uri="{FF2B5EF4-FFF2-40B4-BE49-F238E27FC236}">
                <a16:creationId xmlns:a16="http://schemas.microsoft.com/office/drawing/2014/main" id="{7C2BAA44-FC1F-487E-AED6-7ED734CFCC24}"/>
              </a:ext>
            </a:extLst>
          </p:cNvPr>
          <p:cNvSpPr/>
          <p:nvPr/>
        </p:nvSpPr>
        <p:spPr>
          <a:xfrm>
            <a:off x="5766086" y="3909672"/>
            <a:ext cx="1886413" cy="446049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Operation</a:t>
            </a:r>
          </a:p>
        </p:txBody>
      </p:sp>
      <p:sp>
        <p:nvSpPr>
          <p:cNvPr id="27" name="Rechteck: abgerundete Ecken 7">
            <a:extLst>
              <a:ext uri="{FF2B5EF4-FFF2-40B4-BE49-F238E27FC236}">
                <a16:creationId xmlns:a16="http://schemas.microsoft.com/office/drawing/2014/main" id="{E95B24A1-EA20-4B07-A79A-DA4409559230}"/>
              </a:ext>
            </a:extLst>
          </p:cNvPr>
          <p:cNvSpPr/>
          <p:nvPr/>
        </p:nvSpPr>
        <p:spPr>
          <a:xfrm>
            <a:off x="887426" y="1790941"/>
            <a:ext cx="1886413" cy="4460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Testers</a:t>
            </a:r>
          </a:p>
        </p:txBody>
      </p:sp>
      <p:sp>
        <p:nvSpPr>
          <p:cNvPr id="28" name="Rechteck: abgerundete Ecken 8">
            <a:extLst>
              <a:ext uri="{FF2B5EF4-FFF2-40B4-BE49-F238E27FC236}">
                <a16:creationId xmlns:a16="http://schemas.microsoft.com/office/drawing/2014/main" id="{6064E4D9-64A5-4EF6-B33C-20D9A40FB54B}"/>
              </a:ext>
            </a:extLst>
          </p:cNvPr>
          <p:cNvSpPr/>
          <p:nvPr/>
        </p:nvSpPr>
        <p:spPr>
          <a:xfrm>
            <a:off x="887426" y="2813136"/>
            <a:ext cx="1886413" cy="446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Customer</a:t>
            </a:r>
          </a:p>
        </p:txBody>
      </p:sp>
      <p:sp>
        <p:nvSpPr>
          <p:cNvPr id="29" name="Rechteck: abgerundete Ecken 9">
            <a:extLst>
              <a:ext uri="{FF2B5EF4-FFF2-40B4-BE49-F238E27FC236}">
                <a16:creationId xmlns:a16="http://schemas.microsoft.com/office/drawing/2014/main" id="{FEBC82EE-54D5-4C33-938F-9D7EEAF975D5}"/>
              </a:ext>
            </a:extLst>
          </p:cNvPr>
          <p:cNvSpPr/>
          <p:nvPr/>
        </p:nvSpPr>
        <p:spPr>
          <a:xfrm>
            <a:off x="840963" y="3909672"/>
            <a:ext cx="1886413" cy="44604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Marketing</a:t>
            </a:r>
          </a:p>
        </p:txBody>
      </p:sp>
      <p:sp>
        <p:nvSpPr>
          <p:cNvPr id="30" name="Rechteck: abgerundete Ecken 10">
            <a:extLst>
              <a:ext uri="{FF2B5EF4-FFF2-40B4-BE49-F238E27FC236}">
                <a16:creationId xmlns:a16="http://schemas.microsoft.com/office/drawing/2014/main" id="{407134F3-F373-4B84-9D97-5402F5A535C2}"/>
              </a:ext>
            </a:extLst>
          </p:cNvPr>
          <p:cNvSpPr/>
          <p:nvPr/>
        </p:nvSpPr>
        <p:spPr>
          <a:xfrm>
            <a:off x="3303524" y="1790941"/>
            <a:ext cx="1886413" cy="44604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Business</a:t>
            </a:r>
          </a:p>
        </p:txBody>
      </p:sp>
      <p:sp>
        <p:nvSpPr>
          <p:cNvPr id="31" name="Rechteck: abgerundete Ecken 11">
            <a:extLst>
              <a:ext uri="{FF2B5EF4-FFF2-40B4-BE49-F238E27FC236}">
                <a16:creationId xmlns:a16="http://schemas.microsoft.com/office/drawing/2014/main" id="{F7F63A83-85D1-40F2-9911-8A0CAAAD6DF3}"/>
              </a:ext>
            </a:extLst>
          </p:cNvPr>
          <p:cNvSpPr/>
          <p:nvPr/>
        </p:nvSpPr>
        <p:spPr>
          <a:xfrm>
            <a:off x="3331402" y="3909672"/>
            <a:ext cx="1886413" cy="4460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HR</a:t>
            </a:r>
          </a:p>
        </p:txBody>
      </p:sp>
      <p:sp>
        <p:nvSpPr>
          <p:cNvPr id="32" name="Textfeld 12">
            <a:extLst>
              <a:ext uri="{FF2B5EF4-FFF2-40B4-BE49-F238E27FC236}">
                <a16:creationId xmlns:a16="http://schemas.microsoft.com/office/drawing/2014/main" id="{071ED95E-F8CB-4183-B5EB-01FAC7CB2210}"/>
              </a:ext>
            </a:extLst>
          </p:cNvPr>
          <p:cNvSpPr txBox="1"/>
          <p:nvPr/>
        </p:nvSpPr>
        <p:spPr>
          <a:xfrm>
            <a:off x="3238244" y="33890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/>
              <a:t>Software </a:t>
            </a:r>
            <a:r>
              <a:rPr lang="de-DE" dirty="0" err="1"/>
              <a:t>Architect</a:t>
            </a:r>
          </a:p>
        </p:txBody>
      </p:sp>
    </p:spTree>
    <p:extLst>
      <p:ext uri="{BB962C8B-B14F-4D97-AF65-F5344CB8AC3E}">
        <p14:creationId xmlns:p14="http://schemas.microsoft.com/office/powerpoint/2010/main" val="188063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C++ and Robotics </a:t>
            </a:r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023E634-4318-419C-B03F-D5665391F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2963888"/>
          </a:xfrm>
        </p:spPr>
        <p:txBody>
          <a:bodyPr/>
          <a:lstStyle/>
          <a:p>
            <a:pPr lvl="2"/>
            <a:r>
              <a:rPr lang="de-DE" sz="1600" dirty="0"/>
              <a:t>Robotics Industry </a:t>
            </a:r>
            <a:r>
              <a:rPr lang="de-DE" sz="1600" dirty="0" err="1"/>
              <a:t>presents</a:t>
            </a:r>
            <a:r>
              <a:rPr lang="de-DE" sz="1600" dirty="0"/>
              <a:t> an </a:t>
            </a:r>
            <a:r>
              <a:rPr lang="de-DE" sz="1600" dirty="0" err="1"/>
              <a:t>umbrella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than</a:t>
            </a:r>
            <a:r>
              <a:rPr lang="de-DE" sz="1600" dirty="0"/>
              <a:t> 500 </a:t>
            </a:r>
            <a:r>
              <a:rPr lang="de-DE" sz="1600" dirty="0" err="1"/>
              <a:t>companies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make</a:t>
            </a:r>
            <a:r>
              <a:rPr lang="de-DE" sz="1600" dirty="0"/>
              <a:t> </a:t>
            </a:r>
            <a:r>
              <a:rPr lang="de-DE" sz="1600" dirty="0" err="1"/>
              <a:t>robots</a:t>
            </a:r>
            <a:r>
              <a:rPr lang="de-DE" sz="1600" dirty="0"/>
              <a:t> and </a:t>
            </a:r>
            <a:r>
              <a:rPr lang="de-DE" sz="1600" dirty="0" err="1"/>
              <a:t>robotics</a:t>
            </a:r>
            <a:r>
              <a:rPr lang="de-DE" sz="1600" dirty="0"/>
              <a:t> </a:t>
            </a:r>
            <a:r>
              <a:rPr lang="de-DE" sz="1600" dirty="0" err="1"/>
              <a:t>applications</a:t>
            </a:r>
            <a:r>
              <a:rPr lang="de-DE" sz="1600" dirty="0"/>
              <a:t> </a:t>
            </a:r>
            <a:r>
              <a:rPr lang="de-DE" sz="1600" dirty="0" err="1"/>
              <a:t>covering</a:t>
            </a:r>
            <a:r>
              <a:rPr lang="de-DE" sz="1600" dirty="0"/>
              <a:t> </a:t>
            </a:r>
            <a:r>
              <a:rPr lang="de-DE" sz="1600" dirty="0" err="1"/>
              <a:t>many</a:t>
            </a:r>
            <a:r>
              <a:rPr lang="de-DE" sz="1600" dirty="0"/>
              <a:t> </a:t>
            </a:r>
            <a:r>
              <a:rPr lang="de-DE" sz="1600" dirty="0" err="1"/>
              <a:t>fields</a:t>
            </a:r>
            <a:r>
              <a:rPr lang="de-DE" sz="1600" dirty="0"/>
              <a:t>.</a:t>
            </a:r>
          </a:p>
          <a:p>
            <a:pPr lvl="2"/>
            <a:endParaRPr lang="de-DE" sz="1600" dirty="0"/>
          </a:p>
          <a:p>
            <a:pPr lvl="2"/>
            <a:r>
              <a:rPr lang="de-DE" sz="1600" dirty="0"/>
              <a:t>Software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usually</a:t>
            </a:r>
            <a:r>
              <a:rPr lang="de-DE" sz="1600" dirty="0"/>
              <a:t> </a:t>
            </a:r>
            <a:r>
              <a:rPr lang="de-DE" sz="1600" dirty="0" err="1"/>
              <a:t>runs</a:t>
            </a:r>
            <a:r>
              <a:rPr lang="de-DE" sz="1600" dirty="0"/>
              <a:t> </a:t>
            </a:r>
            <a:r>
              <a:rPr lang="de-DE" sz="1600" dirty="0" err="1"/>
              <a:t>robotics</a:t>
            </a:r>
            <a:r>
              <a:rPr lang="de-DE" sz="1600" dirty="0"/>
              <a:t> </a:t>
            </a:r>
            <a:r>
              <a:rPr lang="de-DE" sz="1600" dirty="0" err="1"/>
              <a:t>applications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facilities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low</a:t>
            </a:r>
            <a:r>
              <a:rPr lang="de-DE" sz="1600" dirty="0"/>
              <a:t>-level </a:t>
            </a:r>
            <a:r>
              <a:rPr lang="de-DE" sz="1600" dirty="0" err="1"/>
              <a:t>access</a:t>
            </a:r>
            <a:r>
              <a:rPr lang="de-DE" sz="1600" dirty="0"/>
              <a:t>. </a:t>
            </a:r>
            <a:r>
              <a:rPr lang="de-DE" sz="1600" dirty="0" err="1"/>
              <a:t>Suitable</a:t>
            </a:r>
            <a:r>
              <a:rPr lang="de-DE" sz="1600" dirty="0"/>
              <a:t> </a:t>
            </a:r>
            <a:r>
              <a:rPr lang="de-DE" sz="1600" dirty="0" err="1"/>
              <a:t>candidates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C/C++.</a:t>
            </a:r>
          </a:p>
          <a:p>
            <a:pPr lvl="2"/>
            <a:endParaRPr lang="de-DE" sz="1600" dirty="0"/>
          </a:p>
          <a:p>
            <a:pPr lvl="2"/>
            <a:r>
              <a:rPr lang="de-DE" sz="1600" dirty="0"/>
              <a:t>Many </a:t>
            </a:r>
            <a:r>
              <a:rPr lang="de-DE" sz="1600" dirty="0" err="1"/>
              <a:t>frameworks</a:t>
            </a:r>
            <a:r>
              <a:rPr lang="de-DE" sz="1600" dirty="0"/>
              <a:t> </a:t>
            </a:r>
            <a:r>
              <a:rPr lang="de-DE" sz="1600" dirty="0" err="1"/>
              <a:t>have</a:t>
            </a:r>
            <a:r>
              <a:rPr lang="de-DE" sz="1600" dirty="0"/>
              <a:t> </a:t>
            </a:r>
            <a:r>
              <a:rPr lang="de-DE" sz="1600" dirty="0" err="1"/>
              <a:t>emerged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support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development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robotics</a:t>
            </a:r>
            <a:r>
              <a:rPr lang="de-DE" sz="1600" dirty="0"/>
              <a:t> </a:t>
            </a:r>
            <a:r>
              <a:rPr lang="de-DE" sz="1600" dirty="0" err="1"/>
              <a:t>applications</a:t>
            </a:r>
            <a:r>
              <a:rPr lang="de-DE" sz="1600" dirty="0"/>
              <a:t>.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most</a:t>
            </a:r>
            <a:r>
              <a:rPr lang="de-DE" sz="1600" dirty="0"/>
              <a:t> prominent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ROS2 (Robot Operating System).</a:t>
            </a:r>
          </a:p>
          <a:p>
            <a:pPr lvl="3"/>
            <a:r>
              <a:rPr lang="de-DE" sz="1600" dirty="0"/>
              <a:t>ROS2 </a:t>
            </a:r>
            <a:r>
              <a:rPr lang="de-DE" sz="1600" dirty="0" err="1"/>
              <a:t>is</a:t>
            </a:r>
            <a:r>
              <a:rPr lang="de-DE" sz="1600" dirty="0"/>
              <a:t> open source</a:t>
            </a:r>
          </a:p>
          <a:p>
            <a:pPr lvl="3"/>
            <a:r>
              <a:rPr lang="de-DE" sz="1600" dirty="0" err="1"/>
              <a:t>Based</a:t>
            </a:r>
            <a:r>
              <a:rPr lang="de-DE" sz="1600" dirty="0"/>
              <a:t> on </a:t>
            </a:r>
            <a:r>
              <a:rPr lang="de-DE" sz="1600" dirty="0" err="1"/>
              <a:t>publisher</a:t>
            </a:r>
            <a:r>
              <a:rPr lang="de-DE" sz="1600" dirty="0"/>
              <a:t>/</a:t>
            </a:r>
            <a:r>
              <a:rPr lang="de-DE" sz="1600" dirty="0" err="1"/>
              <a:t>subscriber</a:t>
            </a:r>
            <a:r>
              <a:rPr lang="de-DE" sz="1600" dirty="0"/>
              <a:t> </a:t>
            </a:r>
            <a:r>
              <a:rPr lang="de-DE" sz="1600" dirty="0" err="1"/>
              <a:t>pattern</a:t>
            </a:r>
            <a:endParaRPr lang="de-DE" sz="1600" dirty="0"/>
          </a:p>
          <a:p>
            <a:pPr lvl="3"/>
            <a:r>
              <a:rPr lang="de-DE" sz="1600" dirty="0" err="1"/>
              <a:t>Has</a:t>
            </a:r>
            <a:r>
              <a:rPr lang="de-DE" sz="1600" dirty="0"/>
              <a:t> support </a:t>
            </a:r>
            <a:r>
              <a:rPr lang="de-DE" sz="1600" dirty="0" err="1"/>
              <a:t>for</a:t>
            </a:r>
            <a:r>
              <a:rPr lang="de-DE" sz="1600" dirty="0"/>
              <a:t> different </a:t>
            </a:r>
            <a:r>
              <a:rPr lang="de-DE" sz="1600" dirty="0" err="1"/>
              <a:t>middlewares</a:t>
            </a:r>
            <a:r>
              <a:rPr lang="de-DE" sz="1600" dirty="0"/>
              <a:t> </a:t>
            </a:r>
            <a:r>
              <a:rPr lang="de-DE" sz="1600" dirty="0" err="1"/>
              <a:t>facilitating</a:t>
            </a:r>
            <a:r>
              <a:rPr lang="de-DE" sz="1600" dirty="0"/>
              <a:t> </a:t>
            </a:r>
            <a:r>
              <a:rPr lang="de-DE" sz="1600" dirty="0" err="1"/>
              <a:t>communication</a:t>
            </a:r>
            <a:endParaRPr lang="de-DE" sz="1600" dirty="0"/>
          </a:p>
          <a:p>
            <a:pPr lvl="3"/>
            <a:r>
              <a:rPr lang="de-DE" sz="1600" dirty="0"/>
              <a:t>Targets </a:t>
            </a:r>
            <a:r>
              <a:rPr lang="de-DE" sz="1600" dirty="0" err="1"/>
              <a:t>newer</a:t>
            </a:r>
            <a:r>
              <a:rPr lang="de-DE" sz="1600" dirty="0"/>
              <a:t> C++ </a:t>
            </a:r>
            <a:r>
              <a:rPr lang="de-DE" sz="1600" dirty="0" err="1"/>
              <a:t>versions</a:t>
            </a:r>
            <a:endParaRPr lang="de-DE" sz="1600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9256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7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Problem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023E634-4318-419C-B03F-D5665391F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2151038"/>
          </a:xfrm>
        </p:spPr>
        <p:txBody>
          <a:bodyPr/>
          <a:lstStyle/>
          <a:p>
            <a:pPr lvl="2"/>
            <a:r>
              <a:rPr lang="de-DE" sz="1600" dirty="0"/>
              <a:t>Robotics </a:t>
            </a:r>
            <a:r>
              <a:rPr lang="de-DE" sz="1600" dirty="0" err="1"/>
              <a:t>engineers</a:t>
            </a:r>
            <a:r>
              <a:rPr lang="de-DE" sz="1600" dirty="0"/>
              <a:t> </a:t>
            </a:r>
            <a:r>
              <a:rPr lang="de-DE" sz="1600" dirty="0" err="1"/>
              <a:t>would</a:t>
            </a:r>
            <a:r>
              <a:rPr lang="de-DE" sz="1600" dirty="0"/>
              <a:t> like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build</a:t>
            </a:r>
            <a:r>
              <a:rPr lang="de-DE" sz="1600" dirty="0"/>
              <a:t> an </a:t>
            </a:r>
            <a:r>
              <a:rPr lang="de-DE" sz="1600" dirty="0" err="1"/>
              <a:t>application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does</a:t>
            </a:r>
            <a:r>
              <a:rPr lang="de-DE" sz="1600" dirty="0"/>
              <a:t> SLAM (</a:t>
            </a:r>
            <a:r>
              <a:rPr lang="de-DE" sz="1600" dirty="0" err="1"/>
              <a:t>Simultaneous</a:t>
            </a:r>
            <a:r>
              <a:rPr lang="de-DE" sz="1600" dirty="0"/>
              <a:t> </a:t>
            </a:r>
            <a:r>
              <a:rPr lang="de-DE" sz="1600" dirty="0" err="1"/>
              <a:t>Localization</a:t>
            </a:r>
            <a:r>
              <a:rPr lang="de-DE" sz="1600" dirty="0"/>
              <a:t> and Mapping)</a:t>
            </a:r>
          </a:p>
          <a:p>
            <a:pPr lvl="2"/>
            <a:endParaRPr lang="de-DE" sz="1600" dirty="0"/>
          </a:p>
          <a:p>
            <a:pPr lvl="2"/>
            <a:r>
              <a:rPr lang="de-DE" sz="1600" dirty="0"/>
              <a:t>Robotics </a:t>
            </a:r>
            <a:r>
              <a:rPr lang="de-DE" sz="1600" dirty="0" err="1"/>
              <a:t>enginners</a:t>
            </a:r>
            <a:r>
              <a:rPr lang="de-DE" sz="1600" dirty="0"/>
              <a:t> </a:t>
            </a:r>
            <a:r>
              <a:rPr lang="de-DE" sz="1600" dirty="0" err="1"/>
              <a:t>understand</a:t>
            </a:r>
            <a:r>
              <a:rPr lang="de-DE" sz="1600" dirty="0"/>
              <a:t> </a:t>
            </a:r>
            <a:r>
              <a:rPr lang="de-DE" sz="1600" dirty="0" err="1"/>
              <a:t>hardware</a:t>
            </a:r>
            <a:r>
              <a:rPr lang="de-DE" sz="1600" dirty="0"/>
              <a:t>, </a:t>
            </a:r>
            <a:r>
              <a:rPr lang="de-DE" sz="1600" dirty="0" err="1"/>
              <a:t>therefore</a:t>
            </a:r>
            <a:r>
              <a:rPr lang="de-DE" sz="1600" dirty="0"/>
              <a:t> </a:t>
            </a:r>
            <a:r>
              <a:rPr lang="de-DE" sz="1600" dirty="0" err="1"/>
              <a:t>know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multi-threading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utilized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performance</a:t>
            </a:r>
            <a:r>
              <a:rPr lang="de-DE" sz="1600" dirty="0"/>
              <a:t> </a:t>
            </a:r>
            <a:r>
              <a:rPr lang="de-DE" sz="1600" dirty="0" err="1"/>
              <a:t>benefits</a:t>
            </a:r>
            <a:endParaRPr lang="de-DE" sz="1600" dirty="0"/>
          </a:p>
          <a:p>
            <a:pPr lvl="2"/>
            <a:endParaRPr lang="de-DE" sz="1600" dirty="0"/>
          </a:p>
          <a:p>
            <a:pPr lvl="2"/>
            <a:r>
              <a:rPr lang="de-DE" sz="1600" dirty="0" err="1"/>
              <a:t>However</a:t>
            </a:r>
            <a:r>
              <a:rPr lang="de-DE" sz="1600" dirty="0"/>
              <a:t>, </a:t>
            </a:r>
            <a:r>
              <a:rPr lang="de-DE" sz="1600" dirty="0" err="1"/>
              <a:t>correct</a:t>
            </a:r>
            <a:r>
              <a:rPr lang="de-DE" sz="1600" dirty="0"/>
              <a:t> </a:t>
            </a:r>
            <a:r>
              <a:rPr lang="de-DE" sz="1600" dirty="0" err="1"/>
              <a:t>utilization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multi-threading </a:t>
            </a:r>
            <a:r>
              <a:rPr lang="de-DE" sz="1600" dirty="0" err="1"/>
              <a:t>is</a:t>
            </a:r>
            <a:r>
              <a:rPr lang="de-DE" sz="1600" dirty="0"/>
              <a:t> a </a:t>
            </a:r>
            <a:r>
              <a:rPr lang="de-DE" sz="1600" dirty="0" err="1"/>
              <a:t>hard</a:t>
            </a:r>
            <a:r>
              <a:rPr lang="de-DE" sz="1600" dirty="0"/>
              <a:t> </a:t>
            </a:r>
            <a:r>
              <a:rPr lang="de-DE" sz="1600" dirty="0" err="1"/>
              <a:t>process</a:t>
            </a:r>
            <a:r>
              <a:rPr lang="de-DE" sz="1600" dirty="0"/>
              <a:t> and </a:t>
            </a:r>
            <a:r>
              <a:rPr lang="de-DE" sz="1600" dirty="0" err="1"/>
              <a:t>error-prone</a:t>
            </a:r>
            <a:r>
              <a:rPr lang="de-DE" sz="1600" dirty="0"/>
              <a:t>. </a:t>
            </a:r>
            <a:r>
              <a:rPr lang="de-DE" sz="1600" dirty="0" err="1"/>
              <a:t>Therefore</a:t>
            </a:r>
            <a:r>
              <a:rPr lang="de-DE" sz="1600" dirty="0"/>
              <a:t>, </a:t>
            </a:r>
            <a:r>
              <a:rPr lang="de-DE" sz="1600" dirty="0" err="1"/>
              <a:t>they</a:t>
            </a:r>
            <a:r>
              <a:rPr lang="de-DE" sz="1600" dirty="0"/>
              <a:t> </a:t>
            </a:r>
            <a:r>
              <a:rPr lang="de-DE" sz="1600" dirty="0" err="1"/>
              <a:t>come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conclusion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multi-threading </a:t>
            </a:r>
            <a:r>
              <a:rPr lang="de-DE" sz="1600" dirty="0" err="1"/>
              <a:t>is</a:t>
            </a:r>
            <a:r>
              <a:rPr lang="de-DE" sz="1600" dirty="0"/>
              <a:t> a </a:t>
            </a:r>
            <a:r>
              <a:rPr lang="de-DE" sz="1600" dirty="0" err="1"/>
              <a:t>significant</a:t>
            </a:r>
            <a:r>
              <a:rPr lang="de-DE" sz="1600" dirty="0"/>
              <a:t> </a:t>
            </a:r>
            <a:r>
              <a:rPr lang="de-DE" sz="1600" dirty="0" err="1"/>
              <a:t>architectural</a:t>
            </a:r>
            <a:r>
              <a:rPr lang="de-DE" sz="1600" dirty="0"/>
              <a:t> </a:t>
            </a:r>
            <a:r>
              <a:rPr lang="de-DE" sz="1600" dirty="0" err="1"/>
              <a:t>decisions</a:t>
            </a:r>
            <a:r>
              <a:rPr lang="de-DE" sz="1600" dirty="0"/>
              <a:t> and </a:t>
            </a:r>
            <a:r>
              <a:rPr lang="de-DE" sz="1600" dirty="0" err="1"/>
              <a:t>therefore</a:t>
            </a:r>
            <a:r>
              <a:rPr lang="de-DE" sz="1600" dirty="0"/>
              <a:t> </a:t>
            </a:r>
            <a:r>
              <a:rPr lang="de-DE" sz="1600" dirty="0" err="1"/>
              <a:t>rely</a:t>
            </a:r>
            <a:r>
              <a:rPr lang="de-DE" sz="1600" dirty="0"/>
              <a:t> on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software</a:t>
            </a:r>
            <a:r>
              <a:rPr lang="de-DE" sz="1600" dirty="0"/>
              <a:t> </a:t>
            </a:r>
            <a:r>
              <a:rPr lang="de-DE" sz="1600" dirty="0" err="1"/>
              <a:t>architect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correctly</a:t>
            </a:r>
            <a:r>
              <a:rPr lang="de-DE" sz="1600" dirty="0"/>
              <a:t> </a:t>
            </a:r>
            <a:r>
              <a:rPr lang="de-DE" sz="1600" dirty="0" err="1"/>
              <a:t>apply</a:t>
            </a:r>
            <a:r>
              <a:rPr lang="de-DE" sz="1600" dirty="0"/>
              <a:t> multi-threading.</a:t>
            </a:r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8532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8199" y="829541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Stack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E11BD2-FD10-4CA5-825D-7D4E9ADB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146234AB-EF35-4DB2-A0A7-92D2568EBFE5}" type="datetime1">
              <a:rPr lang="de-DE" noProof="0" smtClean="0"/>
              <a:t>21.08.2022</a:t>
            </a:fld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BB715-532B-49A9-AE23-2DF7C16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DF50B1DA-E66F-4570-A2A3-B0A4E399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10" name="Rechteck: abgerundete Ecken 3">
            <a:extLst>
              <a:ext uri="{FF2B5EF4-FFF2-40B4-BE49-F238E27FC236}">
                <a16:creationId xmlns:a16="http://schemas.microsoft.com/office/drawing/2014/main" id="{FC26B60A-2358-4CC2-B059-12BC0CEFF48D}"/>
              </a:ext>
            </a:extLst>
          </p:cNvPr>
          <p:cNvSpPr/>
          <p:nvPr/>
        </p:nvSpPr>
        <p:spPr>
          <a:xfrm>
            <a:off x="3018479" y="3985677"/>
            <a:ext cx="2542591" cy="97193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Hardware</a:t>
            </a:r>
          </a:p>
        </p:txBody>
      </p:sp>
      <p:sp>
        <p:nvSpPr>
          <p:cNvPr id="11" name="Rechteck: abgerundete Ecken 4">
            <a:extLst>
              <a:ext uri="{FF2B5EF4-FFF2-40B4-BE49-F238E27FC236}">
                <a16:creationId xmlns:a16="http://schemas.microsoft.com/office/drawing/2014/main" id="{A284B858-F04F-47DD-9FBB-0A409735A0CD}"/>
              </a:ext>
            </a:extLst>
          </p:cNvPr>
          <p:cNvSpPr/>
          <p:nvPr/>
        </p:nvSpPr>
        <p:spPr>
          <a:xfrm>
            <a:off x="3018479" y="2866003"/>
            <a:ext cx="2542591" cy="9719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Operating System</a:t>
            </a:r>
          </a:p>
        </p:txBody>
      </p:sp>
      <p:sp>
        <p:nvSpPr>
          <p:cNvPr id="12" name="Rechteck: abgerundete Ecken 5">
            <a:extLst>
              <a:ext uri="{FF2B5EF4-FFF2-40B4-BE49-F238E27FC236}">
                <a16:creationId xmlns:a16="http://schemas.microsoft.com/office/drawing/2014/main" id="{E7F48522-21C9-47C4-A1EF-7E80A83B1F30}"/>
              </a:ext>
            </a:extLst>
          </p:cNvPr>
          <p:cNvSpPr/>
          <p:nvPr/>
        </p:nvSpPr>
        <p:spPr>
          <a:xfrm>
            <a:off x="2987377" y="1738554"/>
            <a:ext cx="2542591" cy="971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/>
              <a:t>Software Stack</a:t>
            </a:r>
          </a:p>
        </p:txBody>
      </p:sp>
    </p:spTree>
    <p:extLst>
      <p:ext uri="{BB962C8B-B14F-4D97-AF65-F5344CB8AC3E}">
        <p14:creationId xmlns:p14="http://schemas.microsoft.com/office/powerpoint/2010/main" val="2669805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P_190122_Fraunhofer_Master_16-9_KURZ.potx" id="{CA41A341-F299-4780-837E-7FACFD258D71}" vid="{1214B38B-B30E-4E8F-96F0-6698876504DD}"/>
    </a:ext>
  </a:extLst>
</a:theme>
</file>

<file path=ppt/theme/theme2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PP_190122_Fraunhofer_Master_16-9_KURZ</Template>
  <TotalTime>0</TotalTime>
  <Words>1361</Words>
  <Application>Microsoft Office PowerPoint</Application>
  <PresentationFormat>Widescreen</PresentationFormat>
  <Paragraphs>464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Frutiger LT Com 45 Light</vt:lpstr>
      <vt:lpstr>Frutiger LT Com 65 Bold</vt:lpstr>
      <vt:lpstr>Frutiger LT Com 75 Black</vt:lpstr>
      <vt:lpstr>Wingdings</vt:lpstr>
      <vt:lpstr>Fraunhofer_Master_16-9</vt:lpstr>
      <vt:lpstr>think-cell Folie</vt:lpstr>
      <vt:lpstr>PowerPoint Presentation</vt:lpstr>
      <vt:lpstr>PowerPoint Presentation</vt:lpstr>
      <vt:lpstr>Content</vt:lpstr>
      <vt:lpstr>Definition: Software Architecture</vt:lpstr>
      <vt:lpstr>Definition: Software Architecting</vt:lpstr>
      <vt:lpstr>Software Architect</vt:lpstr>
      <vt:lpstr>C++ and Robotics Applications</vt:lpstr>
      <vt:lpstr>Problem</vt:lpstr>
      <vt:lpstr>Stack</vt:lpstr>
      <vt:lpstr>Hardware</vt:lpstr>
      <vt:lpstr>Operating System</vt:lpstr>
      <vt:lpstr>Software Stack</vt:lpstr>
      <vt:lpstr>Confusing</vt:lpstr>
      <vt:lpstr>Reformulation of the Problem</vt:lpstr>
      <vt:lpstr>Challenges faced by Robotics Engineers</vt:lpstr>
      <vt:lpstr>ROS2 and multi-threading</vt:lpstr>
      <vt:lpstr>Solution - LLAMBA</vt:lpstr>
      <vt:lpstr>Solution - LLAMBA</vt:lpstr>
      <vt:lpstr>Important Parameters</vt:lpstr>
      <vt:lpstr>LLAMBA – Conceptual Solution</vt:lpstr>
      <vt:lpstr>Manual Parallelization</vt:lpstr>
      <vt:lpstr>LLAMBA Parallelization</vt:lpstr>
      <vt:lpstr>LLAMBA Parallelization</vt:lpstr>
      <vt:lpstr>LLAMBA Parallelization</vt:lpstr>
      <vt:lpstr>LLAMBA Parallelization</vt:lpstr>
      <vt:lpstr>LLAMBA Parallelization</vt:lpstr>
      <vt:lpstr>LLAMBA Benchmarking</vt:lpstr>
      <vt:lpstr>Python Bindings</vt:lpstr>
      <vt:lpstr>Python Bindings</vt:lpstr>
      <vt:lpstr>LLAMBA Visualization</vt:lpstr>
      <vt:lpstr>Input Scripts</vt:lpstr>
      <vt:lpstr>Parallelize Functions Feature</vt:lpstr>
      <vt:lpstr>Supported Operations</vt:lpstr>
      <vt:lpstr>Integration in ROS2</vt:lpstr>
      <vt:lpstr>Evaluation</vt:lpstr>
      <vt:lpstr>Average Execution Time</vt:lpstr>
      <vt:lpstr>Average Execution Time</vt:lpstr>
      <vt:lpstr>Deviation (max-min) / average</vt:lpstr>
      <vt:lpstr>Deviation (max-min) / average</vt:lpstr>
      <vt:lpstr>Interviews</vt:lpstr>
      <vt:lpstr>Evolution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Ajdari, Arian</dc:creator>
  <cp:lastModifiedBy>Ajdari, Arian</cp:lastModifiedBy>
  <cp:revision>20</cp:revision>
  <dcterms:created xsi:type="dcterms:W3CDTF">2022-06-23T13:49:29Z</dcterms:created>
  <dcterms:modified xsi:type="dcterms:W3CDTF">2022-08-21T15:10:12Z</dcterms:modified>
</cp:coreProperties>
</file>