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5" r:id="rId1"/>
  </p:sldMasterIdLst>
  <p:notesMasterIdLst>
    <p:notesMasterId r:id="rId54"/>
  </p:notesMasterIdLst>
  <p:handoutMasterIdLst>
    <p:handoutMasterId r:id="rId55"/>
  </p:handoutMasterIdLst>
  <p:sldIdLst>
    <p:sldId id="421" r:id="rId2"/>
    <p:sldId id="345" r:id="rId3"/>
    <p:sldId id="310" r:id="rId4"/>
    <p:sldId id="400" r:id="rId5"/>
    <p:sldId id="409" r:id="rId6"/>
    <p:sldId id="417" r:id="rId7"/>
    <p:sldId id="379" r:id="rId8"/>
    <p:sldId id="388" r:id="rId9"/>
    <p:sldId id="411" r:id="rId10"/>
    <p:sldId id="414" r:id="rId11"/>
    <p:sldId id="328" r:id="rId12"/>
    <p:sldId id="415" r:id="rId13"/>
    <p:sldId id="311" r:id="rId14"/>
    <p:sldId id="364" r:id="rId15"/>
    <p:sldId id="402" r:id="rId16"/>
    <p:sldId id="358" r:id="rId17"/>
    <p:sldId id="410" r:id="rId18"/>
    <p:sldId id="352" r:id="rId19"/>
    <p:sldId id="353" r:id="rId20"/>
    <p:sldId id="354" r:id="rId21"/>
    <p:sldId id="418" r:id="rId22"/>
    <p:sldId id="381" r:id="rId23"/>
    <p:sldId id="362" r:id="rId24"/>
    <p:sldId id="367" r:id="rId25"/>
    <p:sldId id="325" r:id="rId26"/>
    <p:sldId id="401" r:id="rId27"/>
    <p:sldId id="403" r:id="rId28"/>
    <p:sldId id="405" r:id="rId29"/>
    <p:sldId id="419" r:id="rId30"/>
    <p:sldId id="404" r:id="rId31"/>
    <p:sldId id="360" r:id="rId32"/>
    <p:sldId id="363" r:id="rId33"/>
    <p:sldId id="420" r:id="rId34"/>
    <p:sldId id="383" r:id="rId35"/>
    <p:sldId id="371" r:id="rId36"/>
    <p:sldId id="334" r:id="rId37"/>
    <p:sldId id="374" r:id="rId38"/>
    <p:sldId id="355" r:id="rId39"/>
    <p:sldId id="347" r:id="rId40"/>
    <p:sldId id="356" r:id="rId41"/>
    <p:sldId id="375" r:id="rId42"/>
    <p:sldId id="392" r:id="rId43"/>
    <p:sldId id="329" r:id="rId44"/>
    <p:sldId id="376" r:id="rId45"/>
    <p:sldId id="391" r:id="rId46"/>
    <p:sldId id="422" r:id="rId47"/>
    <p:sldId id="406" r:id="rId48"/>
    <p:sldId id="340" r:id="rId49"/>
    <p:sldId id="370" r:id="rId50"/>
    <p:sldId id="348" r:id="rId51"/>
    <p:sldId id="359" r:id="rId52"/>
    <p:sldId id="324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alk" id="{088D9495-9723-465B-BFB7-ADA301DC7A2D}">
          <p14:sldIdLst>
            <p14:sldId id="421"/>
            <p14:sldId id="345"/>
            <p14:sldId id="310"/>
            <p14:sldId id="400"/>
            <p14:sldId id="409"/>
            <p14:sldId id="417"/>
            <p14:sldId id="379"/>
            <p14:sldId id="388"/>
            <p14:sldId id="411"/>
            <p14:sldId id="414"/>
            <p14:sldId id="328"/>
            <p14:sldId id="415"/>
            <p14:sldId id="311"/>
            <p14:sldId id="364"/>
            <p14:sldId id="402"/>
            <p14:sldId id="358"/>
            <p14:sldId id="410"/>
            <p14:sldId id="352"/>
            <p14:sldId id="353"/>
            <p14:sldId id="354"/>
            <p14:sldId id="418"/>
            <p14:sldId id="381"/>
            <p14:sldId id="362"/>
            <p14:sldId id="367"/>
            <p14:sldId id="325"/>
            <p14:sldId id="401"/>
            <p14:sldId id="403"/>
            <p14:sldId id="405"/>
            <p14:sldId id="419"/>
            <p14:sldId id="404"/>
            <p14:sldId id="360"/>
            <p14:sldId id="363"/>
            <p14:sldId id="420"/>
            <p14:sldId id="383"/>
            <p14:sldId id="371"/>
            <p14:sldId id="334"/>
            <p14:sldId id="374"/>
            <p14:sldId id="355"/>
            <p14:sldId id="347"/>
            <p14:sldId id="356"/>
            <p14:sldId id="375"/>
            <p14:sldId id="392"/>
            <p14:sldId id="329"/>
            <p14:sldId id="376"/>
            <p14:sldId id="391"/>
            <p14:sldId id="422"/>
            <p14:sldId id="406"/>
            <p14:sldId id="340"/>
            <p14:sldId id="370"/>
          </p14:sldIdLst>
        </p14:section>
        <p14:section name="Examples &amp; Details" id="{D4092FBE-C59A-4400-97BF-F378E8A3595D}">
          <p14:sldIdLst>
            <p14:sldId id="348"/>
            <p14:sldId id="359"/>
            <p14:sldId id="324"/>
          </p14:sldIdLst>
        </p14:section>
        <p14:section name="Drafts" id="{A98C4A5D-CB9C-4A70-9DB9-2D026822F91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377E05-0732-47C6-AD71-68FAE73F2837}" v="7" dt="2022-09-15T17:17:55.142"/>
    <p1510:client id="{4A624533-8C56-4704-8CB6-B0BC9CF9950C}" v="138" dt="2022-09-13T20:29:22.015"/>
    <p1510:client id="{C84C143C-0DFD-4CB5-8E66-E9CA41D47B1F}" v="2" dt="2022-09-13T14:49:08.454"/>
    <p1510:client id="{E399114C-41C8-4974-8FC6-3927C9B16F55}" v="400" dt="2022-09-13T14:46:28.9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1" autoAdjust="0"/>
    <p:restoredTop sz="67776" autoAdjust="0"/>
  </p:normalViewPr>
  <p:slideViewPr>
    <p:cSldViewPr snapToGrid="0">
      <p:cViewPr varScale="1">
        <p:scale>
          <a:sx n="56" d="100"/>
          <a:sy n="56" d="100"/>
        </p:scale>
        <p:origin x="1116" y="7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F5F3F1-9D51-448F-ABAD-66E94455C5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EE75E4-269E-49B5-B3C6-853751B9A6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DA51A-CC73-4906-998F-C31D7EAD7A9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957043-6B84-4681-98A1-C27430FAAA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3DAD1-9817-4D01-8BB3-1984A584C6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50340-A7D9-4628-BB0A-E958878BF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382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CF139-921F-4E25-8DA2-7FC3C197DDF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58EA8-E452-4167-BD6D-9D9CB847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719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std.org/jtc1/sc22/wg21/docs/papers/2019/p1946r0.html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open-std.org/jtc1/sc22/wg21/docs/papers/2020/p2226r0.html" TargetMode="External"/><Relationship Id="rId5" Type="http://schemas.openxmlformats.org/officeDocument/2006/relationships/hyperlink" Target="http://www.open-std.org/jtc1/sc22/wg21/docs/papers/2020/p1144r5.html" TargetMode="External"/><Relationship Id="rId4" Type="http://schemas.openxmlformats.org/officeDocument/2006/relationships/hyperlink" Target="http://www.open-std.org/jtc1/sc22/wg21/docs/papers/2020/p2027r0.pdf" TargetMode="Externa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</a:rPr>
              <a:t>I recently adopted a really cure cat called “Yoga”….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002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Example with PRINT_TYPE_VALUE and PRINT_ORIGIN_VALUE: https://godbolt.org/z/57f64e187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a is initialized by a “temporary materialization conversion”</a:t>
            </a:r>
            <a:br>
              <a:rPr lang="en-US" dirty="0"/>
            </a:br>
            <a:r>
              <a:rPr lang="en-US" dirty="0"/>
              <a:t>(same would happen if we would have written const Data&amp; a = 42;)</a:t>
            </a:r>
          </a:p>
        </p:txBody>
      </p:sp>
    </p:spTree>
    <p:extLst>
      <p:ext uri="{BB962C8B-B14F-4D97-AF65-F5344CB8AC3E}">
        <p14:creationId xmlns:p14="http://schemas.microsoft.com/office/powerpoint/2010/main" val="1555040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Abadi" panose="020B0604020104020204" pitchFamily="34" charset="0"/>
              </a:rPr>
              <a:t>@@@ During the talk, we will address type categories and CV qualifiers, but will not get deep into this topic</a:t>
            </a:r>
          </a:p>
          <a:p>
            <a:pPr marL="0" indent="0"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https://www.ibm.com/docs/en/zos/2.3.0?topic=declarations-type-qualifiers</a:t>
            </a:r>
          </a:p>
        </p:txBody>
      </p:sp>
    </p:spTree>
    <p:extLst>
      <p:ext uri="{BB962C8B-B14F-4D97-AF65-F5344CB8AC3E}">
        <p14:creationId xmlns:p14="http://schemas.microsoft.com/office/powerpoint/2010/main" val="2551734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Abadi" panose="020B0604020104020204" pitchFamily="34" charset="0"/>
              </a:rPr>
              <a:t>@@@ The non-</a:t>
            </a:r>
            <a:r>
              <a:rPr lang="en-US" sz="1200" dirty="0" err="1">
                <a:solidFill>
                  <a:srgbClr val="000000"/>
                </a:solidFill>
                <a:latin typeface="Abadi" panose="020B0604020104020204" pitchFamily="34" charset="0"/>
              </a:rPr>
              <a:t>lvalue</a:t>
            </a:r>
            <a:r>
              <a:rPr lang="en-US" sz="1200" dirty="0">
                <a:solidFill>
                  <a:srgbClr val="000000"/>
                </a:solidFill>
                <a:latin typeface="Abadi" panose="020B0604020104020204" pitchFamily="34" charset="0"/>
              </a:rPr>
              <a:t> expression was referred to as “</a:t>
            </a:r>
            <a:r>
              <a:rPr lang="en-US" sz="1200" dirty="0" err="1">
                <a:solidFill>
                  <a:srgbClr val="000000"/>
                </a:solidFill>
                <a:latin typeface="Abadi" panose="020B0604020104020204" pitchFamily="34" charset="0"/>
              </a:rPr>
              <a:t>rvalue</a:t>
            </a:r>
            <a:r>
              <a:rPr lang="en-US" sz="1200" dirty="0">
                <a:solidFill>
                  <a:srgbClr val="000000"/>
                </a:solidFill>
                <a:latin typeface="Abadi" panose="020B0604020104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5351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Abadi" panose="020B0604020104020204" pitchFamily="34" charset="0"/>
              </a:rPr>
              <a:t>C++11 + Fixes: https://timsong-cpp.github.io/cppwp/n3337/basic.lval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Abadi" panose="020B0604020104020204" pitchFamily="34" charset="0"/>
              </a:rPr>
              <a:t>C++17: https://timsong-cpp.github.io/cppwp/n4659/basic.lval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Abadi" panose="020B0604020104020204" pitchFamily="34" charset="0"/>
              </a:rPr>
              <a:t>C++20: https://timsong-cpp.github.io/cppwp/n4868/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Abadi" panose="020B0604020104020204" pitchFamily="34" charset="0"/>
              </a:rPr>
              <a:t>C++ latest: https://eel.is/c++draft/basic.lval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Abadi" panose="020B0604020104020204" pitchFamily="34" charset="0"/>
              </a:rPr>
              <a:t>Papers to add </a:t>
            </a:r>
            <a:r>
              <a:rPr lang="en-US" sz="1200" dirty="0" err="1">
                <a:solidFill>
                  <a:srgbClr val="000000"/>
                </a:solidFill>
                <a:latin typeface="Abadi" panose="020B0604020104020204" pitchFamily="34" charset="0"/>
              </a:rPr>
              <a:t>rvalue</a:t>
            </a:r>
            <a:r>
              <a:rPr lang="en-US" sz="1200" dirty="0">
                <a:solidFill>
                  <a:srgbClr val="000000"/>
                </a:solidFill>
                <a:latin typeface="Abadi" panose="020B0604020104020204" pitchFamily="34" charset="0"/>
              </a:rPr>
              <a:t> references (to solve the forwarding problem):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Abadi" panose="020B0604020104020204" pitchFamily="34" charset="0"/>
              </a:rPr>
              <a:t>2002: A Proposal to Add Move Semantics Support to the C++ Language (Howard E. </a:t>
            </a:r>
            <a:r>
              <a:rPr lang="en-US" sz="1200" dirty="0" err="1">
                <a:solidFill>
                  <a:srgbClr val="000000"/>
                </a:solidFill>
                <a:latin typeface="Abadi" panose="020B0604020104020204" pitchFamily="34" charset="0"/>
              </a:rPr>
              <a:t>Hinnant</a:t>
            </a:r>
            <a:r>
              <a:rPr lang="en-US" sz="1200" dirty="0">
                <a:solidFill>
                  <a:srgbClr val="000000"/>
                </a:solidFill>
                <a:latin typeface="Abadi" panose="020B0604020104020204" pitchFamily="34" charset="0"/>
              </a:rPr>
              <a:t>, Peter </a:t>
            </a:r>
            <a:r>
              <a:rPr lang="en-US" sz="1200" dirty="0" err="1">
                <a:solidFill>
                  <a:srgbClr val="000000"/>
                </a:solidFill>
                <a:latin typeface="Abadi" panose="020B0604020104020204" pitchFamily="34" charset="0"/>
              </a:rPr>
              <a:t>Dimov</a:t>
            </a:r>
            <a:r>
              <a:rPr lang="en-US" sz="1200" dirty="0">
                <a:solidFill>
                  <a:srgbClr val="000000"/>
                </a:solidFill>
                <a:latin typeface="Abadi" panose="020B0604020104020204" pitchFamily="34" charset="0"/>
              </a:rPr>
              <a:t>, Dave Abrahams)</a:t>
            </a:r>
            <a:br>
              <a:rPr lang="en-US" sz="1200" dirty="0">
                <a:solidFill>
                  <a:srgbClr val="000000"/>
                </a:solidFill>
                <a:latin typeface="Abadi" panose="020B0604020104020204" pitchFamily="34" charset="0"/>
              </a:rPr>
            </a:br>
            <a:r>
              <a:rPr lang="en-US" sz="1200" dirty="0">
                <a:solidFill>
                  <a:srgbClr val="000000"/>
                </a:solidFill>
                <a:latin typeface="Abadi" panose="020B0604020104020204" pitchFamily="34" charset="0"/>
              </a:rPr>
              <a:t>http://www.open-std.org/jtc1/sc22/wg21/docs/papers/2002/n1377.htm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solidFill>
                  <a:srgbClr val="000000"/>
                </a:solidFill>
                <a:latin typeface="Abadi" panose="020B0604020104020204" pitchFamily="34" charset="0"/>
              </a:rPr>
              <a:t>2002: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Forwarding Problem: Arguments </a:t>
            </a:r>
            <a:r>
              <a:rPr lang="en-US" sz="1200" dirty="0">
                <a:solidFill>
                  <a:srgbClr val="000000"/>
                </a:solidFill>
                <a:latin typeface="Abadi" panose="020B0604020104020204" pitchFamily="34" charset="0"/>
              </a:rPr>
              <a:t>(Peter </a:t>
            </a:r>
            <a:r>
              <a:rPr lang="en-US" sz="1200" dirty="0" err="1">
                <a:solidFill>
                  <a:srgbClr val="000000"/>
                </a:solidFill>
                <a:latin typeface="Abadi" panose="020B0604020104020204" pitchFamily="34" charset="0"/>
              </a:rPr>
              <a:t>Dimov</a:t>
            </a:r>
            <a:r>
              <a:rPr lang="en-US" sz="1200" dirty="0">
                <a:solidFill>
                  <a:srgbClr val="000000"/>
                </a:solidFill>
                <a:latin typeface="Abadi" panose="020B0604020104020204" pitchFamily="34" charset="0"/>
              </a:rPr>
              <a:t>, Howard E. </a:t>
            </a:r>
            <a:r>
              <a:rPr lang="en-US" sz="1200" dirty="0" err="1">
                <a:solidFill>
                  <a:srgbClr val="000000"/>
                </a:solidFill>
                <a:latin typeface="Abadi" panose="020B0604020104020204" pitchFamily="34" charset="0"/>
              </a:rPr>
              <a:t>Hinnant</a:t>
            </a:r>
            <a:r>
              <a:rPr lang="en-US" sz="1200" dirty="0">
                <a:solidFill>
                  <a:srgbClr val="000000"/>
                </a:solidFill>
                <a:latin typeface="Abadi" panose="020B0604020104020204" pitchFamily="34" charset="0"/>
              </a:rPr>
              <a:t>, Dave Abrahams)</a:t>
            </a:r>
            <a:b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sz="1200" dirty="0">
                <a:solidFill>
                  <a:srgbClr val="000000"/>
                </a:solidFill>
                <a:latin typeface="Abadi" panose="020B0604020104020204" pitchFamily="34" charset="0"/>
              </a:rPr>
              <a:t>http://www.open-std.org/jtc1/sc22/wg21/docs/papers/2002/n1385.htm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Abadi" panose="020B0604020104020204" pitchFamily="34" charset="0"/>
              </a:rPr>
              <a:t>2004: A Proposal to Add an </a:t>
            </a:r>
            <a:r>
              <a:rPr lang="en-US" sz="1200" dirty="0" err="1">
                <a:solidFill>
                  <a:srgbClr val="000000"/>
                </a:solidFill>
                <a:latin typeface="Abadi" panose="020B0604020104020204" pitchFamily="34" charset="0"/>
              </a:rPr>
              <a:t>Rvalue</a:t>
            </a:r>
            <a:r>
              <a:rPr lang="en-US" sz="1200" dirty="0">
                <a:solidFill>
                  <a:srgbClr val="000000"/>
                </a:solidFill>
                <a:latin typeface="Abadi" panose="020B0604020104020204" pitchFamily="34" charset="0"/>
              </a:rPr>
              <a:t> Reference to the C++ Language (Howard E. </a:t>
            </a:r>
            <a:r>
              <a:rPr lang="en-US" sz="1200" dirty="0" err="1">
                <a:solidFill>
                  <a:srgbClr val="000000"/>
                </a:solidFill>
                <a:latin typeface="Abadi" panose="020B0604020104020204" pitchFamily="34" charset="0"/>
              </a:rPr>
              <a:t>Hinnant</a:t>
            </a:r>
            <a:r>
              <a:rPr lang="en-US" sz="1200" dirty="0">
                <a:solidFill>
                  <a:srgbClr val="000000"/>
                </a:solidFill>
                <a:latin typeface="Abadi" panose="020B0604020104020204" pitchFamily="34" charset="0"/>
              </a:rPr>
              <a:t>, Dave Abrahams, Peter </a:t>
            </a:r>
            <a:r>
              <a:rPr lang="en-US" sz="1200" dirty="0" err="1">
                <a:solidFill>
                  <a:srgbClr val="000000"/>
                </a:solidFill>
                <a:latin typeface="Abadi" panose="020B0604020104020204" pitchFamily="34" charset="0"/>
              </a:rPr>
              <a:t>Dimov</a:t>
            </a:r>
            <a:r>
              <a:rPr lang="en-US" sz="1200" dirty="0">
                <a:solidFill>
                  <a:srgbClr val="000000"/>
                </a:solidFill>
                <a:latin typeface="Abadi" panose="020B0604020104020204" pitchFamily="34" charset="0"/>
              </a:rPr>
              <a:t>)</a:t>
            </a:r>
            <a:br>
              <a:rPr lang="en-US" sz="1200" dirty="0">
                <a:solidFill>
                  <a:srgbClr val="000000"/>
                </a:solidFill>
                <a:latin typeface="Abadi" panose="020B0604020104020204" pitchFamily="34" charset="0"/>
              </a:rPr>
            </a:br>
            <a:r>
              <a:rPr lang="en-US" sz="1200" dirty="0">
                <a:solidFill>
                  <a:srgbClr val="000000"/>
                </a:solidFill>
                <a:latin typeface="Abadi" panose="020B0604020104020204" pitchFamily="34" charset="0"/>
              </a:rPr>
              <a:t>http://www.open-std.org/jtc1/sc22/wg21/docs/papers/2004/n1690.html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solidFill>
                  <a:srgbClr val="000000"/>
                </a:solidFill>
                <a:latin typeface="Abadi" panose="020B0604020104020204" pitchFamily="34" charset="0"/>
              </a:rPr>
              <a:t>2006: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 Brief Introduction to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Rvalue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References (Howard E.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Hinnant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Bjarne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Stroustrup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Bronek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Lozicki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br>
              <a:rPr lang="en-US" sz="12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</a:br>
            <a:r>
              <a:rPr lang="en-US" sz="1200" dirty="0">
                <a:solidFill>
                  <a:srgbClr val="000000"/>
                </a:solidFill>
                <a:latin typeface="Abadi" panose="020B0604020104020204" pitchFamily="34" charset="0"/>
              </a:rPr>
              <a:t>http://www.open-std.org/jtc1/sc22/wg21/docs/papers/2006/n2027.html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85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Additional Papers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C++20: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P0527R1: Implicitly move from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rvalue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references in return statements (https://wg21.link/p0527r1)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P1155R3: </a:t>
            </a:r>
            <a:r>
              <a:rPr lang="en-US" b="0" dirty="0">
                <a:solidFill>
                  <a:srgbClr val="005A9C"/>
                </a:solidFill>
                <a:effectLst/>
                <a:latin typeface="Arial" panose="020B0604020202020204" pitchFamily="34" charset="0"/>
              </a:rPr>
              <a:t>More implicit moves (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http://www.open-std.org/jtc1/sc22/wg21/docs/papers/2019/p1155r3.html)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P1825: Merged wording for P0527R1 and P1155R3</a:t>
            </a:r>
            <a:r>
              <a:rPr lang="en-US" b="0" dirty="0"/>
              <a:t> (http://www.open-std.org/jtc1/sc22/wg21/docs/papers/2019/p1825r0.html)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/>
              <a:t>P0357: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reference_wrapper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for incomplete types</a:t>
            </a:r>
            <a:r>
              <a:rPr lang="en-US" b="0" dirty="0"/>
              <a:t> (http://www.open-std.org/jtc1/sc22/wg21/docs/papers/2018/p0357r3.html)</a:t>
            </a:r>
          </a:p>
        </p:txBody>
      </p:sp>
    </p:spTree>
    <p:extLst>
      <p:ext uri="{BB962C8B-B14F-4D97-AF65-F5344CB8AC3E}">
        <p14:creationId xmlns:p14="http://schemas.microsoft.com/office/powerpoint/2010/main" val="4108566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@@@ The result of the </a:t>
            </a:r>
            <a:r>
              <a:rPr lang="en-US" dirty="0" err="1"/>
              <a:t>prvalue</a:t>
            </a:r>
            <a:r>
              <a:rPr lang="en-US" dirty="0"/>
              <a:t> materialization is used for initializing the object.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32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Notice that returning those with </a:t>
            </a:r>
            <a:r>
              <a:rPr lang="en-US" dirty="0" err="1"/>
              <a:t>decltype</a:t>
            </a:r>
            <a:r>
              <a:rPr lang="en-US" dirty="0"/>
              <a:t>(auto) is an issue.</a:t>
            </a:r>
          </a:p>
        </p:txBody>
      </p:sp>
    </p:spTree>
    <p:extLst>
      <p:ext uri="{BB962C8B-B14F-4D97-AF65-F5344CB8AC3E}">
        <p14:creationId xmlns:p14="http://schemas.microsoft.com/office/powerpoint/2010/main" val="2310686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15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00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08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915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@@@ “const </a:t>
            </a:r>
            <a:r>
              <a:rPr lang="en-US" dirty="0" err="1"/>
              <a:t>lvalue</a:t>
            </a:r>
            <a:r>
              <a:rPr lang="en-US" dirty="0"/>
              <a:t> reference”, “</a:t>
            </a:r>
            <a:r>
              <a:rPr lang="en-US" dirty="0" err="1"/>
              <a:t>Lvalue</a:t>
            </a:r>
            <a:r>
              <a:rPr lang="en-US" dirty="0"/>
              <a:t> const reference” (but not “</a:t>
            </a:r>
            <a:r>
              <a:rPr lang="en-US" dirty="0" err="1"/>
              <a:t>lvalue</a:t>
            </a:r>
            <a:r>
              <a:rPr lang="en-US" dirty="0"/>
              <a:t> reference to const”)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0000"/>
                </a:solidFill>
              </a:rPr>
              <a:t>lvalue</a:t>
            </a:r>
            <a:r>
              <a:rPr lang="en-US" b="1" dirty="0">
                <a:solidFill>
                  <a:srgbClr val="000000"/>
                </a:solidFill>
              </a:rPr>
              <a:t> reference</a:t>
            </a:r>
            <a:r>
              <a:rPr lang="en-US" dirty="0">
                <a:solidFill>
                  <a:srgbClr val="000000"/>
                </a:solidFill>
              </a:rPr>
              <a:t>: object modifiable through the reference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const </a:t>
            </a:r>
            <a:r>
              <a:rPr lang="en-US" b="1" dirty="0" err="1">
                <a:solidFill>
                  <a:srgbClr val="000000"/>
                </a:solidFill>
              </a:rPr>
              <a:t>lvalue</a:t>
            </a:r>
            <a:r>
              <a:rPr lang="en-US" b="1" dirty="0">
                <a:solidFill>
                  <a:srgbClr val="000000"/>
                </a:solidFill>
              </a:rPr>
              <a:t> reference: </a:t>
            </a:r>
            <a:r>
              <a:rPr lang="en-US" dirty="0">
                <a:solidFill>
                  <a:srgbClr val="000000"/>
                </a:solidFill>
              </a:rPr>
              <a:t>object non-modifiable through the reference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0000"/>
                </a:solidFill>
              </a:rPr>
              <a:t>rvalue</a:t>
            </a:r>
            <a:r>
              <a:rPr lang="en-US" b="1" dirty="0">
                <a:solidFill>
                  <a:srgbClr val="000000"/>
                </a:solidFill>
              </a:rPr>
              <a:t> reference</a:t>
            </a:r>
            <a:r>
              <a:rPr lang="en-US" dirty="0">
                <a:solidFill>
                  <a:srgbClr val="000000"/>
                </a:solidFill>
              </a:rPr>
              <a:t>: temporary object, modifiable through the reference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const </a:t>
            </a:r>
            <a:r>
              <a:rPr lang="en-US" b="1" dirty="0" err="1">
                <a:solidFill>
                  <a:srgbClr val="000000"/>
                </a:solidFill>
              </a:rPr>
              <a:t>rvalue</a:t>
            </a:r>
            <a:r>
              <a:rPr lang="en-US" b="1" dirty="0">
                <a:solidFill>
                  <a:srgbClr val="000000"/>
                </a:solidFill>
              </a:rPr>
              <a:t> reference</a:t>
            </a:r>
            <a:r>
              <a:rPr lang="en-US" dirty="0">
                <a:solidFill>
                  <a:srgbClr val="000000"/>
                </a:solidFill>
              </a:rPr>
              <a:t>: temporary object, non-modifiable through the reference (*)</a:t>
            </a:r>
          </a:p>
          <a:p>
            <a:pPr marL="0" indent="0">
              <a:buFont typeface="+mj-lt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Const </a:t>
            </a:r>
            <a:r>
              <a:rPr lang="en-US" dirty="0" err="1"/>
              <a:t>rvalue</a:t>
            </a:r>
            <a:r>
              <a:rPr lang="en-US" dirty="0"/>
              <a:t> references usability: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effectLst/>
                <a:latin typeface="inherit"/>
              </a:rPr>
              <a:t>[Check] `</a:t>
            </a:r>
            <a:r>
              <a:rPr lang="en-US" dirty="0" err="1">
                <a:effectLst/>
                <a:latin typeface="inherit"/>
              </a:rPr>
              <a:t>constexpr</a:t>
            </a:r>
            <a:r>
              <a:rPr lang="en-US" dirty="0">
                <a:effectLst/>
                <a:latin typeface="inherit"/>
              </a:rPr>
              <a:t> T value() const &amp;&amp;</a:t>
            </a:r>
            <a:r>
              <a:rPr lang="en-US" dirty="0"/>
              <a:t> </a:t>
            </a:r>
            <a:r>
              <a:rPr lang="en-US" b="1" i="0" dirty="0">
                <a:solidFill>
                  <a:srgbClr val="232629"/>
                </a:solidFill>
                <a:effectLst/>
                <a:latin typeface="-apple-system"/>
              </a:rPr>
              <a:t>= delete` </a:t>
            </a:r>
            <a:r>
              <a:rPr lang="en-US" b="0" i="0" dirty="0">
                <a:solidFill>
                  <a:srgbClr val="232629"/>
                </a:solidFill>
                <a:effectLst/>
                <a:latin typeface="-apple-system"/>
              </a:rPr>
              <a:t>Can be used to prohibit the method's use on </a:t>
            </a:r>
            <a:r>
              <a:rPr lang="en-US" b="0" i="0" dirty="0" err="1">
                <a:solidFill>
                  <a:srgbClr val="232629"/>
                </a:solidFill>
                <a:effectLst/>
                <a:latin typeface="-apple-system"/>
              </a:rPr>
              <a:t>prvalues</a:t>
            </a:r>
            <a:r>
              <a:rPr lang="en-US" b="0" i="0" dirty="0">
                <a:solidFill>
                  <a:srgbClr val="232629"/>
                </a:solidFill>
                <a:effectLst/>
                <a:latin typeface="-apple-system"/>
              </a:rPr>
              <a:t> and </a:t>
            </a:r>
            <a:r>
              <a:rPr lang="en-US" b="0" i="0" dirty="0" err="1">
                <a:solidFill>
                  <a:srgbClr val="232629"/>
                </a:solidFill>
                <a:effectLst/>
                <a:latin typeface="-apple-system"/>
              </a:rPr>
              <a:t>xvalues</a:t>
            </a:r>
            <a:r>
              <a:rPr lang="en-US" b="0" i="0" dirty="0">
                <a:solidFill>
                  <a:srgbClr val="232629"/>
                </a:solidFill>
                <a:effectLst/>
                <a:latin typeface="-apple-system"/>
              </a:rPr>
              <a:t>.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https://www.codesynthesis.com/~boris/blog/2012/07/24/const-rvalue-references/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https://stackoverflow.com/questions/24824432/what-is-use-of-the-ref-qualifier-const</a:t>
            </a:r>
            <a:endParaRPr lang="en-US" dirty="0">
              <a:effectLst/>
              <a:latin typeface="inherit"/>
            </a:endParaRPr>
          </a:p>
          <a:p>
            <a:pPr marL="0" indent="0">
              <a:buNone/>
            </a:pPr>
            <a:endParaRPr lang="en-US" dirty="0">
              <a:effectLst/>
              <a:latin typeface="inherit"/>
            </a:endParaRPr>
          </a:p>
          <a:p>
            <a:pPr marL="0" indent="0">
              <a:buNone/>
            </a:pPr>
            <a:endParaRPr lang="en-US" dirty="0">
              <a:effectLst/>
              <a:latin typeface="inheri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77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b="0" dirty="0"/>
              <a:t>https://godbolt.org/z/srxox1nq8</a:t>
            </a:r>
          </a:p>
          <a:p>
            <a:pPr marL="228600" indent="-228600">
              <a:buFont typeface="+mj-lt"/>
              <a:buAutoNum type="arabicPeriod"/>
            </a:pPr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Rules of reference initialization: https://en.cppreference.com/w/cpp/language/reference_initialization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https://docs.microsoft.com/en-us/windows/uwp/cpp-and-winrt-apis/cpp-value-categories</a:t>
            </a:r>
          </a:p>
        </p:txBody>
      </p:sp>
    </p:spTree>
    <p:extLst>
      <p:ext uri="{BB962C8B-B14F-4D97-AF65-F5344CB8AC3E}">
        <p14:creationId xmlns:p14="http://schemas.microsoft.com/office/powerpoint/2010/main" val="1115803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badi" panose="020B0604020104020204" pitchFamily="34" charset="0"/>
              </a:rPr>
              <a:t>Non-static member functions behave similarly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https://godbolt.org/z/ej75e8fxn (Example extending one by Boris </a:t>
            </a:r>
            <a:r>
              <a:rPr lang="en-US" dirty="0" err="1"/>
              <a:t>Kolpackov</a:t>
            </a:r>
            <a:r>
              <a:rPr lang="en-US" dirty="0"/>
              <a:t>: https://www.codesynthesis.com/~boris/blog/2012/07/24/const-rvalue-references/)</a:t>
            </a:r>
          </a:p>
          <a:p>
            <a:pPr marL="228600" indent="-228600">
              <a:buAutoNum type="arabicPeriod"/>
            </a:pPr>
            <a:r>
              <a:rPr lang="en-US" dirty="0"/>
              <a:t>https://godbolt.org/z/sjMnPh6jn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Binding function rules: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000000"/>
                </a:solidFill>
                <a:latin typeface="Abadi" panose="020B0604020104020204" pitchFamily="34" charset="0"/>
              </a:rPr>
              <a:t>lvalue</a:t>
            </a:r>
            <a:r>
              <a:rPr lang="en-US" sz="1200" b="1" dirty="0">
                <a:solidFill>
                  <a:srgbClr val="000000"/>
                </a:solidFill>
                <a:latin typeface="Abadi" panose="020B0604020104020204" pitchFamily="34" charset="0"/>
              </a:rPr>
              <a:t> reference</a:t>
            </a:r>
            <a:r>
              <a:rPr lang="en-US" sz="1200" dirty="0">
                <a:solidFill>
                  <a:srgbClr val="000000"/>
                </a:solidFill>
                <a:latin typeface="Abadi" panose="020B0604020104020204" pitchFamily="34" charset="0"/>
              </a:rPr>
              <a:t>: Function can modify data, Caller can observe data changes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badi" panose="020B0604020104020204" pitchFamily="34" charset="0"/>
              </a:rPr>
              <a:t>const </a:t>
            </a:r>
            <a:r>
              <a:rPr lang="en-US" sz="1200" b="1" dirty="0" err="1">
                <a:solidFill>
                  <a:srgbClr val="000000"/>
                </a:solidFill>
                <a:latin typeface="Abadi" panose="020B0604020104020204" pitchFamily="34" charset="0"/>
              </a:rPr>
              <a:t>lvalue</a:t>
            </a:r>
            <a:r>
              <a:rPr lang="en-US" sz="1200" b="1" dirty="0">
                <a:solidFill>
                  <a:srgbClr val="000000"/>
                </a:solidFill>
                <a:latin typeface="Abadi" panose="020B0604020104020204" pitchFamily="34" charset="0"/>
              </a:rPr>
              <a:t> reference</a:t>
            </a:r>
            <a:r>
              <a:rPr lang="en-US" sz="1200" dirty="0">
                <a:solidFill>
                  <a:srgbClr val="000000"/>
                </a:solidFill>
                <a:latin typeface="Abadi" panose="020B0604020104020204" pitchFamily="34" charset="0"/>
              </a:rPr>
              <a:t>: Function can’t modify data, Caller can observe (old) data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000000"/>
                </a:solidFill>
                <a:latin typeface="Abadi" panose="020B0604020104020204" pitchFamily="34" charset="0"/>
              </a:rPr>
              <a:t>rvalue</a:t>
            </a:r>
            <a:r>
              <a:rPr lang="en-US" sz="1200" b="1" dirty="0">
                <a:solidFill>
                  <a:srgbClr val="000000"/>
                </a:solidFill>
                <a:latin typeface="Abadi" panose="020B0604020104020204" pitchFamily="34" charset="0"/>
              </a:rPr>
              <a:t> reference</a:t>
            </a:r>
            <a:r>
              <a:rPr lang="en-US" sz="1200" dirty="0">
                <a:solidFill>
                  <a:srgbClr val="000000"/>
                </a:solidFill>
                <a:latin typeface="Abadi" panose="020B0604020104020204" pitchFamily="34" charset="0"/>
              </a:rPr>
              <a:t>: Function can modify the data, Caller shouldn’t observe data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badi" panose="020B0604020104020204" pitchFamily="34" charset="0"/>
              </a:rPr>
              <a:t>const </a:t>
            </a:r>
            <a:r>
              <a:rPr lang="en-US" sz="1200" b="1" dirty="0" err="1">
                <a:solidFill>
                  <a:srgbClr val="000000"/>
                </a:solidFill>
                <a:latin typeface="Abadi" panose="020B0604020104020204" pitchFamily="34" charset="0"/>
              </a:rPr>
              <a:t>rvalue</a:t>
            </a:r>
            <a:r>
              <a:rPr lang="en-US" sz="1200" b="1" dirty="0">
                <a:solidFill>
                  <a:srgbClr val="000000"/>
                </a:solidFill>
                <a:latin typeface="Abadi" panose="020B0604020104020204" pitchFamily="34" charset="0"/>
              </a:rPr>
              <a:t> reference</a:t>
            </a:r>
            <a:r>
              <a:rPr lang="en-US" sz="1200" dirty="0">
                <a:solidFill>
                  <a:srgbClr val="000000"/>
                </a:solidFill>
                <a:latin typeface="Abadi" panose="020B0604020104020204" pitchFamily="34" charset="0"/>
              </a:rPr>
              <a:t>: Function can’t modify data, Caller shouldn’t observe (old) data (*)</a:t>
            </a:r>
          </a:p>
          <a:p>
            <a:pPr marL="0" indent="0">
              <a:buNone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badi" panose="020B0604020104020204" pitchFamily="34" charset="0"/>
              </a:rPr>
              <a:t>(*) </a:t>
            </a:r>
            <a:r>
              <a:rPr lang="en-US" dirty="0" err="1">
                <a:solidFill>
                  <a:srgbClr val="000000"/>
                </a:solidFill>
                <a:latin typeface="Abadi" panose="020B0604020104020204" pitchFamily="34" charset="0"/>
              </a:rPr>
              <a:t>rvalue</a:t>
            </a:r>
            <a:r>
              <a:rPr lang="en-US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Abadi" panose="020B0604020104020204" pitchFamily="34" charset="0"/>
              </a:rPr>
              <a:t>expression </a:t>
            </a:r>
            <a:r>
              <a:rPr lang="en-US" dirty="0">
                <a:solidFill>
                  <a:srgbClr val="000000"/>
                </a:solidFill>
                <a:latin typeface="Abadi" panose="020B0604020104020204" pitchFamily="34" charset="0"/>
              </a:rPr>
              <a:t>can bind to </a:t>
            </a:r>
            <a:r>
              <a:rPr lang="en-US" dirty="0" err="1">
                <a:solidFill>
                  <a:srgbClr val="000000"/>
                </a:solidFill>
                <a:latin typeface="Abadi" panose="020B0604020104020204" pitchFamily="34" charset="0"/>
              </a:rPr>
              <a:t>lvalue</a:t>
            </a:r>
            <a:r>
              <a:rPr lang="en-US" dirty="0">
                <a:solidFill>
                  <a:srgbClr val="000000"/>
                </a:solidFill>
                <a:latin typeface="Abadi" panose="020B0604020104020204" pitchFamily="34" charset="0"/>
              </a:rPr>
              <a:t> reference (e.g., in function call)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2522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badi" panose="020B0604020104020204" pitchFamily="34" charset="0"/>
              </a:rPr>
              <a:t>@@@ (*) Runtime conditions may prevent copy elision, </a:t>
            </a:r>
            <a:r>
              <a:rPr lang="en-US" dirty="0" err="1">
                <a:solidFill>
                  <a:srgbClr val="000000"/>
                </a:solidFill>
                <a:latin typeface="Abadi" panose="020B0604020104020204" pitchFamily="34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latin typeface="Abadi" panose="020B0604020104020204" pitchFamily="34" charset="0"/>
              </a:rPr>
              <a:t> prevent in </a:t>
            </a:r>
            <a:r>
              <a:rPr lang="en-US" dirty="0" err="1">
                <a:solidFill>
                  <a:srgbClr val="000000"/>
                </a:solidFill>
                <a:latin typeface="Abadi" panose="020B0604020104020204" pitchFamily="34" charset="0"/>
              </a:rPr>
              <a:t>some,guarantee</a:t>
            </a:r>
            <a:r>
              <a:rPr lang="en-US" dirty="0">
                <a:solidFill>
                  <a:srgbClr val="000000"/>
                </a:solidFill>
                <a:latin typeface="Abadi" panose="020B0604020104020204" pitchFamily="34" charset="0"/>
              </a:rPr>
              <a:t> in other cases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Abadi" panose="020B0604020104020204" pitchFamily="34" charset="0"/>
              </a:rPr>
              <a:t>@@@ Happen even if object CTORs and DTOR have observable side-effects, CTORs not required to exist.</a:t>
            </a:r>
          </a:p>
          <a:p>
            <a:pPr marL="0" indent="0">
              <a:buFont typeface="+mj-lt"/>
              <a:buNone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https://godbolt.org/z/h9PWref83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https://godbolt.org/z/jeq93h4cY</a:t>
            </a:r>
          </a:p>
          <a:p>
            <a:pPr marL="0" indent="0"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Return Value Optimization: https://shaharmike.com/cpp/rvo/#return-value-optimization (Shahar Mike)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https://jonasdevlieghere.com/guaranteed-copy-elision/#guaranteedcopyelision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1394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Implicit conversions (including </a:t>
            </a:r>
            <a:r>
              <a:rPr lang="en-US" dirty="0" err="1"/>
              <a:t>lvalue</a:t>
            </a:r>
            <a:r>
              <a:rPr lang="en-US" dirty="0"/>
              <a:t>-to-</a:t>
            </a:r>
            <a:r>
              <a:rPr lang="en-US" dirty="0" err="1"/>
              <a:t>rvalue</a:t>
            </a:r>
            <a:r>
              <a:rPr lang="en-US" dirty="0"/>
              <a:t>): https://en.cppreference.com/w/cpp/language/implicit_conversion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FF0000"/>
                </a:solidFill>
                <a:effectLst/>
                <a:latin typeface="PT Sans" panose="020B0604020202020204" pitchFamily="34" charset="0"/>
              </a:rPr>
              <a:t>RVO on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PT Sans" panose="020B0604020202020204" pitchFamily="34" charset="0"/>
              </a:rPr>
              <a:t>prvalues</a:t>
            </a:r>
            <a:r>
              <a:rPr lang="en-US" b="0" i="0" dirty="0">
                <a:solidFill>
                  <a:srgbClr val="FF0000"/>
                </a:solidFill>
                <a:effectLst/>
                <a:latin typeface="PT Sans" panose="020B0604020202020204" pitchFamily="34" charset="0"/>
              </a:rPr>
              <a:t> is often more powerful than NRVO. </a:t>
            </a:r>
            <a:r>
              <a:rPr lang="en-US" b="1" i="0" dirty="0">
                <a:solidFill>
                  <a:srgbClr val="FF0000"/>
                </a:solidFill>
                <a:effectLst/>
                <a:latin typeface="PT Sans" panose="020B0604020202020204" pitchFamily="34" charset="0"/>
              </a:rPr>
              <a:t>In the standard there is no RVO for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PT Sans" panose="020B0604020202020204" pitchFamily="34" charset="0"/>
              </a:rPr>
              <a:t>xvalues</a:t>
            </a:r>
            <a:endParaRPr lang="en-US" b="1" i="0" dirty="0">
              <a:solidFill>
                <a:srgbClr val="FF0000"/>
              </a:solidFill>
              <a:effectLst/>
              <a:latin typeface="PT Sans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i="0" dirty="0">
              <a:solidFill>
                <a:srgbClr val="FF0000"/>
              </a:solidFill>
              <a:effectLst/>
              <a:latin typeface="PT Sans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i="0" dirty="0">
              <a:solidFill>
                <a:srgbClr val="FF0000"/>
              </a:solidFill>
              <a:effectLst/>
              <a:latin typeface="PT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764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344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377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0921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Scott Meyers: Universal Reference: https://isocpp.org/blog/2012/11/universal-references-in-c11-scott-Meyers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Identity function safety: https://medium.com/@barryrevzin/xvalues-and-prvalues-the-next-generation-10bd4b60a96a</a:t>
            </a:r>
            <a:endParaRPr lang="en-US" b="0" dirty="0"/>
          </a:p>
          <a:p>
            <a:pPr marL="228600" indent="-2286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496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53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https://godbolt.org/z/39fMoTnEs</a:t>
            </a:r>
          </a:p>
        </p:txBody>
      </p:sp>
    </p:spTree>
    <p:extLst>
      <p:ext uri="{BB962C8B-B14F-4D97-AF65-F5344CB8AC3E}">
        <p14:creationId xmlns:p14="http://schemas.microsoft.com/office/powerpoint/2010/main" val="32170182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utilities: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Abadi" panose="020B0604020104020204" pitchFamily="34" charset="0"/>
              </a:rPr>
              <a:t>std::</a:t>
            </a:r>
            <a:r>
              <a:rPr lang="en-US" sz="1200" dirty="0" err="1">
                <a:solidFill>
                  <a:srgbClr val="002060"/>
                </a:solidFill>
                <a:latin typeface="Abadi" panose="020B0604020104020204" pitchFamily="34" charset="0"/>
              </a:rPr>
              <a:t>common_type</a:t>
            </a:r>
            <a:r>
              <a:rPr lang="en-US" sz="1200" dirty="0">
                <a:solidFill>
                  <a:srgbClr val="002060"/>
                </a:solidFill>
                <a:latin typeface="Abadi" panose="020B0604020104020204" pitchFamily="34" charset="0"/>
              </a:rPr>
              <a:t> 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Abadi" panose="020B0604020104020204" pitchFamily="34" charset="0"/>
              </a:rPr>
              <a:t>std::</a:t>
            </a:r>
            <a:r>
              <a:rPr lang="en-US" sz="1200" dirty="0" err="1">
                <a:solidFill>
                  <a:srgbClr val="002060"/>
                </a:solidFill>
                <a:latin typeface="Abadi" panose="020B0604020104020204" pitchFamily="34" charset="0"/>
              </a:rPr>
              <a:t>common_reference</a:t>
            </a:r>
            <a:r>
              <a:rPr lang="en-US" sz="1200" dirty="0">
                <a:solidFill>
                  <a:srgbClr val="002060"/>
                </a:solidFill>
                <a:latin typeface="Abadi" panose="020B0604020104020204" pitchFamily="34" charset="0"/>
              </a:rPr>
              <a:t> (C++20)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002060"/>
                </a:solidFill>
                <a:latin typeface="Abadi" panose="020B0604020104020204" pitchFamily="34" charset="0"/>
              </a:rPr>
              <a:t>std::</a:t>
            </a:r>
            <a:r>
              <a:rPr lang="en-US" sz="1200" dirty="0" err="1">
                <a:solidFill>
                  <a:srgbClr val="002060"/>
                </a:solidFill>
                <a:latin typeface="Abadi" panose="020B0604020104020204" pitchFamily="34" charset="0"/>
              </a:rPr>
              <a:t>common_reference_with</a:t>
            </a:r>
            <a:r>
              <a:rPr lang="en-US" sz="1200" dirty="0">
                <a:solidFill>
                  <a:srgbClr val="002060"/>
                </a:solidFill>
                <a:latin typeface="Abadi" panose="020B0604020104020204" pitchFamily="34" charset="0"/>
              </a:rPr>
              <a:t> (C++20)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err="1">
                <a:solidFill>
                  <a:srgbClr val="002060"/>
                </a:solidFill>
                <a:latin typeface="Abadi" panose="020B0604020104020204" pitchFamily="34" charset="0"/>
              </a:rPr>
              <a:t>type_identity</a:t>
            </a:r>
            <a:r>
              <a:rPr lang="en-US" sz="1200" dirty="0">
                <a:solidFill>
                  <a:srgbClr val="002060"/>
                </a:solidFill>
                <a:latin typeface="Abadi" panose="020B0604020104020204" pitchFamily="34" charset="0"/>
              </a:rPr>
              <a:t> (non deduced)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0525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Move demonstrated with Foo: https://godbolt.org/z/hfvbbfMef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Move demonstrated with </a:t>
            </a:r>
            <a:r>
              <a:rPr lang="en-US" dirty="0" err="1"/>
              <a:t>is_same</a:t>
            </a:r>
            <a:r>
              <a:rPr lang="en-US" dirty="0"/>
              <a:t>: https://godbolt.org/z/Wqs1a7b8r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Const </a:t>
            </a:r>
            <a:r>
              <a:rPr lang="en-US" dirty="0" err="1"/>
              <a:t>rvalue</a:t>
            </a:r>
            <a:r>
              <a:rPr lang="en-US" dirty="0"/>
              <a:t> references: https://www.codesynthesis.com/~boris/blog/2012/07/24/const-rvalue-references/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8910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Example Wrapper, </a:t>
            </a:r>
            <a:r>
              <a:rPr lang="en-US" dirty="0" err="1"/>
              <a:t>NFWrapper</a:t>
            </a:r>
            <a:r>
              <a:rPr lang="en-US" dirty="0"/>
              <a:t>: https://godbolt.org/z/9YbPb63GG</a:t>
            </a:r>
          </a:p>
        </p:txBody>
      </p:sp>
    </p:spTree>
    <p:extLst>
      <p:ext uri="{BB962C8B-B14F-4D97-AF65-F5344CB8AC3E}">
        <p14:creationId xmlns:p14="http://schemas.microsoft.com/office/powerpoint/2010/main" val="8058084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std::</a:t>
            </a:r>
            <a:r>
              <a:rPr lang="en-US" dirty="0" err="1"/>
              <a:t>is_same</a:t>
            </a:r>
            <a:r>
              <a:rPr lang="en-US" dirty="0"/>
              <a:t> examples (</a:t>
            </a:r>
            <a:r>
              <a:rPr lang="en-US" dirty="0" err="1"/>
              <a:t>is_same</a:t>
            </a:r>
            <a:r>
              <a:rPr lang="en-US" dirty="0"/>
              <a:t>, </a:t>
            </a:r>
            <a:r>
              <a:rPr lang="en-US" dirty="0" err="1"/>
              <a:t>decay_is_same</a:t>
            </a:r>
            <a:r>
              <a:rPr lang="en-US" dirty="0"/>
              <a:t>, </a:t>
            </a:r>
            <a:r>
              <a:rPr lang="en-US" dirty="0" err="1"/>
              <a:t>remove_ref_is_same</a:t>
            </a:r>
            <a:r>
              <a:rPr lang="en-US" dirty="0"/>
              <a:t>): https://godbolt.org/z/edM6qMGa5</a:t>
            </a:r>
          </a:p>
          <a:p>
            <a:pPr marL="0" indent="0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945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Expressions VC and type using </a:t>
            </a:r>
            <a:r>
              <a:rPr lang="en-US" dirty="0" err="1"/>
              <a:t>decltype</a:t>
            </a:r>
            <a:r>
              <a:rPr lang="en-US" dirty="0"/>
              <a:t>: https://godbolt.org/z/ePanWsG9e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decltype</a:t>
            </a:r>
            <a:r>
              <a:rPr lang="en-US" dirty="0"/>
              <a:t>((x)) evaluates, yields an expression (</a:t>
            </a:r>
            <a:r>
              <a:rPr lang="en-US" dirty="0" err="1"/>
              <a:t>lvalue</a:t>
            </a:r>
            <a:r>
              <a:rPr lang="en-US" dirty="0"/>
              <a:t>): https://docs.microsoft.com/en-us/cpp/cpp/decltype-cpp?view=msvc-170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More Info: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Paper with </a:t>
            </a:r>
            <a:r>
              <a:rPr lang="en-US" dirty="0" err="1"/>
              <a:t>decltype</a:t>
            </a:r>
            <a:r>
              <a:rPr lang="en-US" dirty="0"/>
              <a:t>(auto): http://www.open-std.org/jtc1/sc22/wg21/docs/papers/2013/n3638.html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https://stackoverflow.com/questions/24109737/what-are-some-uses-of-decltypeauto</a:t>
            </a:r>
          </a:p>
        </p:txBody>
      </p:sp>
    </p:spTree>
    <p:extLst>
      <p:ext uri="{BB962C8B-B14F-4D97-AF65-F5344CB8AC3E}">
        <p14:creationId xmlns:p14="http://schemas.microsoft.com/office/powerpoint/2010/main" val="5136430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  <a:latin typeface="Abadi" panose="020B0604020104020204" pitchFamily="34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Abadi" panose="020B0604020104020204" pitchFamily="34" charset="0"/>
              </a:rPr>
              <a:t> a = </a:t>
            </a:r>
            <a:r>
              <a:rPr lang="en-US" i="1" dirty="0">
                <a:solidFill>
                  <a:srgbClr val="000000"/>
                </a:solidFill>
                <a:latin typeface="Abadi" panose="020B0604020104020204" pitchFamily="34" charset="0"/>
              </a:rPr>
              <a:t>expression</a:t>
            </a:r>
            <a:r>
              <a:rPr lang="en-US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1130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decltype</a:t>
            </a:r>
            <a:r>
              <a:rPr lang="en-US" dirty="0"/>
              <a:t> vs. </a:t>
            </a:r>
            <a:r>
              <a:rPr lang="en-US" dirty="0" err="1"/>
              <a:t>declval</a:t>
            </a:r>
            <a:r>
              <a:rPr lang="en-US" dirty="0"/>
              <a:t>: https://arne-mertz.de/2017/01/decltype-declval/</a:t>
            </a:r>
          </a:p>
        </p:txBody>
      </p:sp>
    </p:spTree>
    <p:extLst>
      <p:ext uri="{BB962C8B-B14F-4D97-AF65-F5344CB8AC3E}">
        <p14:creationId xmlns:p14="http://schemas.microsoft.com/office/powerpoint/2010/main" val="5381114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err="1"/>
              <a:t>Declval</a:t>
            </a:r>
            <a:r>
              <a:rPr lang="en-US" dirty="0"/>
              <a:t>: https://godbolt.org/z/j6fMsf4Ma</a:t>
            </a:r>
          </a:p>
        </p:txBody>
      </p:sp>
    </p:spTree>
    <p:extLst>
      <p:ext uri="{BB962C8B-B14F-4D97-AF65-F5344CB8AC3E}">
        <p14:creationId xmlns:p14="http://schemas.microsoft.com/office/powerpoint/2010/main" val="33901558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err="1"/>
              <a:t>Declval</a:t>
            </a:r>
            <a:r>
              <a:rPr lang="en-US" dirty="0"/>
              <a:t> with value categories: https://godbolt.org/z/6EEWGro4v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(and Types): https://godbolt.org/z/afGsqWsqK</a:t>
            </a:r>
          </a:p>
        </p:txBody>
      </p:sp>
    </p:spTree>
    <p:extLst>
      <p:ext uri="{BB962C8B-B14F-4D97-AF65-F5344CB8AC3E}">
        <p14:creationId xmlns:p14="http://schemas.microsoft.com/office/powerpoint/2010/main" val="4433193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306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https://godbolt.org/z/39fMoTnEs</a:t>
            </a:r>
          </a:p>
        </p:txBody>
      </p:sp>
    </p:spTree>
    <p:extLst>
      <p:ext uri="{BB962C8B-B14F-4D97-AF65-F5344CB8AC3E}">
        <p14:creationId xmlns:p14="http://schemas.microsoft.com/office/powerpoint/2010/main" val="31352943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8653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009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69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endParaRPr lang="en-US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952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(Remotely related):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P1946R0</a:t>
            </a:r>
            <a:r>
              <a:rPr lang="en-US" dirty="0"/>
              <a:t>: Allow defaulting comparisons by value (Barry Revzin, Casey Carter)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P2027R0</a:t>
            </a:r>
            <a:r>
              <a:rPr lang="en-US" dirty="0"/>
              <a:t>: Moved-from objects need not be valid (Geoff Romer)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P1144R5</a:t>
            </a:r>
            <a:r>
              <a:rPr lang="en-US" dirty="0"/>
              <a:t>: Object relocation in terms of move plus destroy (Arthur </a:t>
            </a:r>
            <a:r>
              <a:rPr lang="en-US" dirty="0" err="1"/>
              <a:t>O’Dwyer</a:t>
            </a:r>
            <a:r>
              <a:rPr lang="en-US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P2226R0</a:t>
            </a:r>
            <a:r>
              <a:rPr lang="en-US" dirty="0"/>
              <a:t>: A function template to move from an object and reset it to its default constructed state (</a:t>
            </a:r>
            <a:r>
              <a:rPr lang="en-US" dirty="0" err="1"/>
              <a:t>Giusepper</a:t>
            </a:r>
            <a:r>
              <a:rPr lang="en-US" dirty="0"/>
              <a:t> D’Angelo)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853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6403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Substitution Failure Is Not An Error (SFINAE):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</a:rPr>
              <a:t>Introduced by David </a:t>
            </a:r>
            <a:r>
              <a:rPr lang="en-US" dirty="0" err="1">
                <a:solidFill>
                  <a:srgbClr val="202122"/>
                </a:solidFill>
              </a:rPr>
              <a:t>Vandevoorde</a:t>
            </a:r>
            <a:r>
              <a:rPr lang="en-US" dirty="0">
                <a:solidFill>
                  <a:srgbClr val="202122"/>
                </a:solidFill>
              </a:rPr>
              <a:t>, to describe entity’s behavior</a:t>
            </a:r>
            <a:endParaRPr lang="en-US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When template instantiation doesn’t fit, compiler removes the overload from the candidate set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937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A utility is SFINAE-friendly, if a mismatch created during </a:t>
            </a:r>
            <a:r>
              <a:rPr lang="en-US" dirty="0">
                <a:solidFill>
                  <a:srgbClr val="0000FF"/>
                </a:solidFill>
              </a:rPr>
              <a:t>template argument deduction </a:t>
            </a:r>
            <a:r>
              <a:rPr lang="en-US" dirty="0">
                <a:solidFill>
                  <a:srgbClr val="000000"/>
                </a:solidFill>
              </a:rPr>
              <a:t>process will not create a hard error, and the compilation will continue.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299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94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71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Add more about type qualifiers? (since the difference between int and const int is important in this context)</a:t>
            </a:r>
            <a:br>
              <a:rPr lang="en-US" dirty="0"/>
            </a:br>
            <a:r>
              <a:rPr lang="en-US" dirty="0"/>
              <a:t>https://www.ibm.com/docs/en/zos/2.3.0?topic=declarations-type-qualifiers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Abadi" panose="020B0604020104020204" pitchFamily="34" charset="0"/>
              </a:rPr>
              <a:t>During the talk, we will address type categories and CV qualifiers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779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Add more about type qualifiers? (since the difference between int and const int is important in this context)</a:t>
            </a:r>
            <a:br>
              <a:rPr lang="en-US" dirty="0"/>
            </a:br>
            <a:r>
              <a:rPr lang="en-US" dirty="0"/>
              <a:t>https://www.ibm.com/docs/en/zos/2.3.0?topic=declarations-type-qualifiers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Abadi" panose="020B0604020104020204" pitchFamily="34" charset="0"/>
              </a:rPr>
              <a:t>During the talk, we will address type categories and CV qualifiers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67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23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Example with PRINT_TYPE_VALUE and PRINT_ORIGIN_VALUE: https://godbolt.org/z/57f64e187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a is initialized by a “temporary materialization conversion”</a:t>
            </a:r>
            <a:br>
              <a:rPr lang="en-US" dirty="0"/>
            </a:br>
            <a:r>
              <a:rPr lang="en-US" dirty="0"/>
              <a:t>(same would happen if we would have written const Data&amp; a = 42;)</a:t>
            </a:r>
          </a:p>
        </p:txBody>
      </p:sp>
    </p:spTree>
    <p:extLst>
      <p:ext uri="{BB962C8B-B14F-4D97-AF65-F5344CB8AC3E}">
        <p14:creationId xmlns:p14="http://schemas.microsoft.com/office/powerpoint/2010/main" val="212193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3837-A1F1-4F65-904F-E2DE208D8438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B2EA-2D7B-436A-81D7-AAED9BF1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1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7BE0-703A-4EBA-B280-7AE112D0B222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B2EA-2D7B-436A-81D7-AAED9BF1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5283-5D36-4D64-80D1-BEACA8154969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B2EA-2D7B-436A-81D7-AAED9BF18DE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6490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6FB5C-F1B9-45FC-BD00-CD7A744D4DCB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B2EA-2D7B-436A-81D7-AAED9BF1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2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96D3-09EC-48C7-A094-DD8408D8E7E7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B2EA-2D7B-436A-81D7-AAED9BF18DE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2319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7C66-860F-4357-8174-F2B605D81456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B2EA-2D7B-436A-81D7-AAED9BF1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1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2487-F967-4BE7-B6A9-BAAF73D2B68E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B2EA-2D7B-436A-81D7-AAED9BF1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85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3B25-2B07-4FFC-9D92-C1D60B0F9350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B2EA-2D7B-436A-81D7-AAED9BF1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7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C8AF-D200-4F5D-8AF7-095BB423FB3B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B2EA-2D7B-436A-81D7-AAED9BF1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4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5D61-6282-4698-9790-88F2B81C9F11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B2EA-2D7B-436A-81D7-AAED9BF1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7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960D-6ED2-47E5-BA57-BE8EE89916C1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B2EA-2D7B-436A-81D7-AAED9BF1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75C5-7C58-4F56-95C1-A2AFF2850CD8}" type="datetime1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B2EA-2D7B-436A-81D7-AAED9BF1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BEAD-62D4-4072-9A45-2C2761299B62}" type="datetime1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B2EA-2D7B-436A-81D7-AAED9BF1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8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0469-9E6C-42B1-BCBC-0C1743426B94}" type="datetime1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B2EA-2D7B-436A-81D7-AAED9BF1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6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73B-92F4-4793-810E-2A75E23FCF1A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B2EA-2D7B-436A-81D7-AAED9BF1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31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B2EA-2D7B-436A-81D7-AAED9BF18DE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8894-C8D0-48EA-A795-4ED1CACBFA1B}" type="datetime1">
              <a:rPr lang="en-US" smtClean="0"/>
              <a:t>9/15/2022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9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F2F3-C785-437A-A01E-3C7535B3A6E0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8FB2EA-2D7B-436A-81D7-AAED9BF1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4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6" r:id="rId1"/>
    <p:sldLayoutId id="2147484487" r:id="rId2"/>
    <p:sldLayoutId id="2147484488" r:id="rId3"/>
    <p:sldLayoutId id="2147484489" r:id="rId4"/>
    <p:sldLayoutId id="2147484490" r:id="rId5"/>
    <p:sldLayoutId id="2147484491" r:id="rId6"/>
    <p:sldLayoutId id="2147484492" r:id="rId7"/>
    <p:sldLayoutId id="2147484493" r:id="rId8"/>
    <p:sldLayoutId id="2147484494" r:id="rId9"/>
    <p:sldLayoutId id="2147484495" r:id="rId10"/>
    <p:sldLayoutId id="2147484496" r:id="rId11"/>
    <p:sldLayoutId id="2147484497" r:id="rId12"/>
    <p:sldLayoutId id="2147484498" r:id="rId13"/>
    <p:sldLayoutId id="2147484499" r:id="rId14"/>
    <p:sldLayoutId id="2147484500" r:id="rId15"/>
    <p:sldLayoutId id="214748450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std.org/jtc1/sc22/wg21/docs/papers/2010/n3055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std.org/jtc1/sc22/wg21/docs/papers/2002/n1377.htm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en-std.org/jtc1/sc22/wg21/docs/papers/2016/p0135r1.html" TargetMode="External"/><Relationship Id="rId5" Type="http://schemas.openxmlformats.org/officeDocument/2006/relationships/hyperlink" Target="http://www.open-std.org/jtc1/sc22/wg21/docs/papers/2006/n2118.html" TargetMode="External"/><Relationship Id="rId4" Type="http://schemas.openxmlformats.org/officeDocument/2006/relationships/hyperlink" Target="http://www.open-std.org/jtc1/sc22/wg21/docs/papers/2002/n1385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std.org/jtc1/sc22/wg21/docs/papers/2018/p0527r1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pen-std.org/jtc1/sc22/wg21/docs/papers/2021/p2445r0.pdf" TargetMode="External"/><Relationship Id="rId4" Type="http://schemas.openxmlformats.org/officeDocument/2006/relationships/hyperlink" Target="https://wg21.link/p0847r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std.org/jtc1/sc22/wg21/docs/papers/2016/p0135r1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el.is/c++draft/conv.rval" TargetMode="Externa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imsong-cpp.github.io/cppwp/n4861/temp.deduct#def:forwarding_reference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std.org/jtc1/sc22/wg21/docs/papers/2002/n1385.htm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std.org/jtc1/sc22/wg21/docs/papers/2021/p0847r6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std.org/jtc1/sc22/wg21/docs/papers/2021/p0847r6.htm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-std.org/jtc1/sc22/wg21/docs/papers/2021/p2445r0.pdf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pen-std.org/jtc1/sc22/wg21/docs/papers/2021/p2266r0.html" TargetMode="External"/><Relationship Id="rId13" Type="http://schemas.openxmlformats.org/officeDocument/2006/relationships/hyperlink" Target="http://www.open-std.org/jtc1/sc22/wg21/docs/papers/2020/p2226r0.html" TargetMode="External"/><Relationship Id="rId3" Type="http://schemas.openxmlformats.org/officeDocument/2006/relationships/hyperlink" Target="https://wg21.link/p0849r8" TargetMode="External"/><Relationship Id="rId7" Type="http://schemas.openxmlformats.org/officeDocument/2006/relationships/hyperlink" Target="https://wg21.link/p1663r0" TargetMode="External"/><Relationship Id="rId12" Type="http://schemas.openxmlformats.org/officeDocument/2006/relationships/hyperlink" Target="http://www.open-std.org/jtc1/sc22/wg21/docs/papers/2020/p2027r0.pdf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g21.link/p0792r8" TargetMode="External"/><Relationship Id="rId11" Type="http://schemas.openxmlformats.org/officeDocument/2006/relationships/hyperlink" Target="http://www.open-std.org/jtc1/sc22/wg21/docs/papers/2019/p1946r0.html" TargetMode="External"/><Relationship Id="rId5" Type="http://schemas.openxmlformats.org/officeDocument/2006/relationships/hyperlink" Target="https://wg21.link/P2446" TargetMode="External"/><Relationship Id="rId10" Type="http://schemas.openxmlformats.org/officeDocument/2006/relationships/hyperlink" Target="https://wg21.link/p2307" TargetMode="External"/><Relationship Id="rId4" Type="http://schemas.openxmlformats.org/officeDocument/2006/relationships/hyperlink" Target="http://www.open-std.org/jtc1/sc22/wg21/docs/papers/2021/p2255r2.html" TargetMode="External"/><Relationship Id="rId9" Type="http://schemas.openxmlformats.org/officeDocument/2006/relationships/hyperlink" Target="https://wg21.link/p1906" TargetMode="External"/><Relationship Id="rId14" Type="http://schemas.openxmlformats.org/officeDocument/2006/relationships/hyperlink" Target="http://www.open-std.org/jtc1/sc22/wg21/docs/papers/2021/p2012r1.pdf" TargetMode="Externa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Am2is2QCvxY" TargetMode="External"/><Relationship Id="rId13" Type="http://schemas.openxmlformats.org/officeDocument/2006/relationships/hyperlink" Target="https://www.chromium.org/rvalue-references/#:~:text=Beware%20of%20const!,back%20to%20the%20copy%20constructor." TargetMode="External"/><Relationship Id="rId3" Type="http://schemas.openxmlformats.org/officeDocument/2006/relationships/hyperlink" Target="https://www.amazon.com/C-Templates-Complete-Guide-2nd/dp/0321714121" TargetMode="External"/><Relationship Id="rId7" Type="http://schemas.openxmlformats.org/officeDocument/2006/relationships/hyperlink" Target="https://www.youtube.com/watch?v=6q_AfccK4bs" TargetMode="External"/><Relationship Id="rId12" Type="http://schemas.openxmlformats.org/officeDocument/2006/relationships/hyperlink" Target="https://stackoverflow.com/questions/4938875/do-rvalue-references-to-const-have-any-use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jXf--bazhJw" TargetMode="External"/><Relationship Id="rId11" Type="http://schemas.openxmlformats.org/officeDocument/2006/relationships/hyperlink" Target="http://thbecker.net/articles/rvalue_references/section_01.html" TargetMode="External"/><Relationship Id="rId5" Type="http://schemas.openxmlformats.org/officeDocument/2006/relationships/hyperlink" Target="http://www.stroustrup.com/terminology.pdf" TargetMode="External"/><Relationship Id="rId10" Type="http://schemas.openxmlformats.org/officeDocument/2006/relationships/hyperlink" Target="https://tristanbrindle.com/posts/rvalue-ranges-and-views" TargetMode="External"/><Relationship Id="rId4" Type="http://schemas.openxmlformats.org/officeDocument/2006/relationships/hyperlink" Target="https://medium.com/@barryrevzin/xvalues-and-prvalues-the-next-generation-10bd4b60a96a" TargetMode="External"/><Relationship Id="rId9" Type="http://schemas.openxmlformats.org/officeDocument/2006/relationships/hyperlink" Target="https://medium.com/@barryrevzin/value-categories-in-c-17-f56ae54bccb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5DE79-D167-4A8D-AD93-EEE216FF5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70C7168-3C83-4F6A-B59D-058FAC33E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964210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ACBC101-51EB-4245-9FC8-2CABAC1937E9}"/>
              </a:ext>
            </a:extLst>
          </p:cNvPr>
          <p:cNvSpPr txBox="1"/>
          <p:nvPr/>
        </p:nvSpPr>
        <p:spPr>
          <a:xfrm>
            <a:off x="371983" y="1057821"/>
            <a:ext cx="1115961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A brief reminder of References’ terminology</a:t>
            </a:r>
            <a:endParaRPr lang="en-US" sz="2400" b="1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D7B466B-62F8-4234-B213-79CEA544EE25}"/>
              </a:ext>
            </a:extLst>
          </p:cNvPr>
          <p:cNvSpPr/>
          <p:nvPr/>
        </p:nvSpPr>
        <p:spPr>
          <a:xfrm>
            <a:off x="4765557" y="1550287"/>
            <a:ext cx="6588243" cy="1346644"/>
          </a:xfrm>
          <a:prstGeom prst="roundRect">
            <a:avLst>
              <a:gd name="adj" fmla="val 12037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Data</a:t>
            </a:r>
            <a:r>
              <a:rPr lang="en-US" sz="20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a = </a:t>
            </a:r>
            <a:r>
              <a:rPr lang="en-US" sz="2000" b="0" dirty="0">
                <a:solidFill>
                  <a:schemeClr val="accent3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42</a:t>
            </a:r>
            <a:r>
              <a:rPr lang="en-US" sz="20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Data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lval_ref_a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a;	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lvalue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ref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Data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&amp;&amp;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rval_ref_a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a;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rvalue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ref (Fail!)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Data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&amp;&amp;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rval_ref_a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42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;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//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rvalue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ref (OK)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9980330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Part I: (Detour) Terminology of References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8A2140-00EB-4C50-A901-6749C3E0DDFE}"/>
              </a:ext>
            </a:extLst>
          </p:cNvPr>
          <p:cNvSpPr/>
          <p:nvPr/>
        </p:nvSpPr>
        <p:spPr>
          <a:xfrm>
            <a:off x="1389080" y="1548956"/>
            <a:ext cx="3106719" cy="2235644"/>
          </a:xfrm>
          <a:prstGeom prst="roundRect">
            <a:avLst>
              <a:gd name="adj" fmla="val 8532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0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Data {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 Data(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x);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x_;</a:t>
            </a:r>
          </a:p>
          <a:p>
            <a:r>
              <a:rPr lang="en-US" sz="20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endParaRPr lang="en-US" sz="20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endParaRPr lang="en-US" sz="2000" b="0" dirty="0"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  <a:p>
            <a:endParaRPr lang="en-US" sz="2000" b="0" dirty="0"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3A232A0-B711-4DED-92D1-91AD9DB935F1}"/>
              </a:ext>
            </a:extLst>
          </p:cNvPr>
          <p:cNvSpPr/>
          <p:nvPr/>
        </p:nvSpPr>
        <p:spPr>
          <a:xfrm>
            <a:off x="4818049" y="1641348"/>
            <a:ext cx="1760859" cy="266478"/>
          </a:xfrm>
          <a:prstGeom prst="roundRect">
            <a:avLst>
              <a:gd name="adj" fmla="val 2595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3B668B0-7760-488E-8E44-5EEA4AFB671D}"/>
              </a:ext>
            </a:extLst>
          </p:cNvPr>
          <p:cNvSpPr/>
          <p:nvPr/>
        </p:nvSpPr>
        <p:spPr>
          <a:xfrm>
            <a:off x="4816357" y="2237804"/>
            <a:ext cx="6410443" cy="5951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4B1314E-F505-4824-A51A-3C9ED2840BE1}"/>
              </a:ext>
            </a:extLst>
          </p:cNvPr>
          <p:cNvSpPr/>
          <p:nvPr/>
        </p:nvSpPr>
        <p:spPr>
          <a:xfrm>
            <a:off x="1413882" y="1615948"/>
            <a:ext cx="2269118" cy="12915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6DCC82-18D7-43A5-9AD0-B9C8AAAAD49A}"/>
              </a:ext>
            </a:extLst>
          </p:cNvPr>
          <p:cNvSpPr/>
          <p:nvPr/>
        </p:nvSpPr>
        <p:spPr>
          <a:xfrm>
            <a:off x="4818048" y="1933226"/>
            <a:ext cx="2382851" cy="304578"/>
          </a:xfrm>
          <a:prstGeom prst="roundRect">
            <a:avLst>
              <a:gd name="adj" fmla="val 2520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6FE1CCB8-634F-4F2C-8CE9-B4DE81E0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10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2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10" grpId="0" animBg="1"/>
      <p:bldP spid="3" grpId="0" animBg="1"/>
      <p:bldP spid="8" grpId="0" animBg="1"/>
      <p:bldP spid="8" grpId="1" animBg="1"/>
      <p:bldP spid="12" grpId="0" animBg="1"/>
      <p:bldP spid="12" grpId="1" animBg="1"/>
      <p:bldP spid="16" grpId="0" animBg="1"/>
      <p:bldP spid="16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ACBC101-51EB-4245-9FC8-2CABAC1937E9}"/>
              </a:ext>
            </a:extLst>
          </p:cNvPr>
          <p:cNvSpPr txBox="1"/>
          <p:nvPr/>
        </p:nvSpPr>
        <p:spPr>
          <a:xfrm>
            <a:off x="371983" y="1057821"/>
            <a:ext cx="1115961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Value Category is a quality of an </a:t>
            </a:r>
            <a:r>
              <a:rPr lang="en-US" sz="2400" b="1" dirty="0">
                <a:solidFill>
                  <a:srgbClr val="000000"/>
                </a:solidFill>
                <a:latin typeface="Abadi" panose="020B0604020104020204" pitchFamily="34" charset="0"/>
              </a:rPr>
              <a:t>expression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What (misleadingly) looks like the value category, </a:t>
            </a:r>
            <a:r>
              <a:rPr lang="en-US" sz="2400" b="1" dirty="0">
                <a:solidFill>
                  <a:srgbClr val="000000"/>
                </a:solidFill>
                <a:latin typeface="Abadi" panose="020B0604020104020204" pitchFamily="34" charset="0"/>
              </a:rPr>
              <a:t>can in fact be the type</a:t>
            </a:r>
            <a:endParaRPr 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badi" panose="020B0604020104020204" pitchFamily="34" charset="0"/>
              </a:rPr>
              <a:t>a’s Type:</a:t>
            </a: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badi" panose="020B0604020104020204" pitchFamily="34" charset="0"/>
              </a:rPr>
              <a:t>rvalue</a:t>
            </a:r>
            <a:r>
              <a:rPr lang="en-US" sz="2400" i="1" dirty="0">
                <a:solidFill>
                  <a:srgbClr val="000000"/>
                </a:solidFill>
                <a:latin typeface="Abadi" panose="020B0604020104020204" pitchFamily="34" charset="0"/>
              </a:rPr>
              <a:t> reference </a:t>
            </a: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to Data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badi" panose="020B0604020104020204" pitchFamily="34" charset="0"/>
              </a:rPr>
              <a:t>a’s Value Category:</a:t>
            </a: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badi" panose="020B0604020104020204" pitchFamily="34" charset="0"/>
              </a:rPr>
              <a:t>lvalue</a:t>
            </a:r>
            <a:endParaRPr lang="en-US" sz="2400" b="1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D7B466B-62F8-4234-B213-79CEA544EE25}"/>
              </a:ext>
            </a:extLst>
          </p:cNvPr>
          <p:cNvSpPr/>
          <p:nvPr/>
        </p:nvSpPr>
        <p:spPr>
          <a:xfrm>
            <a:off x="4765557" y="1548956"/>
            <a:ext cx="5353285" cy="1076633"/>
          </a:xfrm>
          <a:prstGeom prst="roundRect">
            <a:avLst>
              <a:gd name="adj" fmla="val 12037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Data</a:t>
            </a:r>
            <a:r>
              <a:rPr lang="en-US" sz="2000" b="0" dirty="0">
                <a:solidFill>
                  <a:schemeClr val="bg2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lang="en-US" sz="20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a = </a:t>
            </a:r>
            <a:r>
              <a:rPr lang="en-US" sz="2000" b="0" dirty="0">
                <a:solidFill>
                  <a:schemeClr val="accent3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42</a:t>
            </a:r>
            <a:r>
              <a:rPr lang="en-US" sz="20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foo(a);		   		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Fail!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lvalue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!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foo(Data(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73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));	   	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OK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9980330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Part I: What Are Value Categories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8A2140-00EB-4C50-A901-6749C3E0DDFE}"/>
              </a:ext>
            </a:extLst>
          </p:cNvPr>
          <p:cNvSpPr/>
          <p:nvPr/>
        </p:nvSpPr>
        <p:spPr>
          <a:xfrm>
            <a:off x="1389081" y="1548956"/>
            <a:ext cx="3106718" cy="2235644"/>
          </a:xfrm>
          <a:prstGeom prst="roundRect">
            <a:avLst>
              <a:gd name="adj" fmla="val 8532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0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Data {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 Data(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x);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x_;</a:t>
            </a:r>
          </a:p>
          <a:p>
            <a:r>
              <a:rPr lang="en-US" sz="20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foo(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Data</a:t>
            </a:r>
            <a:r>
              <a:rPr lang="en-US" sz="2000" b="0" dirty="0">
                <a:solidFill>
                  <a:schemeClr val="bg2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x =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42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3A232A0-B711-4DED-92D1-91AD9DB935F1}"/>
              </a:ext>
            </a:extLst>
          </p:cNvPr>
          <p:cNvSpPr/>
          <p:nvPr/>
        </p:nvSpPr>
        <p:spPr>
          <a:xfrm>
            <a:off x="4855841" y="1650616"/>
            <a:ext cx="1224080" cy="293816"/>
          </a:xfrm>
          <a:prstGeom prst="roundRect">
            <a:avLst>
              <a:gd name="adj" fmla="val 2595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B14DE57-66A8-4313-9862-B050295E510D}"/>
              </a:ext>
            </a:extLst>
          </p:cNvPr>
          <p:cNvSpPr/>
          <p:nvPr/>
        </p:nvSpPr>
        <p:spPr>
          <a:xfrm>
            <a:off x="1414480" y="2843006"/>
            <a:ext cx="3017820" cy="8780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3B668B0-7760-488E-8E44-5EEA4AFB671D}"/>
              </a:ext>
            </a:extLst>
          </p:cNvPr>
          <p:cNvSpPr/>
          <p:nvPr/>
        </p:nvSpPr>
        <p:spPr>
          <a:xfrm>
            <a:off x="4855841" y="1944432"/>
            <a:ext cx="5107759" cy="5951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4B1314E-F505-4824-A51A-3C9ED2840BE1}"/>
              </a:ext>
            </a:extLst>
          </p:cNvPr>
          <p:cNvSpPr/>
          <p:nvPr/>
        </p:nvSpPr>
        <p:spPr>
          <a:xfrm>
            <a:off x="1414480" y="1616777"/>
            <a:ext cx="2243120" cy="12026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740E4D-BFE1-4C3C-B5B4-768C41F55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519510" y="2706564"/>
            <a:ext cx="1488090" cy="1287721"/>
          </a:xfrm>
          <a:prstGeom prst="rect">
            <a:avLst/>
          </a:prstGeom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BBB6715A-A946-403C-BCE9-8DCDE125D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11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1908749-C1F2-46AF-B0AB-7A119CA48592}"/>
              </a:ext>
            </a:extLst>
          </p:cNvPr>
          <p:cNvSpPr/>
          <p:nvPr/>
        </p:nvSpPr>
        <p:spPr>
          <a:xfrm>
            <a:off x="4855840" y="1645195"/>
            <a:ext cx="2045291" cy="293816"/>
          </a:xfrm>
          <a:prstGeom prst="roundRect">
            <a:avLst>
              <a:gd name="adj" fmla="val 2595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9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10" grpId="0" animBg="1"/>
      <p:bldP spid="3" grpId="0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6" grpId="0" animBg="1"/>
      <p:bldP spid="16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ACBC101-51EB-4245-9FC8-2CABAC1937E9}"/>
              </a:ext>
            </a:extLst>
          </p:cNvPr>
          <p:cNvSpPr txBox="1"/>
          <p:nvPr/>
        </p:nvSpPr>
        <p:spPr>
          <a:xfrm>
            <a:off x="371983" y="1057821"/>
            <a:ext cx="11279310" cy="526297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Value Category is a quality of an </a:t>
            </a:r>
            <a:r>
              <a:rPr lang="en-US" sz="2400" b="1" dirty="0">
                <a:solidFill>
                  <a:srgbClr val="000000"/>
                </a:solidFill>
                <a:latin typeface="Abadi" panose="020B0604020104020204" pitchFamily="34" charset="0"/>
              </a:rPr>
              <a:t>expression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badi"/>
              </a:rPr>
              <a:t>What (misleadingly) looks like the same entity, is, in fact depend on </a:t>
            </a:r>
            <a:r>
              <a:rPr lang="en-US" sz="2400" b="1" dirty="0">
                <a:solidFill>
                  <a:srgbClr val="000000"/>
                </a:solidFill>
                <a:latin typeface="Abadi"/>
              </a:rPr>
              <a:t>context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badi"/>
              </a:rPr>
              <a:t>During a function call:</a:t>
            </a:r>
            <a:endParaRPr lang="en-US" dirty="0"/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badi" panose="020B0604020104020204" pitchFamily="34" charset="0"/>
              </a:rPr>
              <a:t>Step I</a:t>
            </a: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: Calls constructor, creates an unnamed temp `</a:t>
            </a:r>
            <a:r>
              <a:rPr lang="en-US" sz="2400" dirty="0">
                <a:latin typeface="Abadi" panose="020B0604020104020204" pitchFamily="34" charset="0"/>
              </a:rPr>
              <a:t>Data(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badi" panose="020B0604020104020204" pitchFamily="34" charset="0"/>
              </a:rPr>
              <a:t>73</a:t>
            </a:r>
            <a:r>
              <a:rPr lang="en-US" sz="2400" dirty="0">
                <a:latin typeface="Abadi" panose="020B0604020104020204" pitchFamily="34" charset="0"/>
              </a:rPr>
              <a:t>)`</a:t>
            </a:r>
            <a:endParaRPr 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badi" panose="020B0604020104020204" pitchFamily="34" charset="0"/>
              </a:rPr>
              <a:t>Step II</a:t>
            </a: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: `Data</a:t>
            </a:r>
            <a:r>
              <a:rPr lang="en-US" sz="2400" dirty="0">
                <a:latin typeface="Abadi" panose="020B0604020104020204" pitchFamily="34" charset="0"/>
              </a:rPr>
              <a:t>(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badi" panose="020B0604020104020204" pitchFamily="34" charset="0"/>
              </a:rPr>
              <a:t>73</a:t>
            </a:r>
            <a:r>
              <a:rPr lang="en-US" sz="2400" dirty="0">
                <a:latin typeface="Abadi" panose="020B0604020104020204" pitchFamily="34" charset="0"/>
              </a:rPr>
              <a:t>)` binds to the </a:t>
            </a:r>
            <a:r>
              <a:rPr lang="en-US" sz="2400" i="1" dirty="0" err="1">
                <a:latin typeface="Abadi" panose="020B0604020104020204" pitchFamily="34" charset="0"/>
              </a:rPr>
              <a:t>rvalue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i="1" dirty="0">
                <a:latin typeface="Abadi" panose="020B0604020104020204" pitchFamily="34" charset="0"/>
              </a:rPr>
              <a:t>reference</a:t>
            </a:r>
            <a:r>
              <a:rPr lang="en-US" sz="2400" dirty="0">
                <a:latin typeface="Abadi" panose="020B0604020104020204" pitchFamily="34" charset="0"/>
              </a:rPr>
              <a:t> x</a:t>
            </a: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badi" panose="020B0604020104020204" pitchFamily="34" charset="0"/>
              </a:rPr>
              <a:t>Step III</a:t>
            </a: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: The entity which </a:t>
            </a:r>
            <a:r>
              <a:rPr lang="en-US" sz="2400" i="1" dirty="0">
                <a:solidFill>
                  <a:srgbClr val="000000"/>
                </a:solidFill>
                <a:latin typeface="Abadi" panose="020B0604020104020204" pitchFamily="34" charset="0"/>
              </a:rPr>
              <a:t>used to be </a:t>
            </a: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`Data</a:t>
            </a:r>
            <a:r>
              <a:rPr lang="en-US" sz="2400" dirty="0">
                <a:latin typeface="Abadi" panose="020B0604020104020204" pitchFamily="34" charset="0"/>
              </a:rPr>
              <a:t>(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badi" panose="020B0604020104020204" pitchFamily="34" charset="0"/>
              </a:rPr>
              <a:t>73</a:t>
            </a:r>
            <a:r>
              <a:rPr lang="en-US" sz="2400" dirty="0">
                <a:latin typeface="Abadi" panose="020B0604020104020204" pitchFamily="34" charset="0"/>
              </a:rPr>
              <a:t>)`</a:t>
            </a: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 has a name - x, </a:t>
            </a:r>
            <a:b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therefore, in the scope of foo, x is now an </a:t>
            </a:r>
            <a:r>
              <a:rPr lang="en-US" sz="2400" dirty="0" err="1">
                <a:solidFill>
                  <a:srgbClr val="000000"/>
                </a:solidFill>
                <a:latin typeface="Abadi" panose="020B0604020104020204" pitchFamily="34" charset="0"/>
              </a:rPr>
              <a:t>lvalue</a:t>
            </a:r>
            <a:endParaRPr lang="en-US" sz="2400" dirty="0">
              <a:latin typeface="Abadi" panose="020B0604020104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D7B466B-62F8-4234-B213-79CEA544EE25}"/>
              </a:ext>
            </a:extLst>
          </p:cNvPr>
          <p:cNvSpPr/>
          <p:nvPr/>
        </p:nvSpPr>
        <p:spPr>
          <a:xfrm>
            <a:off x="4765557" y="1548956"/>
            <a:ext cx="5353285" cy="1076633"/>
          </a:xfrm>
          <a:prstGeom prst="roundRect">
            <a:avLst>
              <a:gd name="adj" fmla="val 12037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Data</a:t>
            </a:r>
            <a:r>
              <a:rPr lang="en-US" sz="2000" b="0" dirty="0">
                <a:solidFill>
                  <a:schemeClr val="bg2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lang="en-US" sz="20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a = </a:t>
            </a:r>
            <a:r>
              <a:rPr lang="en-US" sz="2000" b="0" dirty="0">
                <a:solidFill>
                  <a:schemeClr val="accent3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42</a:t>
            </a:r>
            <a:r>
              <a:rPr lang="en-US" sz="20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foo(a);		   		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Fail!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lvalue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!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foo(Data(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73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));	   	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OK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9980330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Part I: What Are Value Categories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8A2140-00EB-4C50-A901-6749C3E0DDFE}"/>
              </a:ext>
            </a:extLst>
          </p:cNvPr>
          <p:cNvSpPr/>
          <p:nvPr/>
        </p:nvSpPr>
        <p:spPr>
          <a:xfrm>
            <a:off x="1389081" y="1548956"/>
            <a:ext cx="3106719" cy="2235644"/>
          </a:xfrm>
          <a:prstGeom prst="roundRect">
            <a:avLst>
              <a:gd name="adj" fmla="val 8532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0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Data {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 Data(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x);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x_;</a:t>
            </a:r>
          </a:p>
          <a:p>
            <a:r>
              <a:rPr lang="en-US" sz="20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foo(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Data</a:t>
            </a:r>
            <a:r>
              <a:rPr lang="en-US" sz="2000" b="0" dirty="0">
                <a:solidFill>
                  <a:schemeClr val="bg2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x =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42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8E73AB5-2714-48EC-964B-697AD4360AA8}"/>
              </a:ext>
            </a:extLst>
          </p:cNvPr>
          <p:cNvSpPr/>
          <p:nvPr/>
        </p:nvSpPr>
        <p:spPr>
          <a:xfrm>
            <a:off x="4820040" y="2218124"/>
            <a:ext cx="3803260" cy="334108"/>
          </a:xfrm>
          <a:prstGeom prst="roundRect">
            <a:avLst>
              <a:gd name="adj" fmla="val 281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5293F1F-193F-4EC0-9E67-6694B974C453}"/>
              </a:ext>
            </a:extLst>
          </p:cNvPr>
          <p:cNvSpPr/>
          <p:nvPr/>
        </p:nvSpPr>
        <p:spPr>
          <a:xfrm>
            <a:off x="5441024" y="2256224"/>
            <a:ext cx="1137576" cy="287349"/>
          </a:xfrm>
          <a:prstGeom prst="roundRect">
            <a:avLst>
              <a:gd name="adj" fmla="val 281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1555CB5-4608-4407-A026-FD2671A96563}"/>
              </a:ext>
            </a:extLst>
          </p:cNvPr>
          <p:cNvSpPr/>
          <p:nvPr/>
        </p:nvSpPr>
        <p:spPr>
          <a:xfrm>
            <a:off x="2753741" y="2844800"/>
            <a:ext cx="1195959" cy="262219"/>
          </a:xfrm>
          <a:prstGeom prst="roundRect">
            <a:avLst>
              <a:gd name="adj" fmla="val 281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9A909C1-051F-4AFD-BD0F-2DC0C71CB335}"/>
              </a:ext>
            </a:extLst>
          </p:cNvPr>
          <p:cNvSpPr/>
          <p:nvPr/>
        </p:nvSpPr>
        <p:spPr>
          <a:xfrm>
            <a:off x="1873206" y="3177715"/>
            <a:ext cx="292560" cy="220014"/>
          </a:xfrm>
          <a:prstGeom prst="roundRect">
            <a:avLst>
              <a:gd name="adj" fmla="val 281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7338274-316B-4514-B3F6-2B88C426B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519510" y="2706564"/>
            <a:ext cx="1488090" cy="1287721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8497F48F-106B-48C7-992A-B58550FF8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12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6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ACBC101-51EB-4245-9FC8-2CABAC1937E9}"/>
              </a:ext>
            </a:extLst>
          </p:cNvPr>
          <p:cNvSpPr txBox="1"/>
          <p:nvPr/>
        </p:nvSpPr>
        <p:spPr>
          <a:xfrm>
            <a:off x="371982" y="1057821"/>
            <a:ext cx="1138821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Each </a:t>
            </a:r>
            <a:r>
              <a:rPr lang="en-US" sz="2400" b="1" dirty="0">
                <a:solidFill>
                  <a:srgbClr val="000000"/>
                </a:solidFill>
                <a:latin typeface="Abadi" panose="020B0604020104020204" pitchFamily="34" charset="0"/>
              </a:rPr>
              <a:t>expression</a:t>
            </a: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 has two properties: 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A type (including CV qualifiers)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A value category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Value Category is a quality of an </a:t>
            </a:r>
            <a:r>
              <a:rPr lang="en-US" sz="2400" b="1" dirty="0">
                <a:solidFill>
                  <a:srgbClr val="000000"/>
                </a:solidFill>
                <a:latin typeface="Abadi" panose="020B0604020104020204" pitchFamily="34" charset="0"/>
              </a:rPr>
              <a:t>expression</a:t>
            </a:r>
            <a:endParaRPr 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  	</a:t>
            </a:r>
            <a:r>
              <a:rPr lang="en-US" dirty="0">
                <a:solidFill>
                  <a:srgbClr val="000000"/>
                </a:solidFill>
                <a:latin typeface="Abadi" panose="020B0604020104020204" pitchFamily="34" charset="0"/>
              </a:rPr>
              <a:t>(*) Introduced in: </a:t>
            </a:r>
            <a:r>
              <a:rPr lang="en-US" dirty="0">
                <a:solidFill>
                  <a:srgbClr val="000000"/>
                </a:solidFill>
                <a:latin typeface="Abadi" panose="020B0604020104020204" pitchFamily="34" charset="0"/>
                <a:hlinkClick r:id="rId3"/>
              </a:rPr>
              <a:t>N3055</a:t>
            </a:r>
            <a:r>
              <a:rPr lang="en-US" dirty="0">
                <a:solidFill>
                  <a:srgbClr val="000000"/>
                </a:solidFill>
                <a:latin typeface="Abadi" panose="020B0604020104020204" pitchFamily="34" charset="0"/>
              </a:rPr>
              <a:t>: A Taxonomy of Expression Value Categories (William M. Miller, 2010)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VCs changed dramatically throughout the lifetime of C++ versions,</a:t>
            </a:r>
            <a:b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affected by the rules defining </a:t>
            </a:r>
            <a:r>
              <a:rPr lang="en-US" sz="2400" b="1" dirty="0">
                <a:solidFill>
                  <a:srgbClr val="000000"/>
                </a:solidFill>
                <a:latin typeface="Abadi" panose="020B0604020104020204" pitchFamily="34" charset="0"/>
              </a:rPr>
              <a:t>references</a:t>
            </a: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, </a:t>
            </a:r>
            <a:r>
              <a:rPr lang="en-US" sz="2400" b="1" dirty="0">
                <a:solidFill>
                  <a:srgbClr val="000000"/>
                </a:solidFill>
                <a:latin typeface="Abadi" panose="020B0604020104020204" pitchFamily="34" charset="0"/>
              </a:rPr>
              <a:t>move semantics</a:t>
            </a: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 and </a:t>
            </a:r>
            <a:r>
              <a:rPr lang="en-US" sz="2400" b="1" dirty="0">
                <a:solidFill>
                  <a:srgbClr val="000000"/>
                </a:solidFill>
                <a:latin typeface="Abadi" panose="020B0604020104020204" pitchFamily="34" charset="0"/>
              </a:rPr>
              <a:t>copy elision</a:t>
            </a: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5CCF74-6D58-4E0F-90DF-42049FA02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1845" y="2678804"/>
            <a:ext cx="4023522" cy="20256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9980330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Part I: What Are Value Categories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8F1AAD-71B3-458E-84DB-F3A49A995546}"/>
              </a:ext>
            </a:extLst>
          </p:cNvPr>
          <p:cNvSpPr txBox="1"/>
          <p:nvPr/>
        </p:nvSpPr>
        <p:spPr>
          <a:xfrm>
            <a:off x="7966522" y="4222484"/>
            <a:ext cx="452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badi" panose="020B0604020104020204" pitchFamily="34" charset="0"/>
              </a:rPr>
              <a:t>(*)</a:t>
            </a: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D21DDE-E978-42BF-918A-04D2B90D3229}"/>
              </a:ext>
            </a:extLst>
          </p:cNvPr>
          <p:cNvSpPr/>
          <p:nvPr/>
        </p:nvSpPr>
        <p:spPr>
          <a:xfrm>
            <a:off x="3871845" y="4219318"/>
            <a:ext cx="4023522" cy="351693"/>
          </a:xfrm>
          <a:prstGeom prst="roundRect">
            <a:avLst>
              <a:gd name="adj" fmla="val 281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4549223-EE29-40F0-B93E-235EFDDA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6500" y="6238310"/>
            <a:ext cx="495957" cy="365125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13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5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11" grpId="0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ACBC101-51EB-4245-9FC8-2CABAC1937E9}"/>
              </a:ext>
            </a:extLst>
          </p:cNvPr>
          <p:cNvSpPr txBox="1"/>
          <p:nvPr/>
        </p:nvSpPr>
        <p:spPr>
          <a:xfrm>
            <a:off x="371982" y="1095921"/>
            <a:ext cx="1081671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badi" panose="020B0604020104020204" pitchFamily="34" charset="0"/>
              </a:rPr>
              <a:t>C language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: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Three types of expressions: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lvalue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expression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Non-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lvalue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object expression 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Abadi" panose="020B0604020104020204" pitchFamily="34" charset="0"/>
              </a:rPr>
              <a:t>(Function designator expression)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badi" panose="020B0604020104020204" pitchFamily="34" charset="0"/>
              </a:rPr>
              <a:t>C++98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[ISO/IEV 14882:1998]: added (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lvalue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) references: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Expression is either an 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lvalue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or an 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rvalue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: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Lvalue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: Objects, Functions, References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Rvalue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: Non-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lvalue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(can be bound by const 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lvalue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reference)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badi" panose="020B0604020104020204" pitchFamily="34" charset="0"/>
              </a:rPr>
              <a:t>C++03 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[</a:t>
            </a:r>
            <a:r>
              <a:rPr lang="en-US" dirty="0">
                <a:latin typeface="Abadi" panose="020B0604020104020204" pitchFamily="34" charset="0"/>
              </a:rPr>
              <a:t>ISO/IEC 14882:2003]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No significant change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9980330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Part I: Evolution Of Value Categories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C8A0525C-5B5B-41CA-AD7A-2B350639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14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7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EF8BA9A7-B4F9-4A01-9769-C8FDC44C6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742330"/>
              </p:ext>
            </p:extLst>
          </p:nvPr>
        </p:nvGraphicFramePr>
        <p:xfrm>
          <a:off x="1413283" y="4838218"/>
          <a:ext cx="8938833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69735">
                  <a:extLst>
                    <a:ext uri="{9D8B030D-6E8A-4147-A177-3AD203B41FA5}">
                      <a16:colId xmlns:a16="http://schemas.microsoft.com/office/drawing/2014/main" val="2727935071"/>
                    </a:ext>
                  </a:extLst>
                </a:gridCol>
                <a:gridCol w="2834549">
                  <a:extLst>
                    <a:ext uri="{9D8B030D-6E8A-4147-A177-3AD203B41FA5}">
                      <a16:colId xmlns:a16="http://schemas.microsoft.com/office/drawing/2014/main" val="2537218777"/>
                    </a:ext>
                  </a:extLst>
                </a:gridCol>
                <a:gridCol w="2834549">
                  <a:extLst>
                    <a:ext uri="{9D8B030D-6E8A-4147-A177-3AD203B41FA5}">
                      <a16:colId xmlns:a16="http://schemas.microsoft.com/office/drawing/2014/main" val="3399962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Has Identity (</a:t>
                      </a:r>
                      <a:r>
                        <a:rPr lang="en-US" b="0" dirty="0" err="1"/>
                        <a:t>glvalue</a:t>
                      </a:r>
                      <a:r>
                        <a:rPr lang="en-US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Doesn’t have identity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13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Can’t be moved from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lvalue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246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Can be moved from (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rvalue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xvalue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prvalue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080132"/>
                  </a:ext>
                </a:extLst>
              </a:tr>
            </a:tbl>
          </a:graphicData>
        </a:graphic>
      </p:graphicFrame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341DF4BD-2D25-461B-8218-1E46D6DCB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083151"/>
              </p:ext>
            </p:extLst>
          </p:nvPr>
        </p:nvGraphicFramePr>
        <p:xfrm>
          <a:off x="1413481" y="4837622"/>
          <a:ext cx="8938833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69735">
                  <a:extLst>
                    <a:ext uri="{9D8B030D-6E8A-4147-A177-3AD203B41FA5}">
                      <a16:colId xmlns:a16="http://schemas.microsoft.com/office/drawing/2014/main" val="2727935071"/>
                    </a:ext>
                  </a:extLst>
                </a:gridCol>
                <a:gridCol w="2834549">
                  <a:extLst>
                    <a:ext uri="{9D8B030D-6E8A-4147-A177-3AD203B41FA5}">
                      <a16:colId xmlns:a16="http://schemas.microsoft.com/office/drawing/2014/main" val="2537218777"/>
                    </a:ext>
                  </a:extLst>
                </a:gridCol>
                <a:gridCol w="2834549">
                  <a:extLst>
                    <a:ext uri="{9D8B030D-6E8A-4147-A177-3AD203B41FA5}">
                      <a16:colId xmlns:a16="http://schemas.microsoft.com/office/drawing/2014/main" val="3399962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Has Identity (</a:t>
                      </a:r>
                      <a:r>
                        <a:rPr lang="en-US" b="0" dirty="0" err="1"/>
                        <a:t>glvalue</a:t>
                      </a:r>
                      <a:r>
                        <a:rPr lang="en-US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Doesn’t have identity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13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Can’t be moved from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lvalue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246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Can be moved from (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rvalue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xvalue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prvalue’s</a:t>
                      </a:r>
                      <a:r>
                        <a:rPr lang="en-US" dirty="0"/>
                        <a:t> materialization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1640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1ACBC101-51EB-4245-9FC8-2CABAC1937E9}"/>
              </a:ext>
            </a:extLst>
          </p:cNvPr>
          <p:cNvSpPr txBox="1"/>
          <p:nvPr/>
        </p:nvSpPr>
        <p:spPr>
          <a:xfrm>
            <a:off x="371982" y="1083221"/>
            <a:ext cx="11040433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C++11 </a:t>
            </a:r>
            <a:r>
              <a:rPr lang="en-US" sz="2000" dirty="0">
                <a:solidFill>
                  <a:srgbClr val="000000"/>
                </a:solidFill>
              </a:rPr>
              <a:t>[N3242]: added </a:t>
            </a:r>
            <a:r>
              <a:rPr lang="en-US" sz="2000" dirty="0" err="1">
                <a:solidFill>
                  <a:srgbClr val="000000"/>
                </a:solidFill>
              </a:rPr>
              <a:t>rvalue</a:t>
            </a:r>
            <a:r>
              <a:rPr lang="en-US" sz="2000" dirty="0">
                <a:solidFill>
                  <a:srgbClr val="000000"/>
                </a:solidFill>
              </a:rPr>
              <a:t> references, move semantics: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By: Howard E. </a:t>
            </a:r>
            <a:r>
              <a:rPr lang="en-US" sz="2000" dirty="0" err="1">
                <a:solidFill>
                  <a:srgbClr val="000000"/>
                </a:solidFill>
              </a:rPr>
              <a:t>Hinnant</a:t>
            </a:r>
            <a:r>
              <a:rPr lang="en-US" sz="2000" dirty="0">
                <a:solidFill>
                  <a:srgbClr val="000000"/>
                </a:solidFill>
              </a:rPr>
              <a:t>, Peter </a:t>
            </a:r>
            <a:r>
              <a:rPr lang="en-US" sz="2000" dirty="0" err="1">
                <a:solidFill>
                  <a:srgbClr val="000000"/>
                </a:solidFill>
              </a:rPr>
              <a:t>Dimov</a:t>
            </a:r>
            <a:r>
              <a:rPr lang="en-US" sz="2000" dirty="0">
                <a:solidFill>
                  <a:srgbClr val="000000"/>
                </a:solidFill>
              </a:rPr>
              <a:t>, Dave Abrahams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N1377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: A Proposal to Add Move Semantics Support to the C++ Language (2002)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N1385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: The Forwarding Problem: Arguments (2002)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N2118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: A Proposal to Add an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Rvalue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Reference to the C++ Language (2006)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C++17 </a:t>
            </a:r>
            <a:r>
              <a:rPr lang="en-US" sz="2000" dirty="0">
                <a:solidFill>
                  <a:srgbClr val="000000"/>
                </a:solidFill>
              </a:rPr>
              <a:t>[N4659]: Added guaranteed copy elision: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hlinkClick r:id="rId6"/>
              </a:rPr>
              <a:t>P0135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sz="2000" dirty="0"/>
              <a:t>Guaranteed copy elision through simplified value categories (Richard Smith)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       “The </a:t>
            </a:r>
            <a:r>
              <a:rPr lang="en-US" b="1" i="1" dirty="0"/>
              <a:t>result of a </a:t>
            </a:r>
            <a:r>
              <a:rPr lang="en-US" b="1" i="1" dirty="0" err="1"/>
              <a:t>prvalue</a:t>
            </a:r>
            <a:r>
              <a:rPr lang="en-US" b="1" i="1" dirty="0"/>
              <a:t> </a:t>
            </a:r>
            <a:r>
              <a:rPr lang="en-US" dirty="0"/>
              <a:t>is the value that the expression stores into its context”</a:t>
            </a:r>
            <a:endParaRPr lang="en-US" sz="2000" dirty="0"/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9980330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Part I: Evolution Of Value Categories</a:t>
            </a: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7DBD7A39-0B4A-40D7-8FBD-F0184A364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394115"/>
              </p:ext>
            </p:extLst>
          </p:nvPr>
        </p:nvGraphicFramePr>
        <p:xfrm>
          <a:off x="1413481" y="2693029"/>
          <a:ext cx="8938833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69735">
                  <a:extLst>
                    <a:ext uri="{9D8B030D-6E8A-4147-A177-3AD203B41FA5}">
                      <a16:colId xmlns:a16="http://schemas.microsoft.com/office/drawing/2014/main" val="2727935071"/>
                    </a:ext>
                  </a:extLst>
                </a:gridCol>
                <a:gridCol w="2834549">
                  <a:extLst>
                    <a:ext uri="{9D8B030D-6E8A-4147-A177-3AD203B41FA5}">
                      <a16:colId xmlns:a16="http://schemas.microsoft.com/office/drawing/2014/main" val="2537218777"/>
                    </a:ext>
                  </a:extLst>
                </a:gridCol>
                <a:gridCol w="2834549">
                  <a:extLst>
                    <a:ext uri="{9D8B030D-6E8A-4147-A177-3AD203B41FA5}">
                      <a16:colId xmlns:a16="http://schemas.microsoft.com/office/drawing/2014/main" val="3399962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Has Identity (</a:t>
                      </a:r>
                      <a:r>
                        <a:rPr lang="en-US" b="0" dirty="0" err="1"/>
                        <a:t>glvalue</a:t>
                      </a:r>
                      <a:r>
                        <a:rPr lang="en-US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Doesn’t have identity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13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Can’t be moved from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lvalue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246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Can be moved from (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rvalue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xvalue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prvalue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280253"/>
                  </a:ext>
                </a:extLst>
              </a:tr>
            </a:tbl>
          </a:graphicData>
        </a:graphic>
      </p:graphicFrame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C11094A-CEED-4ACC-BD6B-D255B760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15</a:t>
            </a:fld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6" descr="A picture containing wheel&#10;&#10;Description automatically generated">
            <a:extLst>
              <a:ext uri="{FF2B5EF4-FFF2-40B4-BE49-F238E27FC236}">
                <a16:creationId xmlns:a16="http://schemas.microsoft.com/office/drawing/2014/main" id="{34210C0B-8EA6-41EA-AE54-F9C16D574E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19" y="5376297"/>
            <a:ext cx="694599" cy="9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1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F7D2F43-72F8-4DEC-9798-60098B79AEA2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9980330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Part I: Evolution Of Value Categories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DACF70-6974-40E8-BC79-11637F49B982}"/>
              </a:ext>
            </a:extLst>
          </p:cNvPr>
          <p:cNvSpPr txBox="1"/>
          <p:nvPr/>
        </p:nvSpPr>
        <p:spPr>
          <a:xfrm>
            <a:off x="371984" y="1090699"/>
            <a:ext cx="1104043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C++20</a:t>
            </a:r>
            <a:r>
              <a:rPr lang="en-US" sz="2000" dirty="0">
                <a:solidFill>
                  <a:srgbClr val="000000"/>
                </a:solidFill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[N4861] (March 2020):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hlinkClick r:id="rId3"/>
              </a:rPr>
              <a:t>P0527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sz="2000" dirty="0"/>
              <a:t>Implicitly move from </a:t>
            </a:r>
            <a:r>
              <a:rPr lang="en-US" sz="2000" dirty="0" err="1"/>
              <a:t>rvalue</a:t>
            </a:r>
            <a:r>
              <a:rPr lang="en-US" sz="2000" dirty="0"/>
              <a:t> references in return statements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 (David Stone)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Editorial: Moved Value Categories section from [basic] to [</a:t>
            </a:r>
            <a:r>
              <a:rPr lang="en-US" sz="2000" b="1" dirty="0" err="1">
                <a:solidFill>
                  <a:srgbClr val="000000"/>
                </a:solidFill>
              </a:rPr>
              <a:t>expt</a:t>
            </a:r>
            <a:r>
              <a:rPr lang="en-US" sz="2000" dirty="0">
                <a:solidFill>
                  <a:srgbClr val="000000"/>
                </a:solidFill>
              </a:rPr>
              <a:t>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[N4868] (Oct 2020):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Removed “bit-field” from the value categories primary definitions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C++23 draft (latest):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hlinkClick r:id="rId4"/>
              </a:rPr>
              <a:t>P0847</a:t>
            </a:r>
            <a:r>
              <a:rPr lang="en-US" sz="2000" dirty="0">
                <a:solidFill>
                  <a:srgbClr val="000000"/>
                </a:solidFill>
              </a:rPr>
              <a:t>: Deducing this </a:t>
            </a:r>
            <a:r>
              <a:rPr lang="en-US" sz="2000" dirty="0"/>
              <a:t>(</a:t>
            </a:r>
            <a:r>
              <a:rPr lang="en-US" sz="2000" dirty="0" err="1"/>
              <a:t>Gašper</a:t>
            </a:r>
            <a:r>
              <a:rPr lang="en-US" sz="2000" dirty="0"/>
              <a:t> </a:t>
            </a:r>
            <a:r>
              <a:rPr lang="en-US" sz="2000" dirty="0" err="1"/>
              <a:t>Ažman</a:t>
            </a:r>
            <a:r>
              <a:rPr lang="en-US" sz="2000" dirty="0"/>
              <a:t>, Sy Brand, Ben Deane, Barry Revzin)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P0847 also added </a:t>
            </a:r>
            <a:r>
              <a:rPr lang="en-US" sz="2000" dirty="0" err="1">
                <a:solidFill>
                  <a:srgbClr val="000000"/>
                </a:solidFill>
              </a:rPr>
              <a:t>like_t</a:t>
            </a:r>
            <a:endParaRPr lang="en-US" sz="2000" dirty="0">
              <a:solidFill>
                <a:srgbClr val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hlinkClick r:id="rId5"/>
              </a:rPr>
              <a:t>P2445</a:t>
            </a:r>
            <a:r>
              <a:rPr lang="en-US" sz="2000" dirty="0">
                <a:solidFill>
                  <a:srgbClr val="000000"/>
                </a:solidFill>
              </a:rPr>
              <a:t>: std::</a:t>
            </a:r>
            <a:r>
              <a:rPr lang="en-US" sz="2000" dirty="0" err="1">
                <a:solidFill>
                  <a:srgbClr val="000000"/>
                </a:solidFill>
              </a:rPr>
              <a:t>forward_like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8506923-D39A-47D3-819F-331426E2E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16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0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9823184-DF75-4B69-82CF-5097D33BE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641" y="1103702"/>
            <a:ext cx="3461060" cy="155394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7F5EDA-9C6A-4EF3-ABE8-B7C40F02E9DE}"/>
              </a:ext>
            </a:extLst>
          </p:cNvPr>
          <p:cNvSpPr/>
          <p:nvPr/>
        </p:nvSpPr>
        <p:spPr>
          <a:xfrm>
            <a:off x="4138177" y="2299620"/>
            <a:ext cx="3151343" cy="2388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F7D2F43-72F8-4DEC-9798-60098B79AEA2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9980330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Part I: Evolution Of Value Categories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DACF70-6974-40E8-BC79-11637F49B982}"/>
              </a:ext>
            </a:extLst>
          </p:cNvPr>
          <p:cNvSpPr txBox="1"/>
          <p:nvPr/>
        </p:nvSpPr>
        <p:spPr>
          <a:xfrm>
            <a:off x="371984" y="2731031"/>
            <a:ext cx="1104043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Main Categories (classification only)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0000"/>
                </a:solidFill>
                <a:latin typeface="Abadi" panose="020B0604020104020204" pitchFamily="34" charset="0"/>
              </a:rPr>
              <a:t>glvalue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: expression </a:t>
            </a:r>
            <a:r>
              <a:rPr lang="en-US" sz="2000" i="1" dirty="0">
                <a:solidFill>
                  <a:srgbClr val="000000"/>
                </a:solidFill>
                <a:latin typeface="Abadi" panose="020B0604020104020204" pitchFamily="34" charset="0"/>
              </a:rPr>
              <a:t>whose evaluation determines the identity 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of an object or function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0000"/>
                </a:solidFill>
                <a:latin typeface="Abadi" panose="020B0604020104020204" pitchFamily="34" charset="0"/>
              </a:rPr>
              <a:t>rvalue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: a 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prvalue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or an 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xvalue</a:t>
            </a:r>
            <a:endParaRPr lang="en-US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Subcategories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0000"/>
                </a:solidFill>
                <a:latin typeface="Abadi" panose="020B0604020104020204" pitchFamily="34" charset="0"/>
              </a:rPr>
              <a:t>lvalue</a:t>
            </a:r>
            <a:r>
              <a:rPr lang="en-US" sz="2000" b="1" dirty="0">
                <a:solidFill>
                  <a:srgbClr val="000000"/>
                </a:solidFill>
                <a:latin typeface="Abadi" panose="020B0604020104020204" pitchFamily="34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glvalue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that is not an 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xvalue</a:t>
            </a:r>
            <a:endParaRPr lang="en-US" sz="2000" b="1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0000"/>
                </a:solidFill>
                <a:latin typeface="Abadi" panose="020B0604020104020204" pitchFamily="34" charset="0"/>
              </a:rPr>
              <a:t>xvalue</a:t>
            </a:r>
            <a:r>
              <a:rPr lang="en-US" sz="2000" b="1" dirty="0">
                <a:solidFill>
                  <a:srgbClr val="000000"/>
                </a:solidFill>
                <a:latin typeface="Abadi" panose="020B0604020104020204" pitchFamily="34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glvalue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that denotes an object whose resources can be reused </a:t>
            </a:r>
            <a:b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          (usually because it is near the end of its lifetime)</a:t>
            </a:r>
            <a:endParaRPr lang="en-US" sz="2000" b="1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0000"/>
                </a:solidFill>
                <a:latin typeface="Abadi" panose="020B0604020104020204" pitchFamily="34" charset="0"/>
              </a:rPr>
              <a:t>prvalue</a:t>
            </a:r>
            <a:r>
              <a:rPr lang="en-US" sz="2000" b="1" dirty="0">
                <a:solidFill>
                  <a:srgbClr val="000000"/>
                </a:solidFill>
                <a:latin typeface="Abadi" panose="020B0604020104020204" pitchFamily="34" charset="0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expression </a:t>
            </a:r>
            <a:r>
              <a:rPr lang="en-US" sz="2000" i="1" dirty="0">
                <a:solidFill>
                  <a:srgbClr val="000000"/>
                </a:solidFill>
                <a:latin typeface="Abadi" panose="020B0604020104020204" pitchFamily="34" charset="0"/>
              </a:rPr>
              <a:t>whose evaluation initializes 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an object, or computes the value of the operand of an operator, as specified by the context in which it appears, or an expression that has type cv void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726229-0B5B-4448-BFD6-258282BE4327}"/>
              </a:ext>
            </a:extLst>
          </p:cNvPr>
          <p:cNvSpPr/>
          <p:nvPr/>
        </p:nvSpPr>
        <p:spPr>
          <a:xfrm>
            <a:off x="4729047" y="1714124"/>
            <a:ext cx="792313" cy="2417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596CC8-47A0-43C5-AD2A-99B4A0DE740E}"/>
              </a:ext>
            </a:extLst>
          </p:cNvPr>
          <p:cNvSpPr/>
          <p:nvPr/>
        </p:nvSpPr>
        <p:spPr>
          <a:xfrm>
            <a:off x="5894091" y="1717010"/>
            <a:ext cx="771754" cy="238887"/>
          </a:xfrm>
          <a:prstGeom prst="roundRect">
            <a:avLst/>
          </a:prstGeom>
          <a:solidFill>
            <a:schemeClr val="accent2">
              <a:lumMod val="75000"/>
              <a:alpha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4AB834F-F66B-4161-BA18-7112E3E96C94}"/>
              </a:ext>
            </a:extLst>
          </p:cNvPr>
          <p:cNvSpPr/>
          <p:nvPr/>
        </p:nvSpPr>
        <p:spPr>
          <a:xfrm>
            <a:off x="4138178" y="2302507"/>
            <a:ext cx="850118" cy="2331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00F094C-E75D-4E0E-B0BC-D5470CD0CB7D}"/>
              </a:ext>
            </a:extLst>
          </p:cNvPr>
          <p:cNvSpPr/>
          <p:nvPr/>
        </p:nvSpPr>
        <p:spPr>
          <a:xfrm>
            <a:off x="5262056" y="2302507"/>
            <a:ext cx="850118" cy="233114"/>
          </a:xfrm>
          <a:prstGeom prst="roundRect">
            <a:avLst/>
          </a:prstGeom>
          <a:solidFill>
            <a:schemeClr val="accent2">
              <a:lumMod val="75000"/>
              <a:alpha val="14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6DACE4F-2E13-49C1-82F0-B280B6780CF2}"/>
              </a:ext>
            </a:extLst>
          </p:cNvPr>
          <p:cNvSpPr/>
          <p:nvPr/>
        </p:nvSpPr>
        <p:spPr>
          <a:xfrm>
            <a:off x="6455169" y="2302507"/>
            <a:ext cx="850118" cy="233114"/>
          </a:xfrm>
          <a:prstGeom prst="roundRect">
            <a:avLst/>
          </a:prstGeom>
          <a:solidFill>
            <a:schemeClr val="accent2">
              <a:lumMod val="75000"/>
              <a:alpha val="62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FCEB61-69D4-4528-94BA-FF7213200725}"/>
              </a:ext>
            </a:extLst>
          </p:cNvPr>
          <p:cNvSpPr/>
          <p:nvPr/>
        </p:nvSpPr>
        <p:spPr>
          <a:xfrm>
            <a:off x="4729047" y="1717011"/>
            <a:ext cx="1900089" cy="2417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57CD11-3332-4310-800F-BDB4E83E24D0}"/>
              </a:ext>
            </a:extLst>
          </p:cNvPr>
          <p:cNvSpPr txBox="1"/>
          <p:nvPr/>
        </p:nvSpPr>
        <p:spPr>
          <a:xfrm>
            <a:off x="3228228" y="1657915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(have identity)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A89D7E-E657-4BDC-A8E0-C2F072CE0259}"/>
              </a:ext>
            </a:extLst>
          </p:cNvPr>
          <p:cNvSpPr txBox="1"/>
          <p:nvPr/>
        </p:nvSpPr>
        <p:spPr>
          <a:xfrm>
            <a:off x="6617078" y="1665191"/>
            <a:ext cx="2113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(can be moved from)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EE193F-875C-49F4-BBDC-B44A4A270BF5}"/>
              </a:ext>
            </a:extLst>
          </p:cNvPr>
          <p:cNvSpPr txBox="1"/>
          <p:nvPr/>
        </p:nvSpPr>
        <p:spPr>
          <a:xfrm>
            <a:off x="7241037" y="2203072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FE648CB9-0B8B-44FC-9440-4F44BB2F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17</a:t>
            </a:fld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087E41F-7A41-4783-BF15-49EECA2DA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651123" y="1880200"/>
            <a:ext cx="1117582" cy="96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6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uiExpand="1" build="p" bldLvl="2"/>
      <p:bldP spid="11" grpId="0" animBg="1"/>
      <p:bldP spid="15" grpId="0" animBg="1"/>
      <p:bldP spid="16" grpId="0" animBg="1"/>
      <p:bldP spid="17" grpId="0" animBg="1"/>
      <p:bldP spid="18" grpId="0" animBg="1"/>
      <p:bldP spid="10" grpId="0" animBg="1"/>
      <p:bldP spid="10" grpId="1" animBg="1"/>
      <p:bldP spid="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1DACF70-6974-40E8-BC79-11637F49B982}"/>
              </a:ext>
            </a:extLst>
          </p:cNvPr>
          <p:cNvSpPr txBox="1"/>
          <p:nvPr/>
        </p:nvSpPr>
        <p:spPr>
          <a:xfrm>
            <a:off x="371983" y="2731031"/>
            <a:ext cx="926438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badi" panose="020B0604020104020204" pitchFamily="34" charset="0"/>
              </a:rPr>
              <a:t>Examples: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badi" panose="020B0604020104020204" pitchFamily="34" charset="0"/>
              </a:rPr>
              <a:t>     (*) ra has the </a:t>
            </a:r>
            <a:r>
              <a:rPr lang="en-US" b="1" dirty="0">
                <a:solidFill>
                  <a:srgbClr val="000000"/>
                </a:solidFill>
                <a:latin typeface="Abadi" panose="020B0604020104020204" pitchFamily="34" charset="0"/>
              </a:rPr>
              <a:t>type: </a:t>
            </a:r>
            <a:r>
              <a:rPr lang="en-US" b="1" dirty="0" err="1">
                <a:solidFill>
                  <a:srgbClr val="000000"/>
                </a:solidFill>
                <a:latin typeface="Abadi" panose="020B0604020104020204" pitchFamily="34" charset="0"/>
              </a:rPr>
              <a:t>rvalue</a:t>
            </a:r>
            <a:r>
              <a:rPr lang="en-US" b="1" dirty="0">
                <a:solidFill>
                  <a:srgbClr val="000000"/>
                </a:solidFill>
                <a:latin typeface="Abadi" panose="020B0604020104020204" pitchFamily="34" charset="0"/>
              </a:rPr>
              <a:t> reference to int</a:t>
            </a:r>
            <a:r>
              <a:rPr lang="en-US" dirty="0">
                <a:solidFill>
                  <a:srgbClr val="000000"/>
                </a:solidFill>
                <a:latin typeface="Abadi" panose="020B0604020104020204" pitchFamily="34" charset="0"/>
              </a:rPr>
              <a:t>, with the </a:t>
            </a:r>
            <a:r>
              <a:rPr lang="en-US" b="1" dirty="0">
                <a:solidFill>
                  <a:srgbClr val="000000"/>
                </a:solidFill>
                <a:latin typeface="Abadi" panose="020B0604020104020204" pitchFamily="34" charset="0"/>
              </a:rPr>
              <a:t>value category: </a:t>
            </a:r>
            <a:r>
              <a:rPr lang="en-US" b="1" dirty="0" err="1">
                <a:solidFill>
                  <a:srgbClr val="000000"/>
                </a:solidFill>
                <a:latin typeface="Abadi" panose="020B0604020104020204" pitchFamily="34" charset="0"/>
              </a:rPr>
              <a:t>lvalue</a:t>
            </a:r>
            <a:endParaRPr lang="en-US" b="1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74A68B9-2385-497C-885B-09F278148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641" y="1103702"/>
            <a:ext cx="3461060" cy="1553945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68BFCC7-68D5-48D5-967C-6D1A0B4E6B59}"/>
              </a:ext>
            </a:extLst>
          </p:cNvPr>
          <p:cNvSpPr/>
          <p:nvPr/>
        </p:nvSpPr>
        <p:spPr>
          <a:xfrm>
            <a:off x="5967210" y="3141561"/>
            <a:ext cx="5036274" cy="2533624"/>
          </a:xfrm>
          <a:prstGeom prst="roundRect">
            <a:avLst>
              <a:gd name="adj" fmla="val 5383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arr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[] = {1, 2, 3};</a:t>
            </a:r>
            <a:endParaRPr lang="en-US" b="0" dirty="0"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arr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73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Data d;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(&amp;d)-&gt;n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d.n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73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d.pn =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42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string s =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 "Hello World"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a==b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?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b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c;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Data c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getData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(d);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F7D2F43-72F8-4DEC-9798-60098B79AEA2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9980330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Part I: Evolution Of Value Categories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4AB834F-F66B-4161-BA18-7112E3E96C94}"/>
              </a:ext>
            </a:extLst>
          </p:cNvPr>
          <p:cNvSpPr/>
          <p:nvPr/>
        </p:nvSpPr>
        <p:spPr>
          <a:xfrm>
            <a:off x="4112778" y="2302507"/>
            <a:ext cx="850118" cy="2331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57CD11-3332-4310-800F-BDB4E83E24D0}"/>
              </a:ext>
            </a:extLst>
          </p:cNvPr>
          <p:cNvSpPr txBox="1"/>
          <p:nvPr/>
        </p:nvSpPr>
        <p:spPr>
          <a:xfrm>
            <a:off x="3228225" y="1657915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(have identity)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A89D7E-E657-4BDC-A8E0-C2F072CE0259}"/>
              </a:ext>
            </a:extLst>
          </p:cNvPr>
          <p:cNvSpPr txBox="1"/>
          <p:nvPr/>
        </p:nvSpPr>
        <p:spPr>
          <a:xfrm>
            <a:off x="6617078" y="1665191"/>
            <a:ext cx="2113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(can be moved from)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8772247-2328-4B02-8928-29E5387E3C41}"/>
              </a:ext>
            </a:extLst>
          </p:cNvPr>
          <p:cNvSpPr/>
          <p:nvPr/>
        </p:nvSpPr>
        <p:spPr>
          <a:xfrm>
            <a:off x="811370" y="3141561"/>
            <a:ext cx="5036275" cy="2533624"/>
          </a:xfrm>
          <a:prstGeom prst="roundRect">
            <a:avLst>
              <a:gd name="adj" fmla="val 5383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Data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n;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pn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n; };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Data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getData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(Data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d) {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d 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a 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b = a;</a:t>
            </a:r>
            <a:endParaRPr lang="en-US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la =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	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pa =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&amp;&amp;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ra =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42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++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++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a;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8AAF608-474B-4C52-97FA-D8C125A91D47}"/>
              </a:ext>
            </a:extLst>
          </p:cNvPr>
          <p:cNvSpPr/>
          <p:nvPr/>
        </p:nvSpPr>
        <p:spPr>
          <a:xfrm>
            <a:off x="1389692" y="4038422"/>
            <a:ext cx="232012" cy="2043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C3EE1F6-5506-49EE-9BE2-2AAB00B0B1CC}"/>
              </a:ext>
            </a:extLst>
          </p:cNvPr>
          <p:cNvSpPr/>
          <p:nvPr/>
        </p:nvSpPr>
        <p:spPr>
          <a:xfrm>
            <a:off x="1389693" y="3750141"/>
            <a:ext cx="232012" cy="2043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9EE1759-B7E2-4BBC-8C0D-AAF4FF548B32}"/>
              </a:ext>
            </a:extLst>
          </p:cNvPr>
          <p:cNvSpPr/>
          <p:nvPr/>
        </p:nvSpPr>
        <p:spPr>
          <a:xfrm>
            <a:off x="1544069" y="4311354"/>
            <a:ext cx="318168" cy="2043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D51F768-26F7-429D-AB41-1050C66EE09B}"/>
              </a:ext>
            </a:extLst>
          </p:cNvPr>
          <p:cNvSpPr/>
          <p:nvPr/>
        </p:nvSpPr>
        <p:spPr>
          <a:xfrm>
            <a:off x="1401414" y="4020837"/>
            <a:ext cx="681917" cy="21612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BE91A52-835B-4B99-B5D9-35E28AFCA226}"/>
              </a:ext>
            </a:extLst>
          </p:cNvPr>
          <p:cNvSpPr/>
          <p:nvPr/>
        </p:nvSpPr>
        <p:spPr>
          <a:xfrm>
            <a:off x="1555461" y="4600431"/>
            <a:ext cx="283330" cy="2077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8DB589B-34A1-424B-B82B-41365C7B4359}"/>
              </a:ext>
            </a:extLst>
          </p:cNvPr>
          <p:cNvSpPr/>
          <p:nvPr/>
        </p:nvSpPr>
        <p:spPr>
          <a:xfrm>
            <a:off x="6062188" y="4320084"/>
            <a:ext cx="479001" cy="2043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1AFD1CC-9351-4B54-8A0D-A1A36AEE66EB}"/>
              </a:ext>
            </a:extLst>
          </p:cNvPr>
          <p:cNvSpPr/>
          <p:nvPr/>
        </p:nvSpPr>
        <p:spPr>
          <a:xfrm>
            <a:off x="1567184" y="4335494"/>
            <a:ext cx="774054" cy="2043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91004E0-E33C-443F-B3D1-C4CAC79C52BC}"/>
              </a:ext>
            </a:extLst>
          </p:cNvPr>
          <p:cNvSpPr/>
          <p:nvPr/>
        </p:nvSpPr>
        <p:spPr>
          <a:xfrm>
            <a:off x="6051853" y="4572154"/>
            <a:ext cx="703798" cy="24229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C08F2F-D212-47AA-BB3A-E9FC94BC2585}"/>
              </a:ext>
            </a:extLst>
          </p:cNvPr>
          <p:cNvSpPr txBox="1"/>
          <p:nvPr/>
        </p:nvSpPr>
        <p:spPr>
          <a:xfrm>
            <a:off x="2770242" y="4211289"/>
            <a:ext cx="2129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// ra = a = b;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905A246F-110E-4594-9C76-6174BC76A25E}"/>
              </a:ext>
            </a:extLst>
          </p:cNvPr>
          <p:cNvSpPr/>
          <p:nvPr/>
        </p:nvSpPr>
        <p:spPr>
          <a:xfrm>
            <a:off x="6067746" y="3475431"/>
            <a:ext cx="796691" cy="2747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02EE4B4-5509-43AF-B04C-911BE980EE54}"/>
              </a:ext>
            </a:extLst>
          </p:cNvPr>
          <p:cNvSpPr/>
          <p:nvPr/>
        </p:nvSpPr>
        <p:spPr>
          <a:xfrm>
            <a:off x="912257" y="5379526"/>
            <a:ext cx="427145" cy="2534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97CBFF6-7F6C-4F6D-903D-0D380869873D}"/>
              </a:ext>
            </a:extLst>
          </p:cNvPr>
          <p:cNvSpPr/>
          <p:nvPr/>
        </p:nvSpPr>
        <p:spPr>
          <a:xfrm>
            <a:off x="6080224" y="4024948"/>
            <a:ext cx="945044" cy="24229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2CFE3A1-9492-41B8-AE61-90F170395DD7}"/>
              </a:ext>
            </a:extLst>
          </p:cNvPr>
          <p:cNvSpPr/>
          <p:nvPr/>
        </p:nvSpPr>
        <p:spPr>
          <a:xfrm>
            <a:off x="6062188" y="5105989"/>
            <a:ext cx="1568567" cy="2642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5BDA505-A7ED-4F7C-9CEB-CBBAC77B3217}"/>
              </a:ext>
            </a:extLst>
          </p:cNvPr>
          <p:cNvSpPr/>
          <p:nvPr/>
        </p:nvSpPr>
        <p:spPr>
          <a:xfrm>
            <a:off x="6690332" y="3774484"/>
            <a:ext cx="232012" cy="2043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822A4A7A-11D5-4925-835B-DBD8A676BF2C}"/>
              </a:ext>
            </a:extLst>
          </p:cNvPr>
          <p:cNvSpPr/>
          <p:nvPr/>
        </p:nvSpPr>
        <p:spPr>
          <a:xfrm>
            <a:off x="6915360" y="4883481"/>
            <a:ext cx="232012" cy="2043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79961FA0-54B9-41AE-B91D-D67D462BDAC5}"/>
              </a:ext>
            </a:extLst>
          </p:cNvPr>
          <p:cNvSpPr/>
          <p:nvPr/>
        </p:nvSpPr>
        <p:spPr>
          <a:xfrm>
            <a:off x="6566627" y="3194645"/>
            <a:ext cx="674409" cy="2510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5D73E8F-CAFC-40D1-9F85-B71B49BD1D00}"/>
              </a:ext>
            </a:extLst>
          </p:cNvPr>
          <p:cNvSpPr/>
          <p:nvPr/>
        </p:nvSpPr>
        <p:spPr>
          <a:xfrm>
            <a:off x="7475755" y="4840137"/>
            <a:ext cx="1655365" cy="2330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2ABB92F-A6B0-4B3F-8959-E4F0E9319601}"/>
              </a:ext>
            </a:extLst>
          </p:cNvPr>
          <p:cNvSpPr txBox="1"/>
          <p:nvPr/>
        </p:nvSpPr>
        <p:spPr>
          <a:xfrm>
            <a:off x="7746915" y="5045505"/>
            <a:ext cx="3310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// when b, c are 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lvalues</a:t>
            </a:r>
            <a:endParaRPr lang="en-US" b="1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10CE44-37FC-4BB4-8391-91FB55214DD7}"/>
              </a:ext>
            </a:extLst>
          </p:cNvPr>
          <p:cNvSpPr txBox="1"/>
          <p:nvPr/>
        </p:nvSpPr>
        <p:spPr>
          <a:xfrm>
            <a:off x="7241037" y="2203072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33" name="Slide Number Placeholder 1">
            <a:extLst>
              <a:ext uri="{FF2B5EF4-FFF2-40B4-BE49-F238E27FC236}">
                <a16:creationId xmlns:a16="http://schemas.microsoft.com/office/drawing/2014/main" id="{78CCE180-18F2-4DBD-B2C1-5DA0468CF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18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E1ECFAA-388A-4F8C-A114-F5BC1F136844}"/>
              </a:ext>
            </a:extLst>
          </p:cNvPr>
          <p:cNvSpPr/>
          <p:nvPr/>
        </p:nvSpPr>
        <p:spPr>
          <a:xfrm>
            <a:off x="7152233" y="5384970"/>
            <a:ext cx="1358723" cy="2596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884363B-688C-4633-A25F-9870411B4A38}"/>
              </a:ext>
            </a:extLst>
          </p:cNvPr>
          <p:cNvSpPr/>
          <p:nvPr/>
        </p:nvSpPr>
        <p:spPr>
          <a:xfrm>
            <a:off x="1664367" y="4865895"/>
            <a:ext cx="318169" cy="2157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2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/>
      <p:bldP spid="46" grpId="0" animBg="1"/>
      <p:bldP spid="46" grpId="1" animBg="1"/>
      <p:bldP spid="47" grpId="0" animBg="1"/>
      <p:bldP spid="47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35" grpId="0" animBg="1"/>
      <p:bldP spid="35" grpId="1" animBg="1"/>
      <p:bldP spid="37" grpId="0" animBg="1"/>
      <p:bldP spid="3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F520520-CDF2-49C4-AB34-D69A01129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641" y="1103702"/>
            <a:ext cx="3461060" cy="155394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F7D2F43-72F8-4DEC-9798-60098B79AEA2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9980330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Part I: Evolution Of Value Categories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DACF70-6974-40E8-BC79-11637F49B982}"/>
              </a:ext>
            </a:extLst>
          </p:cNvPr>
          <p:cNvSpPr txBox="1"/>
          <p:nvPr/>
        </p:nvSpPr>
        <p:spPr>
          <a:xfrm>
            <a:off x="371984" y="2731031"/>
            <a:ext cx="780277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badi" panose="020B0604020104020204" pitchFamily="34" charset="0"/>
              </a:rPr>
              <a:t>Examples: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br>
              <a:rPr lang="en-US" dirty="0">
                <a:solidFill>
                  <a:srgbClr val="000000"/>
                </a:solidFill>
                <a:latin typeface="Abadi" panose="020B0604020104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Abadi" panose="020B0604020104020204" pitchFamily="34" charset="0"/>
              </a:rPr>
              <a:t>    </a:t>
            </a:r>
          </a:p>
          <a:p>
            <a:r>
              <a:rPr lang="en-US" dirty="0">
                <a:solidFill>
                  <a:srgbClr val="000000"/>
                </a:solidFill>
                <a:latin typeface="Abadi" panose="020B0604020104020204" pitchFamily="34" charset="0"/>
              </a:rPr>
              <a:t>     (*) </a:t>
            </a:r>
            <a:r>
              <a:rPr lang="en-US" b="1" dirty="0">
                <a:solidFill>
                  <a:srgbClr val="000000"/>
                </a:solidFill>
                <a:latin typeface="Abadi" panose="020B0604020104020204" pitchFamily="34" charset="0"/>
              </a:rPr>
              <a:t>Built-in </a:t>
            </a:r>
            <a:r>
              <a:rPr lang="en-US" dirty="0">
                <a:solidFill>
                  <a:srgbClr val="000000"/>
                </a:solidFill>
                <a:latin typeface="Abadi" panose="020B0604020104020204" pitchFamily="34" charset="0"/>
              </a:rPr>
              <a:t>post increment</a:t>
            </a:r>
            <a:endParaRPr lang="en-US" dirty="0"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6DACE4F-2E13-49C1-82F0-B280B6780CF2}"/>
              </a:ext>
            </a:extLst>
          </p:cNvPr>
          <p:cNvSpPr/>
          <p:nvPr/>
        </p:nvSpPr>
        <p:spPr>
          <a:xfrm>
            <a:off x="6467869" y="2302507"/>
            <a:ext cx="850118" cy="233114"/>
          </a:xfrm>
          <a:prstGeom prst="roundRect">
            <a:avLst/>
          </a:prstGeom>
          <a:solidFill>
            <a:schemeClr val="accent2">
              <a:lumMod val="75000"/>
              <a:alpha val="62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57CD11-3332-4310-800F-BDB4E83E24D0}"/>
              </a:ext>
            </a:extLst>
          </p:cNvPr>
          <p:cNvSpPr txBox="1"/>
          <p:nvPr/>
        </p:nvSpPr>
        <p:spPr>
          <a:xfrm>
            <a:off x="3228225" y="1657915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(have identity)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A89D7E-E657-4BDC-A8E0-C2F072CE0259}"/>
              </a:ext>
            </a:extLst>
          </p:cNvPr>
          <p:cNvSpPr txBox="1"/>
          <p:nvPr/>
        </p:nvSpPr>
        <p:spPr>
          <a:xfrm>
            <a:off x="6617078" y="1665191"/>
            <a:ext cx="2113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(can be moved from)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98B0140-9CEA-4839-80A0-0A6AB185E6E3}"/>
              </a:ext>
            </a:extLst>
          </p:cNvPr>
          <p:cNvSpPr/>
          <p:nvPr/>
        </p:nvSpPr>
        <p:spPr>
          <a:xfrm>
            <a:off x="5967210" y="3141561"/>
            <a:ext cx="5029000" cy="2533624"/>
          </a:xfrm>
          <a:prstGeom prst="roundRect">
            <a:avLst>
              <a:gd name="adj" fmla="val 5383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l = []()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};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Data d;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Data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&amp;d;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Data();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d-&gt;n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6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d.n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6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string s =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 "Hello World"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a==a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?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: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throw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equals = a==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42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6F0839F-43F8-4951-B963-E46520323709}"/>
              </a:ext>
            </a:extLst>
          </p:cNvPr>
          <p:cNvSpPr/>
          <p:nvPr/>
        </p:nvSpPr>
        <p:spPr>
          <a:xfrm>
            <a:off x="811370" y="3141561"/>
            <a:ext cx="5029000" cy="2533624"/>
          </a:xfrm>
          <a:prstGeom prst="roundRect">
            <a:avLst>
              <a:gd name="adj" fmla="val 5383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 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Data { 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n; 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f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oo() {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-&gt;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n =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 }</a:t>
            </a:r>
          </a:p>
          <a:p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a 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pa = 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pa =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++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++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a;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CD1D097-F9D8-4F40-9B80-F4950759A9EB}"/>
              </a:ext>
            </a:extLst>
          </p:cNvPr>
          <p:cNvSpPr/>
          <p:nvPr/>
        </p:nvSpPr>
        <p:spPr>
          <a:xfrm>
            <a:off x="6917135" y="4303739"/>
            <a:ext cx="232012" cy="2043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67BEE10-B529-4A53-9CD1-E6604AE5C882}"/>
              </a:ext>
            </a:extLst>
          </p:cNvPr>
          <p:cNvSpPr/>
          <p:nvPr/>
        </p:nvSpPr>
        <p:spPr>
          <a:xfrm>
            <a:off x="1556603" y="4860518"/>
            <a:ext cx="929664" cy="2341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D03DF58-5EF6-488A-AF15-6486AEFE698F}"/>
              </a:ext>
            </a:extLst>
          </p:cNvPr>
          <p:cNvSpPr/>
          <p:nvPr/>
        </p:nvSpPr>
        <p:spPr>
          <a:xfrm>
            <a:off x="2168099" y="4591145"/>
            <a:ext cx="318168" cy="2043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2C15A48-9415-43E0-B232-EAB2016759BA}"/>
              </a:ext>
            </a:extLst>
          </p:cNvPr>
          <p:cNvSpPr/>
          <p:nvPr/>
        </p:nvSpPr>
        <p:spPr>
          <a:xfrm>
            <a:off x="6788073" y="4584753"/>
            <a:ext cx="232012" cy="2043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09EDEFE-39ED-4026-AE54-CCB01A714C85}"/>
              </a:ext>
            </a:extLst>
          </p:cNvPr>
          <p:cNvSpPr/>
          <p:nvPr/>
        </p:nvSpPr>
        <p:spPr>
          <a:xfrm>
            <a:off x="912254" y="5119220"/>
            <a:ext cx="427145" cy="2534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5C25649-865E-4682-81BA-9042FA7DEF20}"/>
              </a:ext>
            </a:extLst>
          </p:cNvPr>
          <p:cNvSpPr/>
          <p:nvPr/>
        </p:nvSpPr>
        <p:spPr>
          <a:xfrm>
            <a:off x="7843234" y="5382300"/>
            <a:ext cx="649486" cy="2626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759BC911-6D36-48A6-9587-9A385D532F79}"/>
              </a:ext>
            </a:extLst>
          </p:cNvPr>
          <p:cNvSpPr/>
          <p:nvPr/>
        </p:nvSpPr>
        <p:spPr>
          <a:xfrm>
            <a:off x="1912823" y="4309072"/>
            <a:ext cx="318168" cy="2043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2F131E8D-C3AE-491D-A3A0-09E65575DF65}"/>
              </a:ext>
            </a:extLst>
          </p:cNvPr>
          <p:cNvSpPr/>
          <p:nvPr/>
        </p:nvSpPr>
        <p:spPr>
          <a:xfrm>
            <a:off x="4101884" y="3769156"/>
            <a:ext cx="238297" cy="2043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B4F451EA-5567-4AB2-95ED-551C3D8D5ADF}"/>
              </a:ext>
            </a:extLst>
          </p:cNvPr>
          <p:cNvSpPr/>
          <p:nvPr/>
        </p:nvSpPr>
        <p:spPr>
          <a:xfrm>
            <a:off x="2883560" y="3733007"/>
            <a:ext cx="542219" cy="2766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C0F7D600-CA47-4F03-B627-EA84AE5C4ADA}"/>
              </a:ext>
            </a:extLst>
          </p:cNvPr>
          <p:cNvSpPr/>
          <p:nvPr/>
        </p:nvSpPr>
        <p:spPr>
          <a:xfrm>
            <a:off x="7160808" y="3198310"/>
            <a:ext cx="2459710" cy="2656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DC149EB0-30BD-4CEB-8B88-49DE98BC1274}"/>
              </a:ext>
            </a:extLst>
          </p:cNvPr>
          <p:cNvSpPr/>
          <p:nvPr/>
        </p:nvSpPr>
        <p:spPr>
          <a:xfrm>
            <a:off x="6080235" y="5092268"/>
            <a:ext cx="3032234" cy="2896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A3C59A-F599-4B80-AF68-B0118CA1D268}"/>
              </a:ext>
            </a:extLst>
          </p:cNvPr>
          <p:cNvSpPr txBox="1"/>
          <p:nvPr/>
        </p:nvSpPr>
        <p:spPr>
          <a:xfrm>
            <a:off x="9550454" y="5047050"/>
            <a:ext cx="1141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void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B5CE29-202F-45B1-89A5-CFBDB53A8EB8}"/>
              </a:ext>
            </a:extLst>
          </p:cNvPr>
          <p:cNvSpPr txBox="1"/>
          <p:nvPr/>
        </p:nvSpPr>
        <p:spPr>
          <a:xfrm>
            <a:off x="7241037" y="2203072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F5C96E9F-F92D-40C8-BAD6-597028937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19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5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44" grpId="0" animBg="1"/>
      <p:bldP spid="44" grpId="1" animBg="1"/>
      <p:bldP spid="52" grpId="0" animBg="1"/>
      <p:bldP spid="52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80" grpId="0" animBg="1"/>
      <p:bldP spid="80" grpId="1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ACBC101-51EB-4245-9FC8-2CABAC1937E9}"/>
              </a:ext>
            </a:extLst>
          </p:cNvPr>
          <p:cNvSpPr txBox="1"/>
          <p:nvPr/>
        </p:nvSpPr>
        <p:spPr>
          <a:xfrm>
            <a:off x="371983" y="1236599"/>
            <a:ext cx="998032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  <a:cs typeface="Helvetica" panose="020B0604020202020204" pitchFamily="34" charset="0"/>
              </a:rPr>
              <a:t>A C++ Developer, working at SolarEdge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  <a:cs typeface="Helvetica" panose="020B0604020202020204" pitchFamily="34" charset="0"/>
              </a:rPr>
              <a:t>Active member of the ISO C++ work group (WG21):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  <a:cs typeface="Helvetica" panose="020B0604020202020204" pitchFamily="34" charset="0"/>
              </a:rPr>
              <a:t>Israeli NB Chair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  <a:cs typeface="Helvetica" panose="020B0604020202020204" pitchFamily="34" charset="0"/>
              </a:rPr>
              <a:t>Ranges SG Chair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  <a:cs typeface="Helvetica" panose="020B0604020202020204" pitchFamily="34" charset="0"/>
              </a:rPr>
              <a:t>Assistant LEWG Chair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  <a:cs typeface="Helvetica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  <a:cs typeface="Helvetica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  <a:cs typeface="Helvetica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  <a:cs typeface="Helvetica" panose="020B0604020202020204" pitchFamily="34" charset="0"/>
              </a:rPr>
              <a:t>I love software design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  <a:cs typeface="Helvetica" panose="020B0604020202020204" pitchFamily="34" charset="0"/>
              </a:rPr>
              <a:t>I also have a passion for cataloguing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  <a:cs typeface="Helvetica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9980330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Who Am I?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D3E8FE2-856B-48BE-96A0-4DDAB243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2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2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E3D717A-D8CE-4B87-AB60-BCFCC2716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641" y="1103702"/>
            <a:ext cx="3461060" cy="155394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F7D2F43-72F8-4DEC-9798-60098B79AEA2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9980330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Part I: Evolution Of Value Categories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DACF70-6974-40E8-BC79-11637F49B982}"/>
              </a:ext>
            </a:extLst>
          </p:cNvPr>
          <p:cNvSpPr txBox="1"/>
          <p:nvPr/>
        </p:nvSpPr>
        <p:spPr>
          <a:xfrm>
            <a:off x="371984" y="2731031"/>
            <a:ext cx="2369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badi" panose="020B0604020104020204" pitchFamily="34" charset="0"/>
              </a:rPr>
              <a:t>Examples: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57CD11-3332-4310-800F-BDB4E83E24D0}"/>
              </a:ext>
            </a:extLst>
          </p:cNvPr>
          <p:cNvSpPr txBox="1"/>
          <p:nvPr/>
        </p:nvSpPr>
        <p:spPr>
          <a:xfrm>
            <a:off x="3228225" y="1657915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(have identity)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A89D7E-E657-4BDC-A8E0-C2F072CE0259}"/>
              </a:ext>
            </a:extLst>
          </p:cNvPr>
          <p:cNvSpPr txBox="1"/>
          <p:nvPr/>
        </p:nvSpPr>
        <p:spPr>
          <a:xfrm>
            <a:off x="6617078" y="1665191"/>
            <a:ext cx="2113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(can be moved from)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98B0140-9CEA-4839-80A0-0A6AB185E6E3}"/>
              </a:ext>
            </a:extLst>
          </p:cNvPr>
          <p:cNvSpPr/>
          <p:nvPr/>
        </p:nvSpPr>
        <p:spPr>
          <a:xfrm>
            <a:off x="5967210" y="3141561"/>
            <a:ext cx="5029872" cy="2533624"/>
          </a:xfrm>
          <a:prstGeom prst="roundRect">
            <a:avLst>
              <a:gd name="adj" fmla="val 5383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Data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getData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Data(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73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Data d3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getData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d1==d2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?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Data(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42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Data(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73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6F0839F-43F8-4951-B963-E46520323709}"/>
              </a:ext>
            </a:extLst>
          </p:cNvPr>
          <p:cNvSpPr/>
          <p:nvPr/>
        </p:nvSpPr>
        <p:spPr>
          <a:xfrm>
            <a:off x="811370" y="3141561"/>
            <a:ext cx="5029872" cy="2533624"/>
          </a:xfrm>
          <a:prstGeom prst="roundRect">
            <a:avLst>
              <a:gd name="adj" fmla="val 5383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Data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n;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pn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n; };</a:t>
            </a:r>
          </a:p>
          <a:p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Data d1 = Data(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42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d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1.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pn = </a:t>
            </a:r>
            <a:r>
              <a:rPr lang="en-US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73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Data d2 = std::move(d1);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Data().n;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D03DF58-5EF6-488A-AF15-6486AEFE698F}"/>
              </a:ext>
            </a:extLst>
          </p:cNvPr>
          <p:cNvSpPr/>
          <p:nvPr/>
        </p:nvSpPr>
        <p:spPr>
          <a:xfrm>
            <a:off x="2158123" y="4564455"/>
            <a:ext cx="1684945" cy="26709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09EDEFE-39ED-4026-AE54-CCB01A714C85}"/>
              </a:ext>
            </a:extLst>
          </p:cNvPr>
          <p:cNvSpPr/>
          <p:nvPr/>
        </p:nvSpPr>
        <p:spPr>
          <a:xfrm>
            <a:off x="2162248" y="4024484"/>
            <a:ext cx="1032825" cy="2432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F5C46D8-DA5C-4E10-A5F3-D3F1E8185C6D}"/>
              </a:ext>
            </a:extLst>
          </p:cNvPr>
          <p:cNvSpPr/>
          <p:nvPr/>
        </p:nvSpPr>
        <p:spPr>
          <a:xfrm>
            <a:off x="5262056" y="2302507"/>
            <a:ext cx="850118" cy="233114"/>
          </a:xfrm>
          <a:prstGeom prst="roundRect">
            <a:avLst/>
          </a:prstGeom>
          <a:solidFill>
            <a:schemeClr val="accent2">
              <a:lumMod val="75000"/>
              <a:alpha val="14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B6F6CA6-4C86-4328-A7A6-FD34D581319E}"/>
              </a:ext>
            </a:extLst>
          </p:cNvPr>
          <p:cNvSpPr/>
          <p:nvPr/>
        </p:nvSpPr>
        <p:spPr>
          <a:xfrm>
            <a:off x="6071616" y="4551509"/>
            <a:ext cx="3542284" cy="2834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09782C0E-1A12-43C8-8AE5-CBA03A8B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20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82A141-31A2-4E0E-8383-290E7DCD9BCE}"/>
              </a:ext>
            </a:extLst>
          </p:cNvPr>
          <p:cNvSpPr txBox="1"/>
          <p:nvPr/>
        </p:nvSpPr>
        <p:spPr>
          <a:xfrm>
            <a:off x="7241037" y="2203072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637CF2F-44AE-427A-8572-0E3D3EA7B64F}"/>
              </a:ext>
            </a:extLst>
          </p:cNvPr>
          <p:cNvSpPr/>
          <p:nvPr/>
        </p:nvSpPr>
        <p:spPr>
          <a:xfrm>
            <a:off x="7326345" y="4272455"/>
            <a:ext cx="1171269" cy="2790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00A48A8-0B83-453F-B3AC-625710EA2133}"/>
              </a:ext>
            </a:extLst>
          </p:cNvPr>
          <p:cNvSpPr/>
          <p:nvPr/>
        </p:nvSpPr>
        <p:spPr>
          <a:xfrm>
            <a:off x="6008551" y="3179506"/>
            <a:ext cx="2658541" cy="84079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16B1D38-D30C-4516-9922-4F935E29BF76}"/>
              </a:ext>
            </a:extLst>
          </p:cNvPr>
          <p:cNvSpPr/>
          <p:nvPr/>
        </p:nvSpPr>
        <p:spPr>
          <a:xfrm>
            <a:off x="869106" y="4283488"/>
            <a:ext cx="928163" cy="2622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7861304-BA55-44F4-A39B-2D30582D40AD}"/>
              </a:ext>
            </a:extLst>
          </p:cNvPr>
          <p:cNvSpPr/>
          <p:nvPr/>
        </p:nvSpPr>
        <p:spPr>
          <a:xfrm>
            <a:off x="874432" y="4826725"/>
            <a:ext cx="1283691" cy="26709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6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44" grpId="0" animBg="1"/>
      <p:bldP spid="44" grpId="1" animBg="1"/>
      <p:bldP spid="20" grpId="0" animBg="1"/>
      <p:bldP spid="23" grpId="0" animBg="1"/>
      <p:bldP spid="23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ACBC101-51EB-4245-9FC8-2CABAC1937E9}"/>
              </a:ext>
            </a:extLst>
          </p:cNvPr>
          <p:cNvSpPr txBox="1"/>
          <p:nvPr/>
        </p:nvSpPr>
        <p:spPr>
          <a:xfrm>
            <a:off x="638355" y="1206821"/>
            <a:ext cx="998033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Part 0: </a:t>
            </a:r>
            <a:r>
              <a:rPr lang="en-US" sz="2800" dirty="0">
                <a:solidFill>
                  <a:srgbClr val="002060"/>
                </a:solidFill>
              </a:rPr>
              <a:t>Motivation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Part I: </a:t>
            </a:r>
            <a:r>
              <a:rPr lang="en-US" sz="2800" dirty="0">
                <a:solidFill>
                  <a:srgbClr val="002060"/>
                </a:solidFill>
              </a:rPr>
              <a:t>Intro to value categories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Part II</a:t>
            </a:r>
            <a:r>
              <a:rPr lang="en-US" sz="2800" dirty="0">
                <a:solidFill>
                  <a:srgbClr val="002060"/>
                </a:solidFill>
              </a:rPr>
              <a:t>: Value categories in practice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Part III</a:t>
            </a:r>
            <a:r>
              <a:rPr lang="en-US" sz="2800" dirty="0">
                <a:solidFill>
                  <a:srgbClr val="002060"/>
                </a:solidFill>
              </a:rPr>
              <a:t>: Value categories In generic code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Part IV</a:t>
            </a:r>
            <a:r>
              <a:rPr lang="en-US" sz="2800" dirty="0">
                <a:solidFill>
                  <a:srgbClr val="002060"/>
                </a:solidFill>
              </a:rPr>
              <a:t>: Tools for handling value categories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9980330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Outline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7D09096-0BDC-4C85-85E6-AFFAB9AB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21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E89CFEE-F2A5-409A-8E3D-ED64A0EC682E}"/>
              </a:ext>
            </a:extLst>
          </p:cNvPr>
          <p:cNvSpPr/>
          <p:nvPr/>
        </p:nvSpPr>
        <p:spPr>
          <a:xfrm>
            <a:off x="324557" y="2804222"/>
            <a:ext cx="313798" cy="13456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41404" y="1372815"/>
            <a:ext cx="9369243" cy="1418898"/>
          </a:xfrm>
        </p:spPr>
        <p:txBody>
          <a:bodyPr>
            <a:noAutofit/>
          </a:bodyPr>
          <a:lstStyle/>
          <a:p>
            <a:pPr algn="l"/>
            <a:br>
              <a:rPr lang="en-US" sz="4000" dirty="0">
                <a:solidFill>
                  <a:schemeClr val="tx1"/>
                </a:solidFill>
              </a:rPr>
            </a:b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Part II: Value Categories In 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473F9E-7CB6-44BC-BB9D-BCDAA800077F}"/>
              </a:ext>
            </a:extLst>
          </p:cNvPr>
          <p:cNvSpPr txBox="1"/>
          <p:nvPr/>
        </p:nvSpPr>
        <p:spPr>
          <a:xfrm>
            <a:off x="975944" y="3044286"/>
            <a:ext cx="77811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badi" panose="020B0604020104020204" pitchFamily="34" charset="0"/>
              </a:rPr>
              <a:t>The details of binding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badi" panose="020B0604020104020204" pitchFamily="34" charset="0"/>
              </a:rPr>
              <a:t>Copy elision optimizations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9C6DCD0-D610-40B2-A9A9-C1E572132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22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45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ACBC101-51EB-4245-9FC8-2CABAC1937E9}"/>
              </a:ext>
            </a:extLst>
          </p:cNvPr>
          <p:cNvSpPr txBox="1"/>
          <p:nvPr/>
        </p:nvSpPr>
        <p:spPr>
          <a:xfrm>
            <a:off x="371983" y="1014641"/>
            <a:ext cx="998033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Expressions with different Value Categories “bind” to different </a:t>
            </a:r>
            <a:r>
              <a:rPr lang="en-US" sz="2000" b="1" dirty="0">
                <a:solidFill>
                  <a:srgbClr val="000000"/>
                </a:solidFill>
                <a:latin typeface="Abadi" panose="020B0604020104020204" pitchFamily="34" charset="0"/>
              </a:rPr>
              <a:t>types of References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The Reference type </a:t>
            </a:r>
            <a:r>
              <a:rPr lang="en-US" sz="2000" b="1" dirty="0">
                <a:solidFill>
                  <a:srgbClr val="000000"/>
                </a:solidFill>
                <a:latin typeface="Abadi" panose="020B0604020104020204" pitchFamily="34" charset="0"/>
              </a:rPr>
              <a:t>which binds the expression 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determines the permitted operations</a:t>
            </a:r>
            <a:endParaRPr lang="he-IL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he-IL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he-IL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he-IL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he-IL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he-IL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Binding rules are important as part of the following “events”: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Initialization or assignment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Function call (including non-static class member function called on an object)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Return statement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204E5E8-571E-4BFE-A17E-2F4D20B5632A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9980330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Part II: The Details Of Binding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DDF7486-3DED-4EE7-85F2-6989263142F3}"/>
              </a:ext>
            </a:extLst>
          </p:cNvPr>
          <p:cNvSpPr/>
          <p:nvPr/>
        </p:nvSpPr>
        <p:spPr>
          <a:xfrm>
            <a:off x="1839687" y="1906809"/>
            <a:ext cx="3786856" cy="1447799"/>
          </a:xfrm>
          <a:prstGeom prst="roundRect">
            <a:avLst>
              <a:gd name="adj" fmla="val 9665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a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42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la = a;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 int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cla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= a;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ra = a +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73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 int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&amp;&amp; </a:t>
            </a:r>
            <a:r>
              <a:rPr lang="en-US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cra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chemeClr val="accent3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42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667A814-5389-40CC-B0A4-1274C8E87D4D}"/>
              </a:ext>
            </a:extLst>
          </p:cNvPr>
          <p:cNvSpPr/>
          <p:nvPr/>
        </p:nvSpPr>
        <p:spPr>
          <a:xfrm>
            <a:off x="1934308" y="2243533"/>
            <a:ext cx="975151" cy="228081"/>
          </a:xfrm>
          <a:prstGeom prst="roundRect">
            <a:avLst>
              <a:gd name="adj" fmla="val 2332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301616B-2DEE-4779-B97A-3FF00CF99EC7}"/>
              </a:ext>
            </a:extLst>
          </p:cNvPr>
          <p:cNvSpPr/>
          <p:nvPr/>
        </p:nvSpPr>
        <p:spPr>
          <a:xfrm>
            <a:off x="5846976" y="1906809"/>
            <a:ext cx="4409457" cy="1447799"/>
          </a:xfrm>
          <a:prstGeom prst="roundRect">
            <a:avLst>
              <a:gd name="adj" fmla="val 8349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la =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73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;		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OK, a = la = 73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cla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42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;		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Error!</a:t>
            </a:r>
          </a:p>
          <a:p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ra = </a:t>
            </a:r>
            <a:r>
              <a:rPr lang="en-US" b="0" dirty="0">
                <a:solidFill>
                  <a:schemeClr val="accent3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73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		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// OK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cra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42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		// Error!</a:t>
            </a:r>
          </a:p>
          <a:p>
            <a:endParaRPr lang="en-US" b="0" dirty="0">
              <a:solidFill>
                <a:srgbClr val="00B05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6CCB0D1-09D0-4D1B-8A52-BA9A7135326C}"/>
              </a:ext>
            </a:extLst>
          </p:cNvPr>
          <p:cNvSpPr/>
          <p:nvPr/>
        </p:nvSpPr>
        <p:spPr>
          <a:xfrm>
            <a:off x="5905500" y="1974363"/>
            <a:ext cx="1043354" cy="2188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4036DDA-7FB7-45B6-A6C5-604626BA5797}"/>
              </a:ext>
            </a:extLst>
          </p:cNvPr>
          <p:cNvSpPr/>
          <p:nvPr/>
        </p:nvSpPr>
        <p:spPr>
          <a:xfrm>
            <a:off x="1921704" y="2506785"/>
            <a:ext cx="1858988" cy="2417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6B8E1B3-16DC-4451-B0CE-DD57B475C8C3}"/>
              </a:ext>
            </a:extLst>
          </p:cNvPr>
          <p:cNvSpPr/>
          <p:nvPr/>
        </p:nvSpPr>
        <p:spPr>
          <a:xfrm>
            <a:off x="5908480" y="2250831"/>
            <a:ext cx="1110711" cy="22866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2C9382E-2DA0-46E3-A77D-BD910E6430E0}"/>
              </a:ext>
            </a:extLst>
          </p:cNvPr>
          <p:cNvSpPr/>
          <p:nvPr/>
        </p:nvSpPr>
        <p:spPr>
          <a:xfrm>
            <a:off x="1912807" y="2788138"/>
            <a:ext cx="1146916" cy="22860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0A43483-ADD2-46C6-BCA0-8D9D753808C8}"/>
              </a:ext>
            </a:extLst>
          </p:cNvPr>
          <p:cNvSpPr/>
          <p:nvPr/>
        </p:nvSpPr>
        <p:spPr>
          <a:xfrm>
            <a:off x="5905500" y="2524409"/>
            <a:ext cx="973015" cy="23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E1731F1-0B3A-4D88-8736-100922A8BF56}"/>
              </a:ext>
            </a:extLst>
          </p:cNvPr>
          <p:cNvSpPr/>
          <p:nvPr/>
        </p:nvSpPr>
        <p:spPr>
          <a:xfrm>
            <a:off x="1912807" y="3047023"/>
            <a:ext cx="1973393" cy="2383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96EC015-96B3-4DF1-8DA2-FB874750979C}"/>
              </a:ext>
            </a:extLst>
          </p:cNvPr>
          <p:cNvSpPr/>
          <p:nvPr/>
        </p:nvSpPr>
        <p:spPr>
          <a:xfrm>
            <a:off x="5905500" y="2800837"/>
            <a:ext cx="1148862" cy="2461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D7E918B9-7721-4E3C-81EE-80F0EA6A2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23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6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8" grpId="1" animBg="1"/>
      <p:bldP spid="22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ACBC101-51EB-4245-9FC8-2CABAC1937E9}"/>
              </a:ext>
            </a:extLst>
          </p:cNvPr>
          <p:cNvSpPr txBox="1"/>
          <p:nvPr/>
        </p:nvSpPr>
        <p:spPr>
          <a:xfrm>
            <a:off x="371983" y="1008073"/>
            <a:ext cx="1064542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Initialization Or Assignment:</a:t>
            </a:r>
            <a:b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</a:b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The Lifetime of an object can be extended by binding to references: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badi" panose="020B0604020104020204" pitchFamily="34" charset="0"/>
              </a:rPr>
              <a:t>const </a:t>
            </a:r>
            <a:r>
              <a:rPr lang="en-US" sz="2000" b="1" dirty="0" err="1">
                <a:solidFill>
                  <a:srgbClr val="000000"/>
                </a:solidFill>
                <a:latin typeface="Abadi" panose="020B0604020104020204" pitchFamily="34" charset="0"/>
              </a:rPr>
              <a:t>lvalue</a:t>
            </a:r>
            <a:r>
              <a:rPr lang="en-US" sz="2000" b="1" dirty="0">
                <a:solidFill>
                  <a:srgbClr val="000000"/>
                </a:solidFill>
                <a:latin typeface="Abadi" panose="020B0604020104020204" pitchFamily="34" charset="0"/>
              </a:rPr>
              <a:t> reference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: extends lifetime of an object (not allowing modification)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0000"/>
                </a:solidFill>
                <a:latin typeface="Abadi" panose="020B0604020104020204" pitchFamily="34" charset="0"/>
              </a:rPr>
              <a:t>rvalue</a:t>
            </a:r>
            <a:r>
              <a:rPr lang="en-US" sz="2000" b="1" dirty="0">
                <a:solidFill>
                  <a:srgbClr val="000000"/>
                </a:solidFill>
                <a:latin typeface="Abadi" panose="020B0604020104020204" pitchFamily="34" charset="0"/>
              </a:rPr>
              <a:t> reference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: extends lifetime of a temporary objects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FE2AF7-4954-4906-9E9D-69719DD9CACB}"/>
              </a:ext>
            </a:extLst>
          </p:cNvPr>
          <p:cNvSpPr/>
          <p:nvPr/>
        </p:nvSpPr>
        <p:spPr>
          <a:xfrm>
            <a:off x="682015" y="1419076"/>
            <a:ext cx="5718785" cy="2586487"/>
          </a:xfrm>
          <a:prstGeom prst="roundRect">
            <a:avLst>
              <a:gd name="adj" fmla="val 6946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a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42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la1 = a;					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OK, la = 42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la2 =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73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;		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			// Error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 int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cla1 = a;			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OK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 int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cla2 =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73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;			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OK</a:t>
            </a:r>
            <a:endParaRPr lang="en-US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ra1 = a;					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Error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ra2 = a +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42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;			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OK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 int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cra1 = a;			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Error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 int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cra2 = a +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42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;	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OK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A3087FE-E031-49FA-B268-6CBEB4C93AF3}"/>
              </a:ext>
            </a:extLst>
          </p:cNvPr>
          <p:cNvSpPr/>
          <p:nvPr/>
        </p:nvSpPr>
        <p:spPr>
          <a:xfrm>
            <a:off x="759519" y="1753591"/>
            <a:ext cx="5556817" cy="5159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7E3C125-0445-4E5C-8909-8ADB0ABB7FED}"/>
              </a:ext>
            </a:extLst>
          </p:cNvPr>
          <p:cNvSpPr/>
          <p:nvPr/>
        </p:nvSpPr>
        <p:spPr>
          <a:xfrm>
            <a:off x="759519" y="2323632"/>
            <a:ext cx="5556816" cy="4988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7D4CAD4-47D5-45A9-AFC2-8884A54B02CE}"/>
              </a:ext>
            </a:extLst>
          </p:cNvPr>
          <p:cNvSpPr/>
          <p:nvPr/>
        </p:nvSpPr>
        <p:spPr>
          <a:xfrm>
            <a:off x="759519" y="2839654"/>
            <a:ext cx="5556816" cy="5553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FD85C9F-D846-4E63-932F-827EFD2835C2}"/>
              </a:ext>
            </a:extLst>
          </p:cNvPr>
          <p:cNvSpPr/>
          <p:nvPr/>
        </p:nvSpPr>
        <p:spPr>
          <a:xfrm>
            <a:off x="759519" y="3419146"/>
            <a:ext cx="5556816" cy="5160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068A0BE-D85A-4694-A751-696DA98BED53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9980330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Part II: The Details Of Binding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126EBA6F-30CE-48D3-A2C9-5D55B13F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24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686411-F4F9-4B46-91E4-05899B221D83}"/>
              </a:ext>
            </a:extLst>
          </p:cNvPr>
          <p:cNvSpPr txBox="1"/>
          <p:nvPr/>
        </p:nvSpPr>
        <p:spPr>
          <a:xfrm>
            <a:off x="6469573" y="1431776"/>
            <a:ext cx="25840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21C2C99-50B5-4D49-BC6C-FC576F0C46BD}"/>
              </a:ext>
            </a:extLst>
          </p:cNvPr>
          <p:cNvSpPr/>
          <p:nvPr/>
        </p:nvSpPr>
        <p:spPr>
          <a:xfrm>
            <a:off x="759518" y="2323632"/>
            <a:ext cx="5556817" cy="4988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aphicFrame>
        <p:nvGraphicFramePr>
          <p:cNvPr id="19" name="Table 3">
            <a:extLst>
              <a:ext uri="{FF2B5EF4-FFF2-40B4-BE49-F238E27FC236}">
                <a16:creationId xmlns:a16="http://schemas.microsoft.com/office/drawing/2014/main" id="{0A0D3B8A-262E-44E4-A785-44A58D3D7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725284"/>
              </p:ext>
            </p:extLst>
          </p:nvPr>
        </p:nvGraphicFramePr>
        <p:xfrm>
          <a:off x="6790715" y="1411613"/>
          <a:ext cx="4536722" cy="20028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79323">
                  <a:extLst>
                    <a:ext uri="{9D8B030D-6E8A-4147-A177-3AD203B41FA5}">
                      <a16:colId xmlns:a16="http://schemas.microsoft.com/office/drawing/2014/main" val="272793507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537218777"/>
                    </a:ext>
                  </a:extLst>
                </a:gridCol>
                <a:gridCol w="1041399">
                  <a:extLst>
                    <a:ext uri="{9D8B030D-6E8A-4147-A177-3AD203B41FA5}">
                      <a16:colId xmlns:a16="http://schemas.microsoft.com/office/drawing/2014/main" val="3399962272"/>
                    </a:ext>
                  </a:extLst>
                </a:gridCol>
              </a:tblGrid>
              <a:tr h="35592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Abadi" panose="020B0604020104020204" pitchFamily="34" charset="0"/>
                        </a:rPr>
                        <a:t>Binds </a:t>
                      </a:r>
                      <a:r>
                        <a:rPr lang="en-US" sz="1600" b="0" dirty="0" err="1">
                          <a:latin typeface="Abadi" panose="020B0604020104020204" pitchFamily="34" charset="0"/>
                        </a:rPr>
                        <a:t>lvalues</a:t>
                      </a:r>
                      <a:r>
                        <a:rPr lang="en-US" sz="1600" b="0" dirty="0">
                          <a:latin typeface="Abadi" panose="020B0604020104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Abadi" panose="020B0604020104020204" pitchFamily="34" charset="0"/>
                        </a:rPr>
                        <a:t>Binds </a:t>
                      </a:r>
                      <a:r>
                        <a:rPr lang="en-US" sz="1600" b="0" dirty="0" err="1">
                          <a:latin typeface="Abadi" panose="020B0604020104020204" pitchFamily="34" charset="0"/>
                        </a:rPr>
                        <a:t>rvalues</a:t>
                      </a:r>
                      <a:r>
                        <a:rPr lang="en-US" sz="1600" b="0" dirty="0">
                          <a:latin typeface="Abadi" panose="020B0604020104020204" pitchFamily="3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131853"/>
                  </a:ext>
                </a:extLst>
              </a:tr>
              <a:tr h="35592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lvalue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 reference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badi" panose="020B0604020104020204" pitchFamily="34" charset="0"/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Abadi" panose="020B0604020104020204" pitchFamily="34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246314"/>
                  </a:ext>
                </a:extLst>
              </a:tr>
              <a:tr h="35592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Const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lvalue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 reference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badi" panose="020B0604020104020204" pitchFamily="34" charset="0"/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badi" panose="020B0604020104020204" pitchFamily="34" charset="0"/>
                        </a:rPr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280253"/>
                  </a:ext>
                </a:extLst>
              </a:tr>
              <a:tr h="35592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rvalue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 reference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Abadi" panose="020B0604020104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badi" panose="020B0604020104020204" pitchFamily="34" charset="0"/>
                        </a:rPr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004467"/>
                  </a:ext>
                </a:extLst>
              </a:tr>
              <a:tr h="35592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Const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rvalue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 reference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Abadi" panose="020B0604020104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badi" panose="020B0604020104020204" pitchFamily="34" charset="0"/>
                        </a:rPr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051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8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bldLvl="2"/>
      <p:bldP spid="17" grpId="0" animBg="1"/>
      <p:bldP spid="18" grpId="0" animBg="1"/>
      <p:bldP spid="18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7607DC-61F9-4DE8-A8E0-E6C53B25B983}"/>
              </a:ext>
            </a:extLst>
          </p:cNvPr>
          <p:cNvSpPr/>
          <p:nvPr/>
        </p:nvSpPr>
        <p:spPr>
          <a:xfrm>
            <a:off x="808225" y="1362581"/>
            <a:ext cx="3890566" cy="2777620"/>
          </a:xfrm>
          <a:prstGeom prst="roundRect">
            <a:avLst>
              <a:gd name="adj" fmla="val 495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Data {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Data(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n) : _n(n) {}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_n;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endParaRPr lang="en-US" sz="16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endParaRPr lang="en-US" sz="16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endParaRPr lang="en-US" sz="16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foo(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Data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x) {}       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1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foo(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const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Data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x) {} 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2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foo(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Data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x) {}      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3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foo(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const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Data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x) {}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AC3F28-DA48-4C80-917F-176729A97512}"/>
              </a:ext>
            </a:extLst>
          </p:cNvPr>
          <p:cNvSpPr txBox="1"/>
          <p:nvPr/>
        </p:nvSpPr>
        <p:spPr>
          <a:xfrm>
            <a:off x="879993" y="2329380"/>
            <a:ext cx="32127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const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Data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getData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 x) {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   return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Data(x);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CBC101-51EB-4245-9FC8-2CABAC1937E9}"/>
              </a:ext>
            </a:extLst>
          </p:cNvPr>
          <p:cNvSpPr txBox="1"/>
          <p:nvPr/>
        </p:nvSpPr>
        <p:spPr>
          <a:xfrm>
            <a:off x="371983" y="1008073"/>
            <a:ext cx="11040433" cy="5932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Function Call: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Limitations in the context of the function are according to the </a:t>
            </a:r>
            <a:r>
              <a:rPr lang="en-US" sz="2000" b="1" dirty="0">
                <a:solidFill>
                  <a:srgbClr val="000000"/>
                </a:solidFill>
                <a:latin typeface="Abadi" panose="020B0604020104020204" pitchFamily="34" charset="0"/>
              </a:rPr>
              <a:t>binding function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  <a:latin typeface="Abadi" panose="020B0604020104020204" pitchFamily="34" charset="0"/>
              </a:rPr>
              <a:t>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   (*) deleted const 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rvalue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reference overload will </a:t>
            </a:r>
            <a:r>
              <a:rPr lang="en-US" sz="2000" b="1" dirty="0">
                <a:solidFill>
                  <a:srgbClr val="000000"/>
                </a:solidFill>
                <a:latin typeface="Abadi" panose="020B0604020104020204" pitchFamily="34" charset="0"/>
              </a:rPr>
              <a:t>block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rvalue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binding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616A1B6-59C8-4EF2-8289-F9E86096F3EE}"/>
              </a:ext>
            </a:extLst>
          </p:cNvPr>
          <p:cNvSpPr/>
          <p:nvPr/>
        </p:nvSpPr>
        <p:spPr>
          <a:xfrm>
            <a:off x="4852628" y="1362580"/>
            <a:ext cx="5874511" cy="2777619"/>
          </a:xfrm>
          <a:prstGeom prst="roundRect">
            <a:avLst>
              <a:gd name="adj" fmla="val 5415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Data d =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42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Data</a:t>
            </a:r>
            <a:r>
              <a:rPr lang="en-US" sz="16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chemeClr val="bg2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sz="16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lval_ref_d</a:t>
            </a:r>
            <a:r>
              <a:rPr lang="en-US" sz="16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= d;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const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Data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c_lval_ref_d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 = d;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Data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rval_ref_d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Data(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73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const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Data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c_rval_ref_d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Data(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42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foo(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lval_ref_d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foo(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c_lval_ref_d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foo(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rval_ref_d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foo(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c_rval_ref_d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foo(Data(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73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))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foo(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getData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42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9980330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Part II: The Details Of Binding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BE3D540-5CE0-4F85-9484-E62792BC7CD9}"/>
              </a:ext>
            </a:extLst>
          </p:cNvPr>
          <p:cNvSpPr/>
          <p:nvPr/>
        </p:nvSpPr>
        <p:spPr>
          <a:xfrm>
            <a:off x="5418160" y="2640114"/>
            <a:ext cx="1182527" cy="2465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1F190F-CBDA-4EC1-A7E0-8A62455356C8}"/>
              </a:ext>
            </a:extLst>
          </p:cNvPr>
          <p:cNvSpPr txBox="1"/>
          <p:nvPr/>
        </p:nvSpPr>
        <p:spPr>
          <a:xfrm>
            <a:off x="8068433" y="2625525"/>
            <a:ext cx="23538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lvalue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: 1,2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FD8C5B-0C96-4A42-A354-463EE23DEA38}"/>
              </a:ext>
            </a:extLst>
          </p:cNvPr>
          <p:cNvSpPr txBox="1"/>
          <p:nvPr/>
        </p:nvSpPr>
        <p:spPr>
          <a:xfrm>
            <a:off x="8036634" y="3073788"/>
            <a:ext cx="22280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lvalue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: 1,2 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E6369-25D3-4411-AEB1-05CDDDDB00B5}"/>
              </a:ext>
            </a:extLst>
          </p:cNvPr>
          <p:cNvSpPr txBox="1"/>
          <p:nvPr/>
        </p:nvSpPr>
        <p:spPr>
          <a:xfrm>
            <a:off x="8036634" y="3794285"/>
            <a:ext cx="28274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const </a:t>
            </a:r>
            <a:r>
              <a:rPr lang="en-US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xvalue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: 4,2(!)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9D06ADF-9B38-4B26-B4E9-736051525EC0}"/>
              </a:ext>
            </a:extLst>
          </p:cNvPr>
          <p:cNvSpPr/>
          <p:nvPr/>
        </p:nvSpPr>
        <p:spPr>
          <a:xfrm>
            <a:off x="5404512" y="2901301"/>
            <a:ext cx="1389988" cy="2114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45B645D-0B67-4CF6-88D4-DD2CE35BC1BD}"/>
              </a:ext>
            </a:extLst>
          </p:cNvPr>
          <p:cNvSpPr/>
          <p:nvPr/>
        </p:nvSpPr>
        <p:spPr>
          <a:xfrm>
            <a:off x="5391813" y="3121832"/>
            <a:ext cx="1196174" cy="2282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42087D-411C-43A9-A777-FBDBE0853C6D}"/>
              </a:ext>
            </a:extLst>
          </p:cNvPr>
          <p:cNvSpPr txBox="1"/>
          <p:nvPr/>
        </p:nvSpPr>
        <p:spPr>
          <a:xfrm>
            <a:off x="10827529" y="1378347"/>
            <a:ext cx="25840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CC9A39-06AD-4BEF-978D-591694B7DA2C}"/>
              </a:ext>
            </a:extLst>
          </p:cNvPr>
          <p:cNvSpPr txBox="1"/>
          <p:nvPr/>
        </p:nvSpPr>
        <p:spPr>
          <a:xfrm>
            <a:off x="8054206" y="2847592"/>
            <a:ext cx="24276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const </a:t>
            </a:r>
            <a:r>
              <a:rPr lang="en-US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lvalue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: 2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AC39EF1-0491-4128-B41A-27CD553686BD}"/>
              </a:ext>
            </a:extLst>
          </p:cNvPr>
          <p:cNvSpPr/>
          <p:nvPr/>
        </p:nvSpPr>
        <p:spPr>
          <a:xfrm>
            <a:off x="5405460" y="3397135"/>
            <a:ext cx="1376340" cy="2375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42053EF-8BDD-4B36-95AF-02633F562DD8}"/>
              </a:ext>
            </a:extLst>
          </p:cNvPr>
          <p:cNvSpPr/>
          <p:nvPr/>
        </p:nvSpPr>
        <p:spPr>
          <a:xfrm>
            <a:off x="5390866" y="3603442"/>
            <a:ext cx="928047" cy="2375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0E7B8A-0644-41BB-BD29-EF8C14584538}"/>
              </a:ext>
            </a:extLst>
          </p:cNvPr>
          <p:cNvSpPr txBox="1"/>
          <p:nvPr/>
        </p:nvSpPr>
        <p:spPr>
          <a:xfrm>
            <a:off x="8036634" y="3313882"/>
            <a:ext cx="26484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const </a:t>
            </a:r>
            <a:r>
              <a:rPr lang="en-US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lvalue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: 2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227A7E-B775-48E6-B51F-C622AD730E14}"/>
              </a:ext>
            </a:extLst>
          </p:cNvPr>
          <p:cNvSpPr txBox="1"/>
          <p:nvPr/>
        </p:nvSpPr>
        <p:spPr>
          <a:xfrm>
            <a:off x="10426643" y="5588317"/>
            <a:ext cx="25840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2</a:t>
            </a:r>
          </a:p>
        </p:txBody>
      </p:sp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id="{087441A0-DE2B-4758-ABA2-E2FF42076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25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519D6C4-5EBA-4728-BDB3-9D50EC1FC9CA}"/>
              </a:ext>
            </a:extLst>
          </p:cNvPr>
          <p:cNvSpPr/>
          <p:nvPr/>
        </p:nvSpPr>
        <p:spPr>
          <a:xfrm>
            <a:off x="857368" y="1423409"/>
            <a:ext cx="3701768" cy="976891"/>
          </a:xfrm>
          <a:prstGeom prst="roundRect">
            <a:avLst>
              <a:gd name="adj" fmla="val 712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57FE574-953E-46E6-BEF5-234B0010CE05}"/>
              </a:ext>
            </a:extLst>
          </p:cNvPr>
          <p:cNvSpPr/>
          <p:nvPr/>
        </p:nvSpPr>
        <p:spPr>
          <a:xfrm>
            <a:off x="844668" y="3123027"/>
            <a:ext cx="3719340" cy="976010"/>
          </a:xfrm>
          <a:prstGeom prst="roundRect">
            <a:avLst>
              <a:gd name="adj" fmla="val 1061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40A3D6-5A2F-4ED7-A66B-352170701E67}"/>
              </a:ext>
            </a:extLst>
          </p:cNvPr>
          <p:cNvSpPr txBox="1"/>
          <p:nvPr/>
        </p:nvSpPr>
        <p:spPr>
          <a:xfrm>
            <a:off x="8028744" y="3545832"/>
            <a:ext cx="21445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xvalue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: 3,4,2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BB1EF2-45DE-4788-9611-82F501980E55}"/>
              </a:ext>
            </a:extLst>
          </p:cNvPr>
          <p:cNvSpPr txBox="1"/>
          <p:nvPr/>
        </p:nvSpPr>
        <p:spPr>
          <a:xfrm>
            <a:off x="10771522" y="1627187"/>
            <a:ext cx="4622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(*)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7949CAE-39CD-4ABE-874C-BDC14A157D66}"/>
              </a:ext>
            </a:extLst>
          </p:cNvPr>
          <p:cNvSpPr/>
          <p:nvPr/>
        </p:nvSpPr>
        <p:spPr>
          <a:xfrm>
            <a:off x="5404512" y="3862840"/>
            <a:ext cx="1221575" cy="2465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DDC5226-AF49-45B8-94ED-8B41DB71716C}"/>
              </a:ext>
            </a:extLst>
          </p:cNvPr>
          <p:cNvSpPr/>
          <p:nvPr/>
        </p:nvSpPr>
        <p:spPr>
          <a:xfrm>
            <a:off x="4918981" y="1403747"/>
            <a:ext cx="4260455" cy="1221777"/>
          </a:xfrm>
          <a:prstGeom prst="roundRect">
            <a:avLst>
              <a:gd name="adj" fmla="val 1061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F87E23-9C16-4FD4-B88C-6199163481D0}"/>
              </a:ext>
            </a:extLst>
          </p:cNvPr>
          <p:cNvSpPr txBox="1"/>
          <p:nvPr/>
        </p:nvSpPr>
        <p:spPr>
          <a:xfrm>
            <a:off x="10783991" y="1937619"/>
            <a:ext cx="12055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Example scheme by Boris </a:t>
            </a:r>
            <a:r>
              <a:rPr lang="en-US" sz="1600" dirty="0" err="1"/>
              <a:t>Kolpackov</a:t>
            </a:r>
            <a:endParaRPr lang="en-US" sz="1600" dirty="0"/>
          </a:p>
        </p:txBody>
      </p:sp>
      <p:graphicFrame>
        <p:nvGraphicFramePr>
          <p:cNvPr id="32" name="Table 3">
            <a:extLst>
              <a:ext uri="{FF2B5EF4-FFF2-40B4-BE49-F238E27FC236}">
                <a16:creationId xmlns:a16="http://schemas.microsoft.com/office/drawing/2014/main" id="{1BAC1C1F-838A-4DA1-8D7B-99779E253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809530"/>
              </p:ext>
            </p:extLst>
          </p:nvPr>
        </p:nvGraphicFramePr>
        <p:xfrm>
          <a:off x="884470" y="4546131"/>
          <a:ext cx="9467844" cy="167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51067">
                  <a:extLst>
                    <a:ext uri="{9D8B030D-6E8A-4147-A177-3AD203B41FA5}">
                      <a16:colId xmlns:a16="http://schemas.microsoft.com/office/drawing/2014/main" val="2727935071"/>
                    </a:ext>
                  </a:extLst>
                </a:gridCol>
                <a:gridCol w="3455376">
                  <a:extLst>
                    <a:ext uri="{9D8B030D-6E8A-4147-A177-3AD203B41FA5}">
                      <a16:colId xmlns:a16="http://schemas.microsoft.com/office/drawing/2014/main" val="2537218777"/>
                    </a:ext>
                  </a:extLst>
                </a:gridCol>
                <a:gridCol w="3261401">
                  <a:extLst>
                    <a:ext uri="{9D8B030D-6E8A-4147-A177-3AD203B41FA5}">
                      <a16:colId xmlns:a16="http://schemas.microsoft.com/office/drawing/2014/main" val="3399962272"/>
                    </a:ext>
                  </a:extLst>
                </a:gridCol>
              </a:tblGrid>
              <a:tr h="330485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Abadi" panose="020B0604020104020204" pitchFamily="34" charset="0"/>
                        </a:rPr>
                        <a:t>Function can modify data?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Abadi" panose="020B0604020104020204" pitchFamily="34" charset="0"/>
                        </a:rPr>
                        <a:t>Caller can observe (old) data?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131853"/>
                  </a:ext>
                </a:extLst>
              </a:tr>
              <a:tr h="33048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lvalue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 reference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badi" panose="020B0604020104020204" pitchFamily="34" charset="0"/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badi" panose="020B0604020104020204" pitchFamily="34" charset="0"/>
                        </a:rPr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246314"/>
                  </a:ext>
                </a:extLst>
              </a:tr>
              <a:tr h="33048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Const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lvalue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 reference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Abadi" panose="020B0604020104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badi" panose="020B0604020104020204" pitchFamily="34" charset="0"/>
                        </a:rPr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280253"/>
                  </a:ext>
                </a:extLst>
              </a:tr>
              <a:tr h="33048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rvalue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 reference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badi" panose="020B0604020104020204" pitchFamily="34" charset="0"/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Abadi" panose="020B0604020104020204" pitchFamily="34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004467"/>
                  </a:ext>
                </a:extLst>
              </a:tr>
              <a:tr h="33048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Const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rvalue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</a:rPr>
                        <a:t> reference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Abadi" panose="020B0604020104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Abadi" panose="020B0604020104020204" pitchFamily="34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051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29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" grpId="0" animBg="1"/>
      <p:bldP spid="7" grpId="1" animBg="1"/>
      <p:bldP spid="16" grpId="0"/>
      <p:bldP spid="18" grpId="0"/>
      <p:bldP spid="19" grpId="0"/>
      <p:bldP spid="14" grpId="0" animBg="1"/>
      <p:bldP spid="14" grpId="1" animBg="1"/>
      <p:bldP spid="17" grpId="0" animBg="1"/>
      <p:bldP spid="17" grpId="1" animBg="1"/>
      <p:bldP spid="23" grpId="0"/>
      <p:bldP spid="24" grpId="0" animBg="1"/>
      <p:bldP spid="24" grpId="1" animBg="1"/>
      <p:bldP spid="20" grpId="0" animBg="1"/>
      <p:bldP spid="20" grpId="1" animBg="1"/>
      <p:bldP spid="25" grpId="0"/>
      <p:bldP spid="27" grpId="0" animBg="1"/>
      <p:bldP spid="28" grpId="0" animBg="1"/>
      <p:bldP spid="28" grpId="1" animBg="1"/>
      <p:bldP spid="29" grpId="0" animBg="1"/>
      <p:bldP spid="29" grpId="1" animBg="1"/>
      <p:bldP spid="35" grpId="0"/>
      <p:bldP spid="37" grpId="0" animBg="1"/>
      <p:bldP spid="37" grpId="1" animBg="1"/>
      <p:bldP spid="39" grpId="0" animBg="1"/>
      <p:bldP spid="3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530ADA6-CCCF-4FA3-8E6C-DC354C7554CD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9980330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Part II: Copy Elision Optimizations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C7B163-2AE9-49DB-9DBB-09E6CDCD0164}"/>
              </a:ext>
            </a:extLst>
          </p:cNvPr>
          <p:cNvSpPr txBox="1"/>
          <p:nvPr/>
        </p:nvSpPr>
        <p:spPr>
          <a:xfrm>
            <a:off x="371984" y="1049797"/>
            <a:ext cx="11820016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Return Statement: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Starting from C++17, the behavior of VCs is affected by: </a:t>
            </a:r>
            <a:b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  <a:hlinkClick r:id="rId3"/>
              </a:rPr>
              <a:t>“P0135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: </a:t>
            </a:r>
            <a:r>
              <a:rPr lang="en-US" sz="2000" dirty="0">
                <a:latin typeface="Abadi" panose="020B0604020104020204" pitchFamily="34" charset="0"/>
              </a:rPr>
              <a:t>Guaranteed copy elision (…)”</a:t>
            </a: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There are two mandatory elisions of copy and move constructors: 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Object initialization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12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Return statement: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    An un-named Return Value Optimization (RVO):    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C7902E-1D88-4FB2-89DC-9BE330DFD233}"/>
              </a:ext>
            </a:extLst>
          </p:cNvPr>
          <p:cNvSpPr/>
          <p:nvPr/>
        </p:nvSpPr>
        <p:spPr>
          <a:xfrm>
            <a:off x="1578629" y="2634191"/>
            <a:ext cx="9597018" cy="369332"/>
          </a:xfrm>
          <a:prstGeom prst="roundRect">
            <a:avLst>
              <a:gd name="adj" fmla="val 23372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Data d = Data(Data(</a:t>
            </a:r>
            <a:r>
              <a:rPr lang="en-US" b="0" dirty="0">
                <a:solidFill>
                  <a:schemeClr val="accent3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42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			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89ACC2-F32F-42D1-A1DE-9625954AB4D5}"/>
              </a:ext>
            </a:extLst>
          </p:cNvPr>
          <p:cNvSpPr txBox="1"/>
          <p:nvPr/>
        </p:nvSpPr>
        <p:spPr>
          <a:xfrm>
            <a:off x="11233613" y="2638565"/>
            <a:ext cx="25840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1</a:t>
            </a:r>
          </a:p>
        </p:txBody>
      </p: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A941A221-6263-458A-9FC3-2C830AF1E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26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D9160F-3AA2-467D-A2DD-D30325CBFBE4}"/>
              </a:ext>
            </a:extLst>
          </p:cNvPr>
          <p:cNvSpPr/>
          <p:nvPr/>
        </p:nvSpPr>
        <p:spPr>
          <a:xfrm>
            <a:off x="1600211" y="3735216"/>
            <a:ext cx="2848296" cy="960853"/>
          </a:xfrm>
          <a:prstGeom prst="roundRect">
            <a:avLst>
              <a:gd name="adj" fmla="val 12736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Data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getData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x){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  return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Data(x);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8909894-8B8D-4DC3-A926-4E06DEEA409E}"/>
              </a:ext>
            </a:extLst>
          </p:cNvPr>
          <p:cNvSpPr/>
          <p:nvPr/>
        </p:nvSpPr>
        <p:spPr>
          <a:xfrm>
            <a:off x="4536837" y="3731884"/>
            <a:ext cx="7350372" cy="964185"/>
          </a:xfrm>
          <a:prstGeom prst="roundRect">
            <a:avLst>
              <a:gd name="adj" fmla="val 10863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Data d =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getData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42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);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DB2150-120A-4F31-9E95-120B8EDAA034}"/>
              </a:ext>
            </a:extLst>
          </p:cNvPr>
          <p:cNvSpPr txBox="1"/>
          <p:nvPr/>
        </p:nvSpPr>
        <p:spPr>
          <a:xfrm>
            <a:off x="6277706" y="2651966"/>
            <a:ext cx="4755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1 CTOR (avoids: CTOR, Copy CTOR)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F7CC3B-6B30-4759-81FD-68B4FBB284BE}"/>
              </a:ext>
            </a:extLst>
          </p:cNvPr>
          <p:cNvSpPr txBox="1"/>
          <p:nvPr/>
        </p:nvSpPr>
        <p:spPr>
          <a:xfrm>
            <a:off x="7335699" y="3711617"/>
            <a:ext cx="4697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1 CTOR (avoids: CTOR, Move CTOR)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DB14B8-5480-4464-999D-5F2AA9FE5CB3}"/>
              </a:ext>
            </a:extLst>
          </p:cNvPr>
          <p:cNvSpPr txBox="1"/>
          <p:nvPr/>
        </p:nvSpPr>
        <p:spPr>
          <a:xfrm>
            <a:off x="1578629" y="4747094"/>
            <a:ext cx="8040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badi" panose="020B0604020104020204" pitchFamily="34" charset="0"/>
              </a:rPr>
              <a:t>(*) No change in </a:t>
            </a:r>
            <a:r>
              <a:rPr lang="en-US" i="1" dirty="0">
                <a:solidFill>
                  <a:srgbClr val="000000"/>
                </a:solidFill>
                <a:latin typeface="Abadi" panose="020B0604020104020204" pitchFamily="34" charset="0"/>
              </a:rPr>
              <a:t>non-mandatory </a:t>
            </a:r>
            <a:r>
              <a:rPr lang="en-US" dirty="0">
                <a:solidFill>
                  <a:srgbClr val="000000"/>
                </a:solidFill>
                <a:latin typeface="Abadi" panose="020B0604020104020204" pitchFamily="34" charset="0"/>
              </a:rPr>
              <a:t>Named Return Value Optimization (NRVO)</a:t>
            </a:r>
          </a:p>
        </p:txBody>
      </p:sp>
    </p:spTree>
    <p:extLst>
      <p:ext uri="{BB962C8B-B14F-4D97-AF65-F5344CB8AC3E}">
        <p14:creationId xmlns:p14="http://schemas.microsoft.com/office/powerpoint/2010/main" val="35733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14" grpId="0" animBg="1"/>
      <p:bldP spid="18" grpId="0" animBg="1"/>
      <p:bldP spid="10" grpId="0"/>
      <p:bldP spid="12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D3279C-C87A-45C8-8882-9F2DBF2E6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138" y="2565255"/>
            <a:ext cx="719364" cy="10037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0F29F0-59BC-4F9F-945F-5FFAA8355D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156" y="2580032"/>
            <a:ext cx="719678" cy="93985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530ADA6-CCCF-4FA3-8E6C-DC354C7554CD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9980330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Part II: Copy Elision Optimizations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C7B163-2AE9-49DB-9DBB-09E6CDCD0164}"/>
              </a:ext>
            </a:extLst>
          </p:cNvPr>
          <p:cNvSpPr txBox="1"/>
          <p:nvPr/>
        </p:nvSpPr>
        <p:spPr>
          <a:xfrm>
            <a:off x="371984" y="1053847"/>
            <a:ext cx="66242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Return Statement: </a:t>
            </a:r>
            <a:r>
              <a:rPr lang="en-US" sz="2000" b="1" dirty="0">
                <a:solidFill>
                  <a:srgbClr val="000000"/>
                </a:solidFill>
                <a:latin typeface="Abadi" panose="020B0604020104020204" pitchFamily="34" charset="0"/>
              </a:rPr>
              <a:t>Materialization</a:t>
            </a:r>
          </a:p>
        </p:txBody>
      </p: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A941A221-6263-458A-9FC3-2C830AF1E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27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3015291-E5FB-4CCF-A20E-58C077D8D606}"/>
              </a:ext>
            </a:extLst>
          </p:cNvPr>
          <p:cNvSpPr txBox="1"/>
          <p:nvPr/>
        </p:nvSpPr>
        <p:spPr>
          <a:xfrm>
            <a:off x="1371599" y="1493644"/>
            <a:ext cx="8724901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Temporary materialization conversion </a:t>
            </a:r>
            <a:r>
              <a:rPr lang="en-US" sz="2000" b="1" i="0" u="none" dirty="0">
                <a:solidFill>
                  <a:srgbClr val="000000"/>
                </a:solidFill>
                <a:effectLst/>
                <a:latin typeface="Abadi" panose="020B0604020104020204" pitchFamily="34" charset="0"/>
                <a:hlinkClick r:id="rId5"/>
              </a:rPr>
              <a:t>[</a:t>
            </a:r>
            <a:r>
              <a:rPr lang="en-US" sz="2000" b="1" i="0" u="none" dirty="0" err="1">
                <a:solidFill>
                  <a:srgbClr val="000000"/>
                </a:solidFill>
                <a:effectLst/>
                <a:latin typeface="Abadi" panose="020B0604020104020204" pitchFamily="34" charset="0"/>
                <a:hlinkClick r:id="rId5"/>
              </a:rPr>
              <a:t>conv.rval</a:t>
            </a:r>
            <a:r>
              <a:rPr lang="en-US" sz="2000" b="1" i="0" u="none" dirty="0">
                <a:solidFill>
                  <a:srgbClr val="000000"/>
                </a:solidFill>
                <a:effectLst/>
                <a:latin typeface="Abadi" panose="020B0604020104020204" pitchFamily="34" charset="0"/>
                <a:hlinkClick r:id="rId5"/>
              </a:rPr>
              <a:t>]</a:t>
            </a:r>
            <a:endParaRPr lang="en-US" sz="2000" b="1" i="0" u="none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endParaRPr lang="en-US" sz="700" b="0" i="0" u="none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r>
              <a:rPr lang="en-US" sz="2000" b="0" i="0" u="non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 </a:t>
            </a:r>
            <a:r>
              <a:rPr lang="en-US" sz="2000" b="0" i="0" u="none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prvalue</a:t>
            </a:r>
            <a:r>
              <a:rPr lang="en-US" sz="2000" b="0" i="0" u="non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of type </a:t>
            </a:r>
            <a:r>
              <a:rPr lang="en-US" sz="2000" u="none" dirty="0">
                <a:latin typeface="Abadi" panose="020B0604020104020204" pitchFamily="34" charset="0"/>
              </a:rPr>
              <a:t>T</a:t>
            </a:r>
            <a:r>
              <a:rPr lang="en-US" sz="2000" b="0" i="0" u="non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 can be </a:t>
            </a:r>
            <a:r>
              <a:rPr lang="en-US" sz="2000" b="0" i="1" u="non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converted</a:t>
            </a:r>
            <a:r>
              <a:rPr lang="en-US" sz="2000" b="0" i="0" u="non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to an </a:t>
            </a:r>
            <a:r>
              <a:rPr lang="en-US" sz="2000" b="0" i="0" u="none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xvalue</a:t>
            </a:r>
            <a:r>
              <a:rPr lang="en-US" sz="2000" b="0" i="0" u="non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of type </a:t>
            </a:r>
            <a:r>
              <a:rPr lang="en-US" sz="2000" u="none" dirty="0">
                <a:latin typeface="Abadi" panose="020B0604020104020204" pitchFamily="34" charset="0"/>
              </a:rPr>
              <a:t>T</a:t>
            </a:r>
            <a:r>
              <a:rPr lang="en-US" sz="2000" b="0" i="0" u="non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. </a:t>
            </a:r>
          </a:p>
          <a:p>
            <a:r>
              <a:rPr lang="en-US" sz="2000" b="0" i="0" u="non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This conversion initializes a temporary object of type </a:t>
            </a:r>
            <a:r>
              <a:rPr lang="en-US" sz="2000" u="none" dirty="0">
                <a:latin typeface="Abadi" panose="020B0604020104020204" pitchFamily="34" charset="0"/>
              </a:rPr>
              <a:t>T</a:t>
            </a:r>
            <a:r>
              <a:rPr lang="en-US" sz="2000" b="0" i="0" u="non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 </a:t>
            </a:r>
            <a:r>
              <a:rPr lang="en-US" sz="2000" b="0" u="non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from the </a:t>
            </a:r>
            <a:r>
              <a:rPr lang="en-US" sz="2000" b="0" u="none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prvalue</a:t>
            </a:r>
            <a:r>
              <a:rPr lang="en-US" sz="2000" b="0" i="1" u="non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000" b="0" i="0" u="non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by </a:t>
            </a:r>
            <a:r>
              <a:rPr lang="en-US" sz="2000" b="1" i="1" u="non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evaluating the </a:t>
            </a:r>
            <a:r>
              <a:rPr lang="en-US" sz="2000" b="1" i="1" u="none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prvalue</a:t>
            </a:r>
            <a:r>
              <a:rPr lang="en-US" sz="2000" b="1" i="0" u="non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000" b="0" i="0" u="non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with the temporary object as its result object, </a:t>
            </a:r>
          </a:p>
          <a:p>
            <a:r>
              <a:rPr lang="en-US" sz="2000" b="0" i="0" u="non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and produces an </a:t>
            </a:r>
            <a:r>
              <a:rPr lang="en-US" sz="2000" b="0" i="0" u="none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xvalue</a:t>
            </a:r>
            <a:r>
              <a:rPr lang="en-US" sz="2000" b="0" i="0" u="non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denoting the temporary object. </a:t>
            </a:r>
          </a:p>
          <a:p>
            <a:r>
              <a:rPr lang="en-US" sz="2000" u="none" dirty="0">
                <a:latin typeface="Abadi" panose="020B0604020104020204" pitchFamily="34" charset="0"/>
              </a:rPr>
              <a:t>[in order to materialize] T</a:t>
            </a:r>
            <a:r>
              <a:rPr lang="en-US" sz="2000" b="0" i="0" u="non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 shall be a complete type.</a:t>
            </a:r>
            <a:endParaRPr lang="en-US" sz="2000" u="none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24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530ADA6-CCCF-4FA3-8E6C-DC354C7554CD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9980330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Part II: The Details Of Binding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C7B163-2AE9-49DB-9DBB-09E6CDCD0164}"/>
              </a:ext>
            </a:extLst>
          </p:cNvPr>
          <p:cNvSpPr txBox="1"/>
          <p:nvPr/>
        </p:nvSpPr>
        <p:spPr>
          <a:xfrm>
            <a:off x="371984" y="1043214"/>
            <a:ext cx="1161681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To summarize: </a:t>
            </a:r>
            <a:b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Binding rules apply in the following “events”: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Initialization or assignment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Function call (including non-static class member function called on an object)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Return statement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Behavior of the entity: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Initialization: limits are according to the reference which binds it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Function call: limits inside the function are according to the overload which binds it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Return statement: limits as in initialization, with additional rules due to optimizations and const</a:t>
            </a:r>
          </a:p>
        </p:txBody>
      </p: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A941A221-6263-458A-9FC3-2C830AF1E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28</a:t>
            </a:fld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79A47-DED2-4FCC-8F3C-59D846601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977799" y="4733761"/>
            <a:ext cx="1641941" cy="142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6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ACBC101-51EB-4245-9FC8-2CABAC1937E9}"/>
              </a:ext>
            </a:extLst>
          </p:cNvPr>
          <p:cNvSpPr txBox="1"/>
          <p:nvPr/>
        </p:nvSpPr>
        <p:spPr>
          <a:xfrm>
            <a:off x="638355" y="1206821"/>
            <a:ext cx="998033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Part 0: </a:t>
            </a:r>
            <a:r>
              <a:rPr lang="en-US" sz="2800" dirty="0">
                <a:solidFill>
                  <a:srgbClr val="002060"/>
                </a:solidFill>
              </a:rPr>
              <a:t>Motivation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Part I: </a:t>
            </a:r>
            <a:r>
              <a:rPr lang="en-US" sz="2800" dirty="0">
                <a:solidFill>
                  <a:srgbClr val="002060"/>
                </a:solidFill>
              </a:rPr>
              <a:t>Intro to value categories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Part II</a:t>
            </a:r>
            <a:r>
              <a:rPr lang="en-US" sz="2800" dirty="0">
                <a:solidFill>
                  <a:srgbClr val="002060"/>
                </a:solidFill>
              </a:rPr>
              <a:t>: Value categories in practice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Part III</a:t>
            </a:r>
            <a:r>
              <a:rPr lang="en-US" sz="2800" dirty="0">
                <a:solidFill>
                  <a:srgbClr val="002060"/>
                </a:solidFill>
              </a:rPr>
              <a:t>: Value categories In generic code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Part IV</a:t>
            </a:r>
            <a:r>
              <a:rPr lang="en-US" sz="2800" dirty="0">
                <a:solidFill>
                  <a:srgbClr val="002060"/>
                </a:solidFill>
              </a:rPr>
              <a:t>: Tools for handling value categories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9980330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Outline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7D09096-0BDC-4C85-85E6-AFFAB9AB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29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E89CFEE-F2A5-409A-8E3D-ED64A0EC682E}"/>
              </a:ext>
            </a:extLst>
          </p:cNvPr>
          <p:cNvSpPr/>
          <p:nvPr/>
        </p:nvSpPr>
        <p:spPr>
          <a:xfrm>
            <a:off x="302841" y="3502722"/>
            <a:ext cx="313798" cy="13456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62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ACBC101-51EB-4245-9FC8-2CABAC1937E9}"/>
              </a:ext>
            </a:extLst>
          </p:cNvPr>
          <p:cNvSpPr txBox="1"/>
          <p:nvPr/>
        </p:nvSpPr>
        <p:spPr>
          <a:xfrm>
            <a:off x="638355" y="1206821"/>
            <a:ext cx="998033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Part 0: </a:t>
            </a:r>
            <a:r>
              <a:rPr lang="en-US" sz="2800" dirty="0">
                <a:solidFill>
                  <a:srgbClr val="002060"/>
                </a:solidFill>
              </a:rPr>
              <a:t>Motivation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Part I: </a:t>
            </a:r>
            <a:r>
              <a:rPr lang="en-US" sz="2800" dirty="0">
                <a:solidFill>
                  <a:srgbClr val="002060"/>
                </a:solidFill>
              </a:rPr>
              <a:t>Intro to value categories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Part II</a:t>
            </a:r>
            <a:r>
              <a:rPr lang="en-US" sz="2800" dirty="0">
                <a:solidFill>
                  <a:srgbClr val="002060"/>
                </a:solidFill>
              </a:rPr>
              <a:t>: Value categories in practice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Part III</a:t>
            </a:r>
            <a:r>
              <a:rPr lang="en-US" sz="2800" dirty="0">
                <a:solidFill>
                  <a:srgbClr val="002060"/>
                </a:solidFill>
              </a:rPr>
              <a:t>: Value categories In generic code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Part IV</a:t>
            </a:r>
            <a:r>
              <a:rPr lang="en-US" sz="2800" dirty="0">
                <a:solidFill>
                  <a:srgbClr val="002060"/>
                </a:solidFill>
              </a:rPr>
              <a:t>: Tools for handling value categories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9980330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Outline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B2A32D-42DD-45FB-9805-EE2D8F48546E}"/>
              </a:ext>
            </a:extLst>
          </p:cNvPr>
          <p:cNvSpPr txBox="1"/>
          <p:nvPr/>
        </p:nvSpPr>
        <p:spPr>
          <a:xfrm>
            <a:off x="638354" y="4906873"/>
            <a:ext cx="113868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rgbClr val="002060"/>
                </a:solidFill>
                <a:latin typeface="Abadi" panose="020B0604020104020204" pitchFamily="34" charset="0"/>
              </a:rPr>
              <a:t>Disclaimers: 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Abadi" panose="020B0604020104020204" pitchFamily="34" charset="0"/>
              </a:rPr>
              <a:t>I “cut corners”, full definitions are in cppreference.com and in the standard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Abadi" panose="020B0604020104020204" pitchFamily="34" charset="0"/>
              </a:rPr>
              <a:t>Examples will elegantly ignore function pointers and arrays, and focus on objects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7D09096-0BDC-4C85-85E6-AFFAB9AB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3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7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6" grpId="0" uiExpand="1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41403" y="1372815"/>
            <a:ext cx="10042547" cy="1418898"/>
          </a:xfrm>
        </p:spPr>
        <p:txBody>
          <a:bodyPr>
            <a:noAutofit/>
          </a:bodyPr>
          <a:lstStyle/>
          <a:p>
            <a:pPr algn="l"/>
            <a:br>
              <a:rPr lang="en-US" sz="4000" dirty="0">
                <a:solidFill>
                  <a:schemeClr val="tx1"/>
                </a:solidFill>
              </a:rPr>
            </a:b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Part III: Value Categories In Generic Code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9C6DCD0-D610-40B2-A9A9-C1E572132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30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1B044F-64B9-4E8B-A931-C44D5DE2D19F}"/>
              </a:ext>
            </a:extLst>
          </p:cNvPr>
          <p:cNvSpPr txBox="1"/>
          <p:nvPr/>
        </p:nvSpPr>
        <p:spPr>
          <a:xfrm>
            <a:off x="975944" y="3044286"/>
            <a:ext cx="77811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badi" panose="020B0604020104020204" pitchFamily="34" charset="0"/>
              </a:rPr>
              <a:t>Reference collision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badi" panose="020B0604020104020204" pitchFamily="34" charset="0"/>
              </a:rPr>
              <a:t>Forwarding reference</a:t>
            </a:r>
          </a:p>
        </p:txBody>
      </p:sp>
    </p:spTree>
    <p:extLst>
      <p:ext uri="{BB962C8B-B14F-4D97-AF65-F5344CB8AC3E}">
        <p14:creationId xmlns:p14="http://schemas.microsoft.com/office/powerpoint/2010/main" val="1885421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83AE48-2457-42B5-9226-4F9007C3D7CD}"/>
              </a:ext>
            </a:extLst>
          </p:cNvPr>
          <p:cNvSpPr/>
          <p:nvPr/>
        </p:nvSpPr>
        <p:spPr>
          <a:xfrm>
            <a:off x="5349202" y="2700306"/>
            <a:ext cx="4709198" cy="2164991"/>
          </a:xfrm>
          <a:prstGeom prst="roundRect">
            <a:avLst>
              <a:gd name="adj" fmla="val 5826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lr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b = a; 	  		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int&amp;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lr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&amp;&amp;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c = a; 	  	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int&amp;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d = a; 	  		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int&amp;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&amp;&amp;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e =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73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	  	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int&amp;&amp;</a:t>
            </a:r>
          </a:p>
          <a:p>
            <a:endParaRPr lang="en-US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CBC101-51EB-4245-9FC8-2CABAC1937E9}"/>
              </a:ext>
            </a:extLst>
          </p:cNvPr>
          <p:cNvSpPr txBox="1"/>
          <p:nvPr/>
        </p:nvSpPr>
        <p:spPr>
          <a:xfrm>
            <a:off x="371983" y="1064389"/>
            <a:ext cx="872259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In case of concatenation of multiple ‘&amp;’ symbols: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In generic code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In code using type aliases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Compiler performs Reference Collision: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9980330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Part III: Reference Collision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B276BE9-64E2-4CDA-A345-97EAE2DD3CF0}"/>
              </a:ext>
            </a:extLst>
          </p:cNvPr>
          <p:cNvSpPr/>
          <p:nvPr/>
        </p:nvSpPr>
        <p:spPr>
          <a:xfrm>
            <a:off x="1594582" y="2700306"/>
            <a:ext cx="3389842" cy="1273535"/>
          </a:xfrm>
          <a:prstGeom prst="roundRect">
            <a:avLst>
              <a:gd name="adj" fmla="val 807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typedef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lr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typedef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&amp;&amp;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he-IL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he-IL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12A0CEC-8B0D-4081-80B8-F11174A7B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31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E06C2A-EC79-4316-941A-83F81E0DB2E4}"/>
              </a:ext>
            </a:extLst>
          </p:cNvPr>
          <p:cNvSpPr txBox="1"/>
          <p:nvPr/>
        </p:nvSpPr>
        <p:spPr>
          <a:xfrm>
            <a:off x="5534557" y="3046411"/>
            <a:ext cx="7451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highlight>
                  <a:srgbClr val="EAEFF7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highlight>
                  <a:srgbClr val="EAEFF7"/>
                </a:highlight>
                <a:latin typeface="Consolas" panose="020B0609020204030204" pitchFamily="49" charset="0"/>
              </a:rPr>
              <a:t>&amp;</a:t>
            </a:r>
            <a:endParaRPr lang="en-US" dirty="0">
              <a:solidFill>
                <a:schemeClr val="bg2">
                  <a:lumMod val="50000"/>
                </a:schemeClr>
              </a:solidFill>
              <a:highlight>
                <a:srgbClr val="EAEFF7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AB067D-2164-47FB-B392-A2ABADAFD251}"/>
              </a:ext>
            </a:extLst>
          </p:cNvPr>
          <p:cNvSpPr txBox="1"/>
          <p:nvPr/>
        </p:nvSpPr>
        <p:spPr>
          <a:xfrm>
            <a:off x="5410987" y="3604509"/>
            <a:ext cx="8549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highlight>
                  <a:srgbClr val="EAEFF7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highlight>
                  <a:srgbClr val="EAEFF7"/>
                </a:highlight>
                <a:latin typeface="Consolas" panose="020B0609020204030204" pitchFamily="49" charset="0"/>
              </a:rPr>
              <a:t>&amp;&amp;</a:t>
            </a:r>
            <a:endParaRPr lang="en-US" dirty="0">
              <a:solidFill>
                <a:schemeClr val="bg2">
                  <a:lumMod val="50000"/>
                </a:schemeClr>
              </a:solidFill>
              <a:highlight>
                <a:srgbClr val="EAEFF7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EDBF71-1800-4953-A174-C6BDC4F16EB3}"/>
              </a:ext>
            </a:extLst>
          </p:cNvPr>
          <p:cNvSpPr txBox="1"/>
          <p:nvPr/>
        </p:nvSpPr>
        <p:spPr>
          <a:xfrm>
            <a:off x="5534557" y="3325928"/>
            <a:ext cx="8549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highlight>
                  <a:srgbClr val="EAEFF7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highlight>
                  <a:srgbClr val="EAEFF7"/>
                </a:highlight>
                <a:latin typeface="Consolas" panose="020B0609020204030204" pitchFamily="49" charset="0"/>
              </a:rPr>
              <a:t>&amp;</a:t>
            </a:r>
            <a:endParaRPr lang="en-US" dirty="0">
              <a:solidFill>
                <a:schemeClr val="bg2">
                  <a:lumMod val="50000"/>
                </a:schemeClr>
              </a:solidFill>
              <a:highlight>
                <a:srgbClr val="EAEFF7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8DB009-050B-4222-8E71-948908266BCD}"/>
              </a:ext>
            </a:extLst>
          </p:cNvPr>
          <p:cNvSpPr txBox="1"/>
          <p:nvPr/>
        </p:nvSpPr>
        <p:spPr>
          <a:xfrm>
            <a:off x="5412464" y="3876951"/>
            <a:ext cx="8549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highlight>
                  <a:srgbClr val="EAEFF7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highlight>
                  <a:srgbClr val="EAEFF7"/>
                </a:highlight>
                <a:latin typeface="Consolas" panose="020B0609020204030204" pitchFamily="49" charset="0"/>
              </a:rPr>
              <a:t>&amp;&amp;</a:t>
            </a:r>
            <a:endParaRPr lang="en-US" dirty="0">
              <a:solidFill>
                <a:schemeClr val="bg2">
                  <a:lumMod val="50000"/>
                </a:schemeClr>
              </a:solidFill>
              <a:highlight>
                <a:srgbClr val="EAEFF7"/>
              </a:highlight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079644-771A-44ED-9505-10200C04E90E}"/>
              </a:ext>
            </a:extLst>
          </p:cNvPr>
          <p:cNvSpPr/>
          <p:nvPr/>
        </p:nvSpPr>
        <p:spPr>
          <a:xfrm>
            <a:off x="1662099" y="2772548"/>
            <a:ext cx="2789132" cy="6555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63E9429-671C-45EC-8A07-054E52E1AC95}"/>
              </a:ext>
            </a:extLst>
          </p:cNvPr>
          <p:cNvSpPr/>
          <p:nvPr/>
        </p:nvSpPr>
        <p:spPr>
          <a:xfrm>
            <a:off x="5445492" y="2804810"/>
            <a:ext cx="4250599" cy="1526712"/>
          </a:xfrm>
          <a:prstGeom prst="roundRect">
            <a:avLst>
              <a:gd name="adj" fmla="val 1019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3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uiExpand="1" build="p" bldLvl="2"/>
      <p:bldP spid="5" grpId="0" animBg="1"/>
      <p:bldP spid="8" grpId="0"/>
      <p:bldP spid="9" grpId="0"/>
      <p:bldP spid="10" grpId="0"/>
      <p:bldP spid="11" grpId="0"/>
      <p:bldP spid="14" grpId="0" animBg="1"/>
      <p:bldP spid="14" grpId="1" animBg="1"/>
      <p:bldP spid="15" grpId="0" animBg="1"/>
      <p:bldP spid="1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ACBC101-51EB-4245-9FC8-2CABAC1937E9}"/>
              </a:ext>
            </a:extLst>
          </p:cNvPr>
          <p:cNvSpPr txBox="1"/>
          <p:nvPr/>
        </p:nvSpPr>
        <p:spPr>
          <a:xfrm>
            <a:off x="371983" y="1064389"/>
            <a:ext cx="1063031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Forwarding parameters inside a function template should consider Value Categories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The term for them was first suggested by Scott Myers, “universal reference”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Later formalized as “</a:t>
            </a:r>
            <a:r>
              <a:rPr lang="en-US" sz="2000" b="1" dirty="0">
                <a:solidFill>
                  <a:srgbClr val="000000"/>
                </a:solidFill>
                <a:latin typeface="Abadi" panose="020B0604020104020204" pitchFamily="34" charset="0"/>
              </a:rPr>
              <a:t>forwarding reference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” (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  <a:hlinkClick r:id="rId3"/>
              </a:rPr>
              <a:t>[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  <a:hlinkClick r:id="rId3"/>
              </a:rPr>
              <a:t>temp.deduct.call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  <a:hlinkClick r:id="rId3"/>
              </a:rPr>
              <a:t>/3]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)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Due to TAD, “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rvalue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reference” has a special meaning in context of function template: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T&amp;&amp; keeps the value category of the type the instantiation is based 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9980330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Part III: Forwarding Reference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04D189-8995-4147-BA7D-15822DCE7FAE}"/>
              </a:ext>
            </a:extLst>
          </p:cNvPr>
          <p:cNvSpPr/>
          <p:nvPr/>
        </p:nvSpPr>
        <p:spPr>
          <a:xfrm>
            <a:off x="4734233" y="2730862"/>
            <a:ext cx="6268064" cy="1814311"/>
          </a:xfrm>
          <a:prstGeom prst="roundRect">
            <a:avLst>
              <a:gd name="adj" fmla="val 8059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a = </a:t>
            </a:r>
            <a:r>
              <a:rPr lang="en-US" b="0" dirty="0">
                <a:solidFill>
                  <a:schemeClr val="accent3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42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 int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cla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= a;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b =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73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foo(a);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foo(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cla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	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foo(std::move(a));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69E5BB-1813-467F-AE09-928A7E72CFD6}"/>
              </a:ext>
            </a:extLst>
          </p:cNvPr>
          <p:cNvSpPr/>
          <p:nvPr/>
        </p:nvSpPr>
        <p:spPr>
          <a:xfrm>
            <a:off x="935388" y="2730862"/>
            <a:ext cx="3485102" cy="1814311"/>
          </a:xfrm>
          <a:prstGeom prst="roundRect">
            <a:avLst>
              <a:gd name="adj" fmla="val 8516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Template 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T&gt;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foo(T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&amp;&amp;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t) {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  // Type of T here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88C95B64-DA3B-4ACB-A72D-42946BD32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32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F172E18-28D4-4AFC-B98E-4C619FD2BCEE}"/>
              </a:ext>
            </a:extLst>
          </p:cNvPr>
          <p:cNvSpPr/>
          <p:nvPr/>
        </p:nvSpPr>
        <p:spPr>
          <a:xfrm>
            <a:off x="2169449" y="3231404"/>
            <a:ext cx="474897" cy="247135"/>
          </a:xfrm>
          <a:prstGeom prst="roundRect">
            <a:avLst>
              <a:gd name="adj" fmla="val 2447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7278EE-E0CF-4E79-9630-389345882429}"/>
              </a:ext>
            </a:extLst>
          </p:cNvPr>
          <p:cNvSpPr txBox="1"/>
          <p:nvPr/>
        </p:nvSpPr>
        <p:spPr>
          <a:xfrm>
            <a:off x="7166823" y="3638272"/>
            <a:ext cx="3363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T        &amp;&amp;  T=int&amp;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961755-33E6-4908-B55D-533F3AB23E4F}"/>
              </a:ext>
            </a:extLst>
          </p:cNvPr>
          <p:cNvSpPr txBox="1"/>
          <p:nvPr/>
        </p:nvSpPr>
        <p:spPr>
          <a:xfrm>
            <a:off x="7166824" y="3895464"/>
            <a:ext cx="3835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T        &amp;&amp;  T=const int&amp;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B68361-A721-4332-95B5-09E21D9EF194}"/>
              </a:ext>
            </a:extLst>
          </p:cNvPr>
          <p:cNvSpPr txBox="1"/>
          <p:nvPr/>
        </p:nvSpPr>
        <p:spPr>
          <a:xfrm>
            <a:off x="7166823" y="4165013"/>
            <a:ext cx="3363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T        &amp;&amp;  T=int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0594B3-5125-42A6-AEAA-9AA6415F4B96}"/>
              </a:ext>
            </a:extLst>
          </p:cNvPr>
          <p:cNvSpPr txBox="1"/>
          <p:nvPr/>
        </p:nvSpPr>
        <p:spPr>
          <a:xfrm>
            <a:off x="7542452" y="3645659"/>
            <a:ext cx="1514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highlight>
                  <a:srgbClr val="EAEFF7"/>
                </a:highlight>
                <a:latin typeface="Consolas" panose="020B0609020204030204" pitchFamily="49" charset="0"/>
              </a:rPr>
              <a:t>int      &amp;</a:t>
            </a:r>
            <a:endParaRPr lang="en-US" dirty="0">
              <a:solidFill>
                <a:schemeClr val="accent4">
                  <a:lumMod val="75000"/>
                </a:schemeClr>
              </a:solidFill>
              <a:highlight>
                <a:srgbClr val="EAEFF7"/>
              </a:highligh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56596D-EFF5-4396-839E-2192ED3ABFEF}"/>
              </a:ext>
            </a:extLst>
          </p:cNvPr>
          <p:cNvSpPr txBox="1"/>
          <p:nvPr/>
        </p:nvSpPr>
        <p:spPr>
          <a:xfrm>
            <a:off x="7542452" y="3900116"/>
            <a:ext cx="2822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highlight>
                  <a:srgbClr val="EAEFF7"/>
                </a:highlight>
                <a:latin typeface="Consolas" panose="020B0609020204030204" pitchFamily="49" charset="0"/>
              </a:rPr>
              <a:t>const int&amp;</a:t>
            </a:r>
            <a:endParaRPr lang="en-US" dirty="0">
              <a:solidFill>
                <a:schemeClr val="accent4">
                  <a:lumMod val="75000"/>
                </a:schemeClr>
              </a:solidFill>
              <a:highlight>
                <a:srgbClr val="EAEFF7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2E44B7-8D34-40C0-B308-FA8B38EAA764}"/>
              </a:ext>
            </a:extLst>
          </p:cNvPr>
          <p:cNvSpPr txBox="1"/>
          <p:nvPr/>
        </p:nvSpPr>
        <p:spPr>
          <a:xfrm>
            <a:off x="7542451" y="4156634"/>
            <a:ext cx="1588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highlight>
                  <a:srgbClr val="EAEFF7"/>
                </a:highlight>
                <a:latin typeface="Consolas" panose="020B0609020204030204" pitchFamily="49" charset="0"/>
              </a:rPr>
              <a:t>int     </a:t>
            </a:r>
            <a:endParaRPr lang="en-US" dirty="0">
              <a:solidFill>
                <a:schemeClr val="accent4">
                  <a:lumMod val="75000"/>
                </a:schemeClr>
              </a:solidFill>
              <a:highlight>
                <a:srgbClr val="EAEFF7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1240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bldLvl="2"/>
      <p:bldP spid="5" grpId="0" animBg="1"/>
      <p:bldP spid="6" grpId="0" animBg="1"/>
      <p:bldP spid="9" grpId="0" animBg="1"/>
      <p:bldP spid="9" grpId="1" animBg="1"/>
      <p:bldP spid="11" grpId="0"/>
      <p:bldP spid="12" grpId="0"/>
      <p:bldP spid="13" grpId="0"/>
      <p:bldP spid="17" grpId="0"/>
      <p:bldP spid="18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ACBC101-51EB-4245-9FC8-2CABAC1937E9}"/>
              </a:ext>
            </a:extLst>
          </p:cNvPr>
          <p:cNvSpPr txBox="1"/>
          <p:nvPr/>
        </p:nvSpPr>
        <p:spPr>
          <a:xfrm>
            <a:off x="638355" y="1206821"/>
            <a:ext cx="998033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Part 0: </a:t>
            </a:r>
            <a:r>
              <a:rPr lang="en-US" sz="2800" dirty="0">
                <a:solidFill>
                  <a:srgbClr val="002060"/>
                </a:solidFill>
              </a:rPr>
              <a:t>Motivation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Part I: </a:t>
            </a:r>
            <a:r>
              <a:rPr lang="en-US" sz="2800" dirty="0">
                <a:solidFill>
                  <a:srgbClr val="002060"/>
                </a:solidFill>
              </a:rPr>
              <a:t>Intro to value categories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Part II</a:t>
            </a:r>
            <a:r>
              <a:rPr lang="en-US" sz="2800" dirty="0">
                <a:solidFill>
                  <a:srgbClr val="002060"/>
                </a:solidFill>
              </a:rPr>
              <a:t>: Value categories in practice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Part III</a:t>
            </a:r>
            <a:r>
              <a:rPr lang="en-US" sz="2800" dirty="0">
                <a:solidFill>
                  <a:srgbClr val="002060"/>
                </a:solidFill>
              </a:rPr>
              <a:t>: Value categories In generic code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Part IV</a:t>
            </a:r>
            <a:r>
              <a:rPr lang="en-US" sz="2800" dirty="0">
                <a:solidFill>
                  <a:srgbClr val="002060"/>
                </a:solidFill>
              </a:rPr>
              <a:t>: Tools for handling value categories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9980330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Outline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7D09096-0BDC-4C85-85E6-AFFAB9AB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33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E89CFEE-F2A5-409A-8E3D-ED64A0EC682E}"/>
              </a:ext>
            </a:extLst>
          </p:cNvPr>
          <p:cNvSpPr/>
          <p:nvPr/>
        </p:nvSpPr>
        <p:spPr>
          <a:xfrm>
            <a:off x="324557" y="4201222"/>
            <a:ext cx="313798" cy="13456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3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41404" y="1372815"/>
            <a:ext cx="10031396" cy="1418898"/>
          </a:xfrm>
        </p:spPr>
        <p:txBody>
          <a:bodyPr>
            <a:noAutofit/>
          </a:bodyPr>
          <a:lstStyle/>
          <a:p>
            <a:pPr algn="l"/>
            <a:br>
              <a:rPr lang="en-US" sz="4000" dirty="0">
                <a:solidFill>
                  <a:schemeClr val="tx1"/>
                </a:solidFill>
              </a:rPr>
            </a:b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Part IV: Tools for handling value categories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473F9E-7CB6-44BC-BB9D-BCDAA800077F}"/>
              </a:ext>
            </a:extLst>
          </p:cNvPr>
          <p:cNvSpPr txBox="1"/>
          <p:nvPr/>
        </p:nvSpPr>
        <p:spPr>
          <a:xfrm>
            <a:off x="1529863" y="2907806"/>
            <a:ext cx="41283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badi" panose="020B0604020104020204" pitchFamily="34" charset="0"/>
              </a:rPr>
              <a:t>std::move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badi" panose="020B0604020104020204" pitchFamily="34" charset="0"/>
              </a:rPr>
              <a:t>std::forward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badi" panose="020B0604020104020204" pitchFamily="34" charset="0"/>
              </a:rPr>
              <a:t>std::decay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E0B96396-8665-4A9E-82D4-1A23E3CB5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34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E77B55-0887-4720-A746-38E2465114C6}"/>
              </a:ext>
            </a:extLst>
          </p:cNvPr>
          <p:cNvSpPr txBox="1"/>
          <p:nvPr/>
        </p:nvSpPr>
        <p:spPr>
          <a:xfrm>
            <a:off x="5588000" y="2907806"/>
            <a:ext cx="45661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  <a:latin typeface="Abadi" panose="020B0604020104020204" pitchFamily="34" charset="0"/>
              </a:rPr>
              <a:t>decltype</a:t>
            </a:r>
            <a:r>
              <a:rPr lang="en-US" sz="2400" dirty="0">
                <a:solidFill>
                  <a:srgbClr val="002060"/>
                </a:solidFill>
                <a:latin typeface="Abadi" panose="020B0604020104020204" pitchFamily="34" charset="0"/>
              </a:rPr>
              <a:t> specifier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badi" panose="020B0604020104020204" pitchFamily="34" charset="0"/>
              </a:rPr>
              <a:t>std::</a:t>
            </a:r>
            <a:r>
              <a:rPr lang="en-US" sz="2400" dirty="0" err="1">
                <a:solidFill>
                  <a:srgbClr val="002060"/>
                </a:solidFill>
                <a:latin typeface="Abadi" panose="020B0604020104020204" pitchFamily="34" charset="0"/>
              </a:rPr>
              <a:t>declval</a:t>
            </a:r>
            <a:endParaRPr lang="en-US" sz="2400" dirty="0">
              <a:solidFill>
                <a:srgbClr val="002060"/>
              </a:solidFill>
              <a:latin typeface="Abadi" panose="020B0604020104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badi" panose="020B0604020104020204" pitchFamily="34" charset="0"/>
              </a:rPr>
              <a:t>Deducing this (C++23)</a:t>
            </a:r>
          </a:p>
        </p:txBody>
      </p:sp>
    </p:spTree>
    <p:extLst>
      <p:ext uri="{BB962C8B-B14F-4D97-AF65-F5344CB8AC3E}">
        <p14:creationId xmlns:p14="http://schemas.microsoft.com/office/powerpoint/2010/main" val="1523446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7348569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Part IV: (1): std::move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47B0A-65F5-410B-BF4F-3BDDDA50F2DA}"/>
              </a:ext>
            </a:extLst>
          </p:cNvPr>
          <p:cNvSpPr txBox="1"/>
          <p:nvPr/>
        </p:nvSpPr>
        <p:spPr>
          <a:xfrm>
            <a:off x="1613051" y="1111624"/>
            <a:ext cx="38961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std::move( 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expression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134B3C-699A-44EA-8329-C52DA404F365}"/>
              </a:ext>
            </a:extLst>
          </p:cNvPr>
          <p:cNvSpPr txBox="1"/>
          <p:nvPr/>
        </p:nvSpPr>
        <p:spPr>
          <a:xfrm>
            <a:off x="385840" y="1799542"/>
            <a:ext cx="8689921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Utility function, produces an 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xvalue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expression T&amp;&amp;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Equivalent to 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static_cast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to a T 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rvalue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reference type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Notice that std::move may not always do what you hoped: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7CBD475-102A-4787-9869-7411E7AAAB84}"/>
              </a:ext>
            </a:extLst>
          </p:cNvPr>
          <p:cNvSpPr/>
          <p:nvPr/>
        </p:nvSpPr>
        <p:spPr>
          <a:xfrm>
            <a:off x="4288222" y="3560664"/>
            <a:ext cx="7015654" cy="2009224"/>
          </a:xfrm>
          <a:prstGeom prst="roundRect">
            <a:avLst>
              <a:gd name="adj" fmla="val 5167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chemeClr val="accent3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73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b = a;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 int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c = a;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 int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&amp;&amp;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d =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42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foo(std::move(b));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foo(std::move(c)); 	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foo(std::move(d));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67D38EA-3ECD-4AC9-A8E3-66F24B5149BB}"/>
              </a:ext>
            </a:extLst>
          </p:cNvPr>
          <p:cNvSpPr/>
          <p:nvPr/>
        </p:nvSpPr>
        <p:spPr>
          <a:xfrm>
            <a:off x="771971" y="3560664"/>
            <a:ext cx="3405078" cy="2635306"/>
          </a:xfrm>
          <a:prstGeom prst="roundRect">
            <a:avLst>
              <a:gd name="adj" fmla="val 495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foo(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x)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"int&amp;"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foo(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 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x)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"const int&amp;"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foo(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&amp;&amp;x)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"int&amp;&amp;"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A31515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7D95BCA-6DF9-4F80-A2A7-8C967D95B769}"/>
              </a:ext>
            </a:extLst>
          </p:cNvPr>
          <p:cNvSpPr/>
          <p:nvPr/>
        </p:nvSpPr>
        <p:spPr>
          <a:xfrm>
            <a:off x="4902200" y="4714539"/>
            <a:ext cx="1493474" cy="2892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92C3C6-40A7-429C-869D-121A5E55C0C4}"/>
              </a:ext>
            </a:extLst>
          </p:cNvPr>
          <p:cNvSpPr txBox="1"/>
          <p:nvPr/>
        </p:nvSpPr>
        <p:spPr>
          <a:xfrm>
            <a:off x="7043049" y="4701152"/>
            <a:ext cx="3796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int&amp;&amp;       -&gt; foo(int&amp;&amp;)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93D9F1-44CB-40CE-9F23-E716B845A98C}"/>
              </a:ext>
            </a:extLst>
          </p:cNvPr>
          <p:cNvSpPr txBox="1"/>
          <p:nvPr/>
        </p:nvSpPr>
        <p:spPr>
          <a:xfrm>
            <a:off x="6998726" y="5222340"/>
            <a:ext cx="4413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const int&amp;&amp; -&gt; foo(const int&amp;)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4A4108B-A413-4FFA-B24A-69AC40DC862B}"/>
              </a:ext>
            </a:extLst>
          </p:cNvPr>
          <p:cNvSpPr/>
          <p:nvPr/>
        </p:nvSpPr>
        <p:spPr>
          <a:xfrm>
            <a:off x="4892940" y="5276781"/>
            <a:ext cx="1515187" cy="2429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7470EC-3AAC-497A-BB0D-93361D78725D}"/>
              </a:ext>
            </a:extLst>
          </p:cNvPr>
          <p:cNvSpPr txBox="1"/>
          <p:nvPr/>
        </p:nvSpPr>
        <p:spPr>
          <a:xfrm>
            <a:off x="7028761" y="4963739"/>
            <a:ext cx="4462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const int&amp;  -&gt; foo(const int&amp;)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BE84724-63BE-435C-B6F1-A9E27040CE69}"/>
              </a:ext>
            </a:extLst>
          </p:cNvPr>
          <p:cNvSpPr/>
          <p:nvPr/>
        </p:nvSpPr>
        <p:spPr>
          <a:xfrm>
            <a:off x="4886047" y="4991243"/>
            <a:ext cx="1539662" cy="2718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376E31-342A-4FA3-8D62-6D68ABF269BD}"/>
              </a:ext>
            </a:extLst>
          </p:cNvPr>
          <p:cNvSpPr txBox="1"/>
          <p:nvPr/>
        </p:nvSpPr>
        <p:spPr>
          <a:xfrm>
            <a:off x="11374563" y="3568493"/>
            <a:ext cx="25840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04E191-3046-4068-AF7E-00DAE30FD9FF}"/>
              </a:ext>
            </a:extLst>
          </p:cNvPr>
          <p:cNvSpPr txBox="1"/>
          <p:nvPr/>
        </p:nvSpPr>
        <p:spPr>
          <a:xfrm>
            <a:off x="11374563" y="3922593"/>
            <a:ext cx="25840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2</a:t>
            </a: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id="{30705FA5-5FC1-4792-8E62-11E0E164C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35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4CCF73-0C88-4B9A-AFAC-DE3FDF31A592}"/>
              </a:ext>
            </a:extLst>
          </p:cNvPr>
          <p:cNvSpPr txBox="1"/>
          <p:nvPr/>
        </p:nvSpPr>
        <p:spPr>
          <a:xfrm>
            <a:off x="1613051" y="2571762"/>
            <a:ext cx="8423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0000DD"/>
                </a:solidFill>
                <a:effectLst/>
                <a:latin typeface="Consolas" panose="020B0609020204030204" pitchFamily="49" charset="0"/>
              </a:rPr>
              <a:t>static_cast</a:t>
            </a:r>
            <a:r>
              <a:rPr lang="en-US" b="0" i="0" dirty="0">
                <a:effectLst/>
                <a:latin typeface="Consolas" panose="020B0609020204030204" pitchFamily="49" charset="0"/>
              </a:rPr>
              <a:t>&lt;</a:t>
            </a:r>
            <a:r>
              <a:rPr lang="en-US" b="0" i="0" dirty="0" err="1">
                <a:solidFill>
                  <a:srgbClr val="0000DD"/>
                </a:solidFill>
                <a:effectLst/>
                <a:latin typeface="Consolas" panose="020B0609020204030204" pitchFamily="49" charset="0"/>
              </a:rPr>
              <a:t>typename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i="0" u="none" strike="noStrike" dirty="0">
                <a:effectLst/>
                <a:latin typeface="Consolas" panose="020B0609020204030204" pitchFamily="49" charset="0"/>
              </a:rPr>
              <a:t>std::</a:t>
            </a:r>
            <a:r>
              <a:rPr lang="en-US" b="0" i="0" u="none" strike="noStrike" dirty="0" err="1">
                <a:effectLst/>
                <a:latin typeface="Consolas" panose="020B0609020204030204" pitchFamily="49" charset="0"/>
              </a:rPr>
              <a:t>remove_reference</a:t>
            </a:r>
            <a:r>
              <a:rPr lang="en-US" b="0" i="0" dirty="0">
                <a:effectLst/>
                <a:latin typeface="Consolas" panose="020B0609020204030204" pitchFamily="49" charset="0"/>
              </a:rPr>
              <a:t>&lt;T&gt;::type&amp;&amp;&gt;(t)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59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bldLvl="2"/>
      <p:bldP spid="17" grpId="0" animBg="1"/>
      <p:bldP spid="18" grpId="0" animBg="1"/>
      <p:bldP spid="19" grpId="0" animBg="1"/>
      <p:bldP spid="19" grpId="1" animBg="1"/>
      <p:bldP spid="20" grpId="0"/>
      <p:bldP spid="23" grpId="0"/>
      <p:bldP spid="24" grpId="0" animBg="1"/>
      <p:bldP spid="24" grpId="1" animBg="1"/>
      <p:bldP spid="28" grpId="0"/>
      <p:bldP spid="29" grpId="0" animBg="1"/>
      <p:bldP spid="29" grpId="1" animBg="1"/>
      <p:bldP spid="21" grpId="0" animBg="1"/>
      <p:bldP spid="30" grpId="0" animBg="1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ACBC101-51EB-4245-9FC8-2CABAC1937E9}"/>
              </a:ext>
            </a:extLst>
          </p:cNvPr>
          <p:cNvSpPr txBox="1"/>
          <p:nvPr/>
        </p:nvSpPr>
        <p:spPr>
          <a:xfrm>
            <a:off x="385839" y="1793854"/>
            <a:ext cx="1180616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0000"/>
                </a:solidFill>
                <a:effectLst/>
                <a:latin typeface="Abadi" panose="020B0604020104020204" pitchFamily="34" charset="0"/>
                <a:hlinkClick r:id="rId3"/>
              </a:rPr>
              <a:t>N1385</a:t>
            </a:r>
            <a:r>
              <a:rPr lang="en-US" sz="200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: The forwarding problem: Arguments (Peter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Dimov</a:t>
            </a:r>
            <a:r>
              <a:rPr lang="en-US" sz="200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, Howard E.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Hinnant</a:t>
            </a:r>
            <a:r>
              <a:rPr lang="en-US" sz="200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, Dave Abrahams) 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(2002)</a:t>
            </a:r>
            <a:br>
              <a:rPr lang="en-US" sz="200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</a:br>
            <a:r>
              <a:rPr lang="en-US" sz="200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Presented 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two issues: forwarding params, and returning result</a:t>
            </a:r>
            <a:endParaRPr lang="en-US" sz="2000" i="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Suggested utility function,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r>
              <a:rPr lang="en-US" sz="200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preserves value category of the object passed to the template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std::forward 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uses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std::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remove_reference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&lt;T&gt; 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to get the value type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Commonly used combin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ed with forwarding reference</a:t>
            </a:r>
            <a:endParaRPr lang="en-US" sz="2000" i="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7348569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Part IV: (2): std::forward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7EBF961-96C6-45F0-8CBA-A804DFF35C45}"/>
              </a:ext>
            </a:extLst>
          </p:cNvPr>
          <p:cNvSpPr/>
          <p:nvPr/>
        </p:nvSpPr>
        <p:spPr>
          <a:xfrm>
            <a:off x="7290041" y="3431687"/>
            <a:ext cx="3655046" cy="2092044"/>
          </a:xfrm>
          <a:prstGeom prst="roundRect">
            <a:avLst>
              <a:gd name="adj" fmla="val 4595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a =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73</a:t>
            </a:r>
            <a:r>
              <a:rPr lang="en-US" sz="16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const int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lca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 = a;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Wrapper(a); 	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NFWrapper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Wrapper(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lca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NFWrapper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lc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Wrapper(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6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NFWrapper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6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C8082A-5A7E-415F-A719-60A5DD452EB7}"/>
              </a:ext>
            </a:extLst>
          </p:cNvPr>
          <p:cNvSpPr/>
          <p:nvPr/>
        </p:nvSpPr>
        <p:spPr>
          <a:xfrm>
            <a:off x="701559" y="3431687"/>
            <a:ext cx="3108441" cy="2327571"/>
          </a:xfrm>
          <a:prstGeom prst="roundRect">
            <a:avLst>
              <a:gd name="adj" fmla="val 3819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Foo(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&amp; x)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"int&amp;"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Foo(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const 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&amp; x)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"const int&amp;"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Foo(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x)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"int&amp;&amp;"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A31515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0ED5E8-25CE-4FA7-809C-36843B06DDA9}"/>
              </a:ext>
            </a:extLst>
          </p:cNvPr>
          <p:cNvSpPr txBox="1"/>
          <p:nvPr/>
        </p:nvSpPr>
        <p:spPr>
          <a:xfrm>
            <a:off x="9304793" y="3959805"/>
            <a:ext cx="13833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int&amp;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DC4B4B-643F-4E2E-B810-D47063E56A84}"/>
              </a:ext>
            </a:extLst>
          </p:cNvPr>
          <p:cNvSpPr txBox="1"/>
          <p:nvPr/>
        </p:nvSpPr>
        <p:spPr>
          <a:xfrm>
            <a:off x="9265346" y="4901507"/>
            <a:ext cx="11999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int&amp;&amp;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210F23-B0E3-4D98-AFFA-B2AF960099F6}"/>
              </a:ext>
            </a:extLst>
          </p:cNvPr>
          <p:cNvSpPr txBox="1"/>
          <p:nvPr/>
        </p:nvSpPr>
        <p:spPr>
          <a:xfrm>
            <a:off x="9269307" y="4651759"/>
            <a:ext cx="16545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const int&amp; 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67CD62-9159-407B-B30E-AA24DA3DD866}"/>
              </a:ext>
            </a:extLst>
          </p:cNvPr>
          <p:cNvSpPr txBox="1"/>
          <p:nvPr/>
        </p:nvSpPr>
        <p:spPr>
          <a:xfrm>
            <a:off x="1613050" y="1113422"/>
            <a:ext cx="50509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std::forward&lt;T&gt;( 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expression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);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2947B03-770E-4B06-9970-B71673FB37FA}"/>
              </a:ext>
            </a:extLst>
          </p:cNvPr>
          <p:cNvSpPr txBox="1"/>
          <p:nvPr/>
        </p:nvSpPr>
        <p:spPr>
          <a:xfrm>
            <a:off x="9292436" y="4181491"/>
            <a:ext cx="10934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int&amp;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CE3FE5-11D8-4674-A898-CE1D8FE58B89}"/>
              </a:ext>
            </a:extLst>
          </p:cNvPr>
          <p:cNvSpPr txBox="1"/>
          <p:nvPr/>
        </p:nvSpPr>
        <p:spPr>
          <a:xfrm>
            <a:off x="9269308" y="5151254"/>
            <a:ext cx="12211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int&amp;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D6DBC95-AB6C-46A8-B917-D1BA100F137E}"/>
              </a:ext>
            </a:extLst>
          </p:cNvPr>
          <p:cNvSpPr txBox="1"/>
          <p:nvPr/>
        </p:nvSpPr>
        <p:spPr>
          <a:xfrm>
            <a:off x="9269308" y="4408015"/>
            <a:ext cx="16545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const int&amp; 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575FC84-302C-48E0-A7DF-BE2EF9D69356}"/>
              </a:ext>
            </a:extLst>
          </p:cNvPr>
          <p:cNvSpPr/>
          <p:nvPr/>
        </p:nvSpPr>
        <p:spPr>
          <a:xfrm>
            <a:off x="3923386" y="3431687"/>
            <a:ext cx="3253268" cy="2327571"/>
          </a:xfrm>
          <a:prstGeom prst="roundRect">
            <a:avLst>
              <a:gd name="adj" fmla="val 3819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T&gt;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Wrapper(T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t)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Foo(std::forward&lt;T&gt;(t));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T&gt;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NFWrapper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t)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Foo(t);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215CF8A-7218-455E-A3F8-4D8E998B4D9B}"/>
              </a:ext>
            </a:extLst>
          </p:cNvPr>
          <p:cNvSpPr/>
          <p:nvPr/>
        </p:nvSpPr>
        <p:spPr>
          <a:xfrm>
            <a:off x="9620170" y="4942538"/>
            <a:ext cx="722436" cy="4930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C696218-B2B1-40CC-A097-03475BF39E19}"/>
              </a:ext>
            </a:extLst>
          </p:cNvPr>
          <p:cNvSpPr/>
          <p:nvPr/>
        </p:nvSpPr>
        <p:spPr>
          <a:xfrm>
            <a:off x="3982245" y="3496475"/>
            <a:ext cx="3073461" cy="1038289"/>
          </a:xfrm>
          <a:prstGeom prst="roundRect">
            <a:avLst>
              <a:gd name="adj" fmla="val 827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6253787-5A7A-43AD-ABF2-8DCADC42A4C9}"/>
              </a:ext>
            </a:extLst>
          </p:cNvPr>
          <p:cNvSpPr/>
          <p:nvPr/>
        </p:nvSpPr>
        <p:spPr>
          <a:xfrm>
            <a:off x="3982738" y="4692977"/>
            <a:ext cx="2668941" cy="1024197"/>
          </a:xfrm>
          <a:prstGeom prst="roundRect">
            <a:avLst>
              <a:gd name="adj" fmla="val 827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D3B8FA-FE0B-48CF-903B-B9BBEAE3067E}"/>
              </a:ext>
            </a:extLst>
          </p:cNvPr>
          <p:cNvSpPr txBox="1"/>
          <p:nvPr/>
        </p:nvSpPr>
        <p:spPr>
          <a:xfrm>
            <a:off x="11022765" y="3446914"/>
            <a:ext cx="25840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1</a:t>
            </a: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2CF52693-B9AC-44F6-B9FB-D973F5D6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36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0E5D537-4030-45F1-A5C9-9A89DE798B57}"/>
              </a:ext>
            </a:extLst>
          </p:cNvPr>
          <p:cNvSpPr/>
          <p:nvPr/>
        </p:nvSpPr>
        <p:spPr>
          <a:xfrm>
            <a:off x="726270" y="3507098"/>
            <a:ext cx="2918973" cy="731104"/>
          </a:xfrm>
          <a:prstGeom prst="roundRect">
            <a:avLst>
              <a:gd name="adj" fmla="val 1498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164D5E8-9AFD-4F37-ACFB-33CF1008277D}"/>
              </a:ext>
            </a:extLst>
          </p:cNvPr>
          <p:cNvSpPr/>
          <p:nvPr/>
        </p:nvSpPr>
        <p:spPr>
          <a:xfrm>
            <a:off x="726269" y="4236680"/>
            <a:ext cx="2918973" cy="731104"/>
          </a:xfrm>
          <a:prstGeom prst="roundRect">
            <a:avLst>
              <a:gd name="adj" fmla="val 1498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A3729A0-F6E4-4C0F-9B3F-D2DB26B7BA1D}"/>
              </a:ext>
            </a:extLst>
          </p:cNvPr>
          <p:cNvSpPr/>
          <p:nvPr/>
        </p:nvSpPr>
        <p:spPr>
          <a:xfrm>
            <a:off x="726269" y="4965919"/>
            <a:ext cx="2918973" cy="731104"/>
          </a:xfrm>
          <a:prstGeom prst="roundRect">
            <a:avLst>
              <a:gd name="adj" fmla="val 1498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3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12" grpId="0" animBg="1"/>
      <p:bldP spid="13" grpId="0" animBg="1"/>
      <p:bldP spid="15" grpId="0"/>
      <p:bldP spid="16" grpId="0"/>
      <p:bldP spid="23" grpId="0"/>
      <p:bldP spid="42" grpId="0"/>
      <p:bldP spid="43" grpId="0"/>
      <p:bldP spid="44" grpId="0"/>
      <p:bldP spid="46" grpId="0" animBg="1"/>
      <p:bldP spid="47" grpId="0" animBg="1"/>
      <p:bldP spid="47" grpId="1" animBg="1"/>
      <p:bldP spid="49" grpId="0" animBg="1"/>
      <p:bldP spid="49" grpId="1" animBg="1"/>
      <p:bldP spid="50" grpId="0" animBg="1"/>
      <p:bldP spid="50" grpId="1" animBg="1"/>
      <p:bldP spid="19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ACBC101-51EB-4245-9FC8-2CABAC1937E9}"/>
              </a:ext>
            </a:extLst>
          </p:cNvPr>
          <p:cNvSpPr txBox="1"/>
          <p:nvPr/>
        </p:nvSpPr>
        <p:spPr>
          <a:xfrm>
            <a:off x="371984" y="1095921"/>
            <a:ext cx="108003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i="0" dirty="0">
              <a:solidFill>
                <a:srgbClr val="000000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endParaRPr lang="en-US" sz="20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7348569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Part IV: (3): std::decay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318644-1E76-4EA3-A3FB-C02D0EEEE3A8}"/>
              </a:ext>
            </a:extLst>
          </p:cNvPr>
          <p:cNvSpPr txBox="1"/>
          <p:nvPr/>
        </p:nvSpPr>
        <p:spPr>
          <a:xfrm>
            <a:off x="1613050" y="1111624"/>
            <a:ext cx="31166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Consolas" panose="020B0609020204030204" pitchFamily="49" charset="0"/>
              </a:rPr>
              <a:t>std::</a:t>
            </a:r>
            <a:r>
              <a:rPr lang="en-US" sz="2000" dirty="0">
                <a:latin typeface="Consolas" panose="020B0609020204030204" pitchFamily="49" charset="0"/>
              </a:rPr>
              <a:t>decay</a:t>
            </a:r>
            <a:r>
              <a:rPr lang="en-US" sz="2000" dirty="0">
                <a:effectLst/>
                <a:latin typeface="Consolas" panose="020B0609020204030204" pitchFamily="49" charset="0"/>
              </a:rPr>
              <a:t>&lt;T&gt;::type</a:t>
            </a:r>
            <a:endParaRPr lang="en-US" sz="20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498720-A71C-4DE0-B8F0-62BB22306415}"/>
              </a:ext>
            </a:extLst>
          </p:cNvPr>
          <p:cNvSpPr txBox="1"/>
          <p:nvPr/>
        </p:nvSpPr>
        <p:spPr>
          <a:xfrm>
            <a:off x="386497" y="1803989"/>
            <a:ext cx="1160230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Type trait, result is accessible through `_t`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Performs the following conversions: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Array to pointer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Function to function pointer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lvalue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to 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rvalue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(removes cv qualifiers, references) (issue for move-only types)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This behavior should be familiar to you, as it resembles “</a:t>
            </a:r>
            <a:r>
              <a:rPr lang="en-US" sz="2000" dirty="0" err="1">
                <a:latin typeface="Abadi" panose="020B0604020104020204" pitchFamily="34" charset="0"/>
              </a:rPr>
              <a:t>auto”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behavior (“auto” performs auto-decay)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FD1DD14-9569-4A9F-A847-74A64DAE8882}"/>
              </a:ext>
            </a:extLst>
          </p:cNvPr>
          <p:cNvSpPr/>
          <p:nvPr/>
        </p:nvSpPr>
        <p:spPr>
          <a:xfrm>
            <a:off x="2460442" y="4587534"/>
            <a:ext cx="6431940" cy="375708"/>
          </a:xfrm>
          <a:prstGeom prst="roundRect">
            <a:avLst>
              <a:gd name="adj" fmla="val 18972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decay_is_same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&gt;::value;  	 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True(1)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484FF9-9645-498F-9D32-0A3D85E3704D}"/>
              </a:ext>
            </a:extLst>
          </p:cNvPr>
          <p:cNvSpPr txBox="1"/>
          <p:nvPr/>
        </p:nvSpPr>
        <p:spPr>
          <a:xfrm>
            <a:off x="8989882" y="3385145"/>
            <a:ext cx="25840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1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687A5852-A248-440F-B1B6-99C1ADCB8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37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AE4A89F-70D7-4E35-98CC-4827A12A9DB5}"/>
              </a:ext>
            </a:extLst>
          </p:cNvPr>
          <p:cNvSpPr/>
          <p:nvPr/>
        </p:nvSpPr>
        <p:spPr>
          <a:xfrm>
            <a:off x="2460442" y="3385145"/>
            <a:ext cx="6431940" cy="1143310"/>
          </a:xfrm>
          <a:prstGeom prst="roundRect">
            <a:avLst>
              <a:gd name="adj" fmla="val 11251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T,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U&gt;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decay_is_same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std::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is_same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std::decay&lt;T&gt;::type, U&gt;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{};</a:t>
            </a:r>
          </a:p>
        </p:txBody>
      </p:sp>
    </p:spTree>
    <p:extLst>
      <p:ext uri="{BB962C8B-B14F-4D97-AF65-F5344CB8AC3E}">
        <p14:creationId xmlns:p14="http://schemas.microsoft.com/office/powerpoint/2010/main" val="46072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2"/>
      <p:bldP spid="10" grpId="0" animBg="1"/>
      <p:bldP spid="16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ACBC101-51EB-4245-9FC8-2CABAC1937E9}"/>
              </a:ext>
            </a:extLst>
          </p:cNvPr>
          <p:cNvSpPr txBox="1"/>
          <p:nvPr/>
        </p:nvSpPr>
        <p:spPr>
          <a:xfrm>
            <a:off x="386498" y="1800370"/>
            <a:ext cx="103503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Evaluates an </a:t>
            </a:r>
            <a:r>
              <a:rPr lang="en-US" sz="2000" i="1" dirty="0">
                <a:solidFill>
                  <a:srgbClr val="000000"/>
                </a:solidFill>
                <a:latin typeface="Abadi" panose="020B0604020104020204" pitchFamily="34" charset="0"/>
              </a:rPr>
              <a:t>expression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, yields its </a:t>
            </a:r>
            <a:r>
              <a:rPr lang="en-US" sz="2000" b="1" dirty="0">
                <a:solidFill>
                  <a:srgbClr val="000000"/>
                </a:solidFill>
                <a:latin typeface="Abadi" panose="020B0604020104020204" pitchFamily="34" charset="0"/>
              </a:rPr>
              <a:t>type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+ </a:t>
            </a:r>
            <a:r>
              <a:rPr lang="en-US" sz="2000" b="1" dirty="0">
                <a:solidFill>
                  <a:srgbClr val="000000"/>
                </a:solidFill>
                <a:latin typeface="Abadi" panose="020B0604020104020204" pitchFamily="34" charset="0"/>
              </a:rPr>
              <a:t>value category 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(AKA the declared type)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decltype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(unlike auto) preserves value category. For an </a:t>
            </a:r>
            <a:r>
              <a:rPr lang="en-US" sz="2000" i="1" dirty="0">
                <a:solidFill>
                  <a:srgbClr val="000000"/>
                </a:solidFill>
                <a:latin typeface="Abadi" panose="020B0604020104020204" pitchFamily="34" charset="0"/>
              </a:rPr>
              <a:t>expression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of type T: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If </a:t>
            </a:r>
            <a:r>
              <a:rPr lang="en-US" sz="2000" i="1" dirty="0">
                <a:solidFill>
                  <a:srgbClr val="000000"/>
                </a:solidFill>
                <a:latin typeface="Abadi" panose="020B0604020104020204" pitchFamily="34" charset="0"/>
              </a:rPr>
              <a:t>expression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is 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xvalue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, yields T&amp;&amp;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If </a:t>
            </a:r>
            <a:r>
              <a:rPr lang="en-US" sz="2000" i="1" dirty="0">
                <a:solidFill>
                  <a:srgbClr val="000000"/>
                </a:solidFill>
                <a:latin typeface="Abadi" panose="020B0604020104020204" pitchFamily="34" charset="0"/>
              </a:rPr>
              <a:t>expression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is 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lvalue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, yields T&amp;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If </a:t>
            </a:r>
            <a:r>
              <a:rPr lang="en-US" sz="2000" i="1" dirty="0">
                <a:solidFill>
                  <a:srgbClr val="000000"/>
                </a:solidFill>
                <a:latin typeface="Abadi" panose="020B0604020104020204" pitchFamily="34" charset="0"/>
              </a:rPr>
              <a:t>expression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is 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prvalue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, yields T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Can be used instead of a type, as a placeholder which preserves value categories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7348569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Part IV: (4): </a:t>
            </a:r>
            <a:r>
              <a:rPr lang="en-US" sz="3600" dirty="0" err="1">
                <a:solidFill>
                  <a:srgbClr val="002060"/>
                </a:solidFill>
              </a:rPr>
              <a:t>decltype</a:t>
            </a:r>
            <a:r>
              <a:rPr lang="en-US" sz="3600" dirty="0">
                <a:solidFill>
                  <a:srgbClr val="002060"/>
                </a:solidFill>
              </a:rPr>
              <a:t> specifier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FC7057-BBA2-4432-AF46-9E28B13A2B22}"/>
              </a:ext>
            </a:extLst>
          </p:cNvPr>
          <p:cNvSpPr txBox="1"/>
          <p:nvPr/>
        </p:nvSpPr>
        <p:spPr>
          <a:xfrm>
            <a:off x="1613051" y="1110676"/>
            <a:ext cx="34071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decltype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 </a:t>
            </a:r>
            <a:r>
              <a:rPr lang="en-US" sz="2000" i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expression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F08B427-2C14-4605-9907-368D85B83EB6}"/>
              </a:ext>
            </a:extLst>
          </p:cNvPr>
          <p:cNvSpPr/>
          <p:nvPr/>
        </p:nvSpPr>
        <p:spPr>
          <a:xfrm>
            <a:off x="1740707" y="5124791"/>
            <a:ext cx="7819695" cy="961141"/>
          </a:xfrm>
          <a:prstGeom prst="roundRect">
            <a:avLst>
              <a:gd name="adj" fmla="val 12658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73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a = foo(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);	</a:t>
            </a:r>
          </a:p>
          <a:p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decltype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) b = foo(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);	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B26E5F-3341-4015-AD15-966833EC2C4B}"/>
              </a:ext>
            </a:extLst>
          </p:cNvPr>
          <p:cNvSpPr txBox="1"/>
          <p:nvPr/>
        </p:nvSpPr>
        <p:spPr>
          <a:xfrm>
            <a:off x="5280114" y="5685068"/>
            <a:ext cx="4280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Type: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rvalue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ref | VC: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lvalue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3A43B01D-567C-41C8-8E50-96CF02B5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38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351A99-C77B-48E9-8330-708067354CE0}"/>
              </a:ext>
            </a:extLst>
          </p:cNvPr>
          <p:cNvSpPr txBox="1"/>
          <p:nvPr/>
        </p:nvSpPr>
        <p:spPr>
          <a:xfrm>
            <a:off x="5280113" y="5406132"/>
            <a:ext cx="42802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Type: int        | VC: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lvalue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48F9448-4C89-46C9-AF13-CB860DD13EC2}"/>
              </a:ext>
            </a:extLst>
          </p:cNvPr>
          <p:cNvSpPr/>
          <p:nvPr/>
        </p:nvSpPr>
        <p:spPr>
          <a:xfrm>
            <a:off x="1740707" y="4108694"/>
            <a:ext cx="7819695" cy="871397"/>
          </a:xfrm>
          <a:prstGeom prst="roundRect">
            <a:avLst>
              <a:gd name="adj" fmla="val 11927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foo(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std::move(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BDF939-0FA9-42AD-81EA-92F383462F0D}"/>
              </a:ext>
            </a:extLst>
          </p:cNvPr>
          <p:cNvSpPr txBox="1"/>
          <p:nvPr/>
        </p:nvSpPr>
        <p:spPr>
          <a:xfrm>
            <a:off x="9649484" y="5124791"/>
            <a:ext cx="25840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4EB8AF-97CC-40D4-B0DE-22DFE9D5D005}"/>
              </a:ext>
            </a:extLst>
          </p:cNvPr>
          <p:cNvSpPr txBox="1"/>
          <p:nvPr/>
        </p:nvSpPr>
        <p:spPr>
          <a:xfrm>
            <a:off x="722957" y="6180202"/>
            <a:ext cx="105751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badi" panose="020B0604020104020204" pitchFamily="34" charset="0"/>
              </a:rPr>
              <a:t>(*) Utility evaluating VC in example is based on Barry Revzin’s blog: Value Categories in C++17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9542F9-8899-4C00-9B94-A1B01776D69D}"/>
              </a:ext>
            </a:extLst>
          </p:cNvPr>
          <p:cNvSpPr txBox="1"/>
          <p:nvPr/>
        </p:nvSpPr>
        <p:spPr>
          <a:xfrm>
            <a:off x="9582524" y="5406132"/>
            <a:ext cx="4272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(*)</a:t>
            </a:r>
          </a:p>
        </p:txBody>
      </p:sp>
    </p:spTree>
    <p:extLst>
      <p:ext uri="{BB962C8B-B14F-4D97-AF65-F5344CB8AC3E}">
        <p14:creationId xmlns:p14="http://schemas.microsoft.com/office/powerpoint/2010/main" val="31244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bldLvl="2"/>
      <p:bldP spid="18" grpId="0" animBg="1"/>
      <p:bldP spid="22" grpId="0"/>
      <p:bldP spid="13" grpId="0"/>
      <p:bldP spid="11" grpId="0" animBg="1"/>
      <p:bldP spid="14" grpId="0" animBg="1"/>
      <p:bldP spid="15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ACBC101-51EB-4245-9FC8-2CABAC1937E9}"/>
              </a:ext>
            </a:extLst>
          </p:cNvPr>
          <p:cNvSpPr txBox="1"/>
          <p:nvPr/>
        </p:nvSpPr>
        <p:spPr>
          <a:xfrm>
            <a:off x="386498" y="1793346"/>
            <a:ext cx="108873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The fine print: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The T 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prvalue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doesn’t materialize, so T can be an incomplete type (C++17)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If evaluation fails (entity is not found or overload resolution fails), program is ill-formed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((</a:t>
            </a:r>
            <a:r>
              <a:rPr lang="en-US" sz="2000" i="1" dirty="0">
                <a:solidFill>
                  <a:srgbClr val="000000"/>
                </a:solidFill>
                <a:latin typeface="Abadi" panose="020B0604020104020204" pitchFamily="34" charset="0"/>
              </a:rPr>
              <a:t>expression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)) has a special meaning, and yields an 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lvalue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expression.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7348569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Part IV: (4): </a:t>
            </a:r>
            <a:r>
              <a:rPr lang="en-US" sz="3600" dirty="0" err="1">
                <a:solidFill>
                  <a:srgbClr val="002060"/>
                </a:solidFill>
              </a:rPr>
              <a:t>decltype</a:t>
            </a:r>
            <a:r>
              <a:rPr lang="en-US" sz="3600" dirty="0">
                <a:solidFill>
                  <a:srgbClr val="002060"/>
                </a:solidFill>
              </a:rPr>
              <a:t> specifier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5A641E-F02E-4475-9C87-E817106EFFFD}"/>
              </a:ext>
            </a:extLst>
          </p:cNvPr>
          <p:cNvSpPr txBox="1"/>
          <p:nvPr/>
        </p:nvSpPr>
        <p:spPr>
          <a:xfrm>
            <a:off x="1613051" y="1110676"/>
            <a:ext cx="34071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decltype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 </a:t>
            </a:r>
            <a:r>
              <a:rPr lang="en-US" sz="2000" i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expression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ABDEE654-6AED-47D2-8B5B-03F00E5D7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39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CB92C80-386F-4264-A889-B4452D93234C}"/>
              </a:ext>
            </a:extLst>
          </p:cNvPr>
          <p:cNvSpPr/>
          <p:nvPr/>
        </p:nvSpPr>
        <p:spPr>
          <a:xfrm>
            <a:off x="918115" y="3378938"/>
            <a:ext cx="10054911" cy="942490"/>
          </a:xfrm>
          <a:prstGeom prst="roundRect">
            <a:avLst>
              <a:gd name="adj" fmla="val 10985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&amp;&amp;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a =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42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decltype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(a) b =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42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;	</a:t>
            </a:r>
            <a:endParaRPr lang="en-US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decltype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((a)) c =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73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;		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F4E388-6CB3-42F9-818C-A9E8EEE05492}"/>
              </a:ext>
            </a:extLst>
          </p:cNvPr>
          <p:cNvSpPr txBox="1"/>
          <p:nvPr/>
        </p:nvSpPr>
        <p:spPr>
          <a:xfrm>
            <a:off x="4514165" y="3936448"/>
            <a:ext cx="6458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Error! Binding non const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lvalue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ref to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prvalue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C374C4-12D6-46A2-8D27-76342F6E1FDB}"/>
              </a:ext>
            </a:extLst>
          </p:cNvPr>
          <p:cNvSpPr txBox="1"/>
          <p:nvPr/>
        </p:nvSpPr>
        <p:spPr>
          <a:xfrm>
            <a:off x="4542157" y="3669893"/>
            <a:ext cx="6214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Type: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rvalue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ref to int  |  VC: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8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17" grpId="0" animBg="1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9980330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Part 0: Motivation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BA465E0-C54C-40F7-AEA0-228D5B12F0C3}"/>
              </a:ext>
            </a:extLst>
          </p:cNvPr>
          <p:cNvSpPr/>
          <p:nvPr/>
        </p:nvSpPr>
        <p:spPr>
          <a:xfrm>
            <a:off x="993897" y="1432089"/>
            <a:ext cx="5149321" cy="2978935"/>
          </a:xfrm>
          <a:prstGeom prst="roundRect">
            <a:avLst>
              <a:gd name="adj" fmla="val 4542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Data(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size_t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s);	 	</a:t>
            </a:r>
            <a:r>
              <a:rPr lang="en-US" sz="1600" b="0" dirty="0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// Constructor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Data(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Data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	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// Copy </a:t>
            </a:r>
            <a:r>
              <a:rPr lang="en-US" sz="1600" b="0" dirty="0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Constructor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Data(Data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	   	  	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// Move </a:t>
            </a:r>
            <a:r>
              <a:rPr lang="en-US" sz="1600" b="0" dirty="0">
                <a:solidFill>
                  <a:schemeClr val="accent5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Constructor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s;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* b;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Data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getData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s)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Data(s);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1006DFF-001E-4BDD-A281-1EB0A229CA6E}"/>
              </a:ext>
            </a:extLst>
          </p:cNvPr>
          <p:cNvSpPr/>
          <p:nvPr/>
        </p:nvSpPr>
        <p:spPr>
          <a:xfrm>
            <a:off x="1297940" y="1698388"/>
            <a:ext cx="4735571" cy="7856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4E0F7B-7813-4919-AA5E-22BE6677F757}"/>
              </a:ext>
            </a:extLst>
          </p:cNvPr>
          <p:cNvSpPr/>
          <p:nvPr/>
        </p:nvSpPr>
        <p:spPr>
          <a:xfrm>
            <a:off x="993896" y="4686676"/>
            <a:ext cx="5149322" cy="1414288"/>
          </a:xfrm>
          <a:prstGeom prst="roundRect">
            <a:avLst>
              <a:gd name="adj" fmla="val 10764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d1 = Data(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42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			   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d2 = std::move(d1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sz="16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d3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getData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42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d4 = std::move(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getData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42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));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10A12DA-DE83-4855-9EE7-A96850B649E6}"/>
              </a:ext>
            </a:extLst>
          </p:cNvPr>
          <p:cNvSpPr/>
          <p:nvPr/>
        </p:nvSpPr>
        <p:spPr>
          <a:xfrm>
            <a:off x="1048593" y="3625412"/>
            <a:ext cx="3663917" cy="7856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5EFB73-5371-4B38-8D36-1A2F69B43F24}"/>
              </a:ext>
            </a:extLst>
          </p:cNvPr>
          <p:cNvSpPr txBox="1"/>
          <p:nvPr/>
        </p:nvSpPr>
        <p:spPr>
          <a:xfrm>
            <a:off x="5258372" y="4758103"/>
            <a:ext cx="7751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chemeClr val="accent4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//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880E27-4030-41E9-B3DD-1B3A882DE5FA}"/>
              </a:ext>
            </a:extLst>
          </p:cNvPr>
          <p:cNvSpPr txBox="1"/>
          <p:nvPr/>
        </p:nvSpPr>
        <p:spPr>
          <a:xfrm>
            <a:off x="5244723" y="4985129"/>
            <a:ext cx="7033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chemeClr val="accent4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 sz="1600" b="0" dirty="0">
              <a:solidFill>
                <a:schemeClr val="accent4">
                  <a:lumMod val="75000"/>
                </a:schemeClr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CEC474-8EA4-4786-B604-3BF6C26D58CF}"/>
              </a:ext>
            </a:extLst>
          </p:cNvPr>
          <p:cNvSpPr txBox="1"/>
          <p:nvPr/>
        </p:nvSpPr>
        <p:spPr>
          <a:xfrm>
            <a:off x="5244724" y="5481180"/>
            <a:ext cx="8450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chemeClr val="accent4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//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330677-70E5-44A0-B6CA-6269314CE522}"/>
              </a:ext>
            </a:extLst>
          </p:cNvPr>
          <p:cNvSpPr txBox="1"/>
          <p:nvPr/>
        </p:nvSpPr>
        <p:spPr>
          <a:xfrm>
            <a:off x="5218592" y="5726631"/>
            <a:ext cx="11907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chemeClr val="accent4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// 2</a:t>
            </a:r>
            <a:r>
              <a:rPr lang="en-US" sz="1050" b="0" dirty="0">
                <a:solidFill>
                  <a:schemeClr val="accent4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chemeClr val="accent4">
                    <a:lumMod val="75000"/>
                  </a:schemeClr>
                </a:solidFill>
                <a:effectLst/>
                <a:latin typeface="Consolas" panose="020B0609020204030204" pitchFamily="49" charset="0"/>
                <a:sym typeface="Wingdings" panose="05000000000000000000" pitchFamily="2" charset="2"/>
              </a:rPr>
              <a:t></a:t>
            </a:r>
            <a:endParaRPr lang="en-US" sz="1600" b="0" dirty="0">
              <a:solidFill>
                <a:schemeClr val="accent4">
                  <a:lumMod val="75000"/>
                </a:schemeClr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F924C5-4AD5-416D-8B66-BEB1DE0C30D0}"/>
              </a:ext>
            </a:extLst>
          </p:cNvPr>
          <p:cNvSpPr txBox="1"/>
          <p:nvPr/>
        </p:nvSpPr>
        <p:spPr>
          <a:xfrm>
            <a:off x="6220556" y="4686676"/>
            <a:ext cx="25840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10F01B-0C39-4EAF-8BC5-CA13A531E5D8}"/>
              </a:ext>
            </a:extLst>
          </p:cNvPr>
          <p:cNvSpPr txBox="1"/>
          <p:nvPr/>
        </p:nvSpPr>
        <p:spPr>
          <a:xfrm>
            <a:off x="371983" y="1010179"/>
            <a:ext cx="53676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Consider the following code: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2E817D5-8135-4E03-B39C-138909A1F863}"/>
              </a:ext>
            </a:extLst>
          </p:cNvPr>
          <p:cNvSpPr/>
          <p:nvPr/>
        </p:nvSpPr>
        <p:spPr>
          <a:xfrm>
            <a:off x="1048593" y="4730905"/>
            <a:ext cx="3850416" cy="1314202"/>
          </a:xfrm>
          <a:prstGeom prst="roundRect">
            <a:avLst>
              <a:gd name="adj" fmla="val 1274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8A20797-1110-458F-A227-978B56DC1001}"/>
              </a:ext>
            </a:extLst>
          </p:cNvPr>
          <p:cNvSpPr/>
          <p:nvPr/>
        </p:nvSpPr>
        <p:spPr>
          <a:xfrm>
            <a:off x="418001" y="4839583"/>
            <a:ext cx="319318" cy="14824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4828E12-0DFA-422F-9235-16E9550476DC}"/>
              </a:ext>
            </a:extLst>
          </p:cNvPr>
          <p:cNvSpPr/>
          <p:nvPr/>
        </p:nvSpPr>
        <p:spPr>
          <a:xfrm>
            <a:off x="6446355" y="1434892"/>
            <a:ext cx="1447313" cy="835855"/>
          </a:xfrm>
          <a:prstGeom prst="roundRect">
            <a:avLst>
              <a:gd name="adj" fmla="val 36635"/>
            </a:avLst>
          </a:prstGeom>
          <a:solidFill>
            <a:schemeClr val="accent3">
              <a:lumMod val="60000"/>
              <a:lumOff val="40000"/>
            </a:schemeClr>
          </a:solidFill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d1</a:t>
            </a:r>
            <a:b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s = 42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b = 0x1111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218CA11-4F1F-4FFB-8777-367654A63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12061" y="4606803"/>
            <a:ext cx="1177546" cy="1562406"/>
          </a:xfrm>
          <a:prstGeom prst="rect">
            <a:avLst/>
          </a:prstGeom>
        </p:spPr>
      </p:pic>
      <p:sp>
        <p:nvSpPr>
          <p:cNvPr id="33" name="Arrow: Right 32">
            <a:extLst>
              <a:ext uri="{FF2B5EF4-FFF2-40B4-BE49-F238E27FC236}">
                <a16:creationId xmlns:a16="http://schemas.microsoft.com/office/drawing/2014/main" id="{7240B9B8-8BE3-41AC-883B-009EFAA67889}"/>
              </a:ext>
            </a:extLst>
          </p:cNvPr>
          <p:cNvSpPr/>
          <p:nvPr/>
        </p:nvSpPr>
        <p:spPr>
          <a:xfrm>
            <a:off x="496394" y="1770714"/>
            <a:ext cx="319318" cy="148239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52A60D3-D261-4310-BF02-3E373C055C52}"/>
              </a:ext>
            </a:extLst>
          </p:cNvPr>
          <p:cNvSpPr/>
          <p:nvPr/>
        </p:nvSpPr>
        <p:spPr>
          <a:xfrm>
            <a:off x="6442294" y="2593729"/>
            <a:ext cx="1447313" cy="835855"/>
          </a:xfrm>
          <a:prstGeom prst="roundRect">
            <a:avLst>
              <a:gd name="adj" fmla="val 36635"/>
            </a:avLst>
          </a:prstGeom>
          <a:solidFill>
            <a:schemeClr val="accent3">
              <a:lumMod val="60000"/>
              <a:lumOff val="40000"/>
            </a:schemeClr>
          </a:solidFill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d2</a:t>
            </a:r>
            <a:b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s = 42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b = 0x1111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B178AA9-EE1F-46EC-9CDB-E3B7609D469C}"/>
              </a:ext>
            </a:extLst>
          </p:cNvPr>
          <p:cNvCxnSpPr>
            <a:cxnSpLocks/>
            <a:stCxn id="5" idx="2"/>
            <a:endCxn id="35" idx="0"/>
          </p:cNvCxnSpPr>
          <p:nvPr/>
        </p:nvCxnSpPr>
        <p:spPr>
          <a:xfrm flipH="1">
            <a:off x="7165951" y="2270747"/>
            <a:ext cx="4061" cy="3229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A75E74DE-5075-47ED-8BB8-249CB99C581A}"/>
              </a:ext>
            </a:extLst>
          </p:cNvPr>
          <p:cNvSpPr/>
          <p:nvPr/>
        </p:nvSpPr>
        <p:spPr>
          <a:xfrm>
            <a:off x="424891" y="5108539"/>
            <a:ext cx="319318" cy="14824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06DED062-8570-4A00-832E-4D5A7A4CC66E}"/>
              </a:ext>
            </a:extLst>
          </p:cNvPr>
          <p:cNvSpPr/>
          <p:nvPr/>
        </p:nvSpPr>
        <p:spPr>
          <a:xfrm>
            <a:off x="503508" y="2231442"/>
            <a:ext cx="313798" cy="13456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5ACB8CC-E99A-4B4A-97F2-D2567FF542C0}"/>
              </a:ext>
            </a:extLst>
          </p:cNvPr>
          <p:cNvSpPr/>
          <p:nvPr/>
        </p:nvSpPr>
        <p:spPr>
          <a:xfrm>
            <a:off x="6453202" y="1432089"/>
            <a:ext cx="1447313" cy="835855"/>
          </a:xfrm>
          <a:prstGeom prst="roundRect">
            <a:avLst>
              <a:gd name="adj" fmla="val 36635"/>
            </a:avLst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d1</a:t>
            </a:r>
            <a:b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s = 42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b = 0x1111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651B2F3-F9C9-4805-A54C-50E34E6547FA}"/>
              </a:ext>
            </a:extLst>
          </p:cNvPr>
          <p:cNvSpPr/>
          <p:nvPr/>
        </p:nvSpPr>
        <p:spPr>
          <a:xfrm>
            <a:off x="6452330" y="1425116"/>
            <a:ext cx="1447313" cy="835855"/>
          </a:xfrm>
          <a:prstGeom prst="roundRect">
            <a:avLst>
              <a:gd name="adj" fmla="val 36635"/>
            </a:avLst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d1</a:t>
            </a:r>
            <a:b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s =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b =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494EB058-03BF-4D21-BCED-F781974D9F5F}"/>
              </a:ext>
            </a:extLst>
          </p:cNvPr>
          <p:cNvSpPr/>
          <p:nvPr/>
        </p:nvSpPr>
        <p:spPr>
          <a:xfrm>
            <a:off x="453066" y="5813928"/>
            <a:ext cx="319318" cy="14824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7E696082-F89D-471F-B94F-CC8D598BFF6E}"/>
              </a:ext>
            </a:extLst>
          </p:cNvPr>
          <p:cNvSpPr/>
          <p:nvPr/>
        </p:nvSpPr>
        <p:spPr>
          <a:xfrm>
            <a:off x="479489" y="3962784"/>
            <a:ext cx="319318" cy="148239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D9F438B-1DB4-4332-B3D8-09DDF2363A8D}"/>
              </a:ext>
            </a:extLst>
          </p:cNvPr>
          <p:cNvSpPr/>
          <p:nvPr/>
        </p:nvSpPr>
        <p:spPr>
          <a:xfrm>
            <a:off x="8173217" y="1448287"/>
            <a:ext cx="1447313" cy="835855"/>
          </a:xfrm>
          <a:prstGeom prst="roundRect">
            <a:avLst>
              <a:gd name="adj" fmla="val 36635"/>
            </a:avLst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Data(42)</a:t>
            </a:r>
            <a:b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s = 42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b = 0x2222</a:t>
            </a: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010A5B37-4FAA-498A-92E5-FAC4CEFD7B82}"/>
              </a:ext>
            </a:extLst>
          </p:cNvPr>
          <p:cNvSpPr/>
          <p:nvPr/>
        </p:nvSpPr>
        <p:spPr>
          <a:xfrm>
            <a:off x="473043" y="3728943"/>
            <a:ext cx="319318" cy="143641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686FF40-FD0F-4B82-9B60-992E5F73A224}"/>
              </a:ext>
            </a:extLst>
          </p:cNvPr>
          <p:cNvSpPr/>
          <p:nvPr/>
        </p:nvSpPr>
        <p:spPr>
          <a:xfrm>
            <a:off x="8170990" y="1448296"/>
            <a:ext cx="1447313" cy="835855"/>
          </a:xfrm>
          <a:prstGeom prst="roundRect">
            <a:avLst>
              <a:gd name="adj" fmla="val 36635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Data(42)</a:t>
            </a:r>
            <a:b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s = 42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b = 0x2222</a:t>
            </a: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45EAE417-FB76-4510-B7F3-1C415E08EAD9}"/>
              </a:ext>
            </a:extLst>
          </p:cNvPr>
          <p:cNvSpPr/>
          <p:nvPr/>
        </p:nvSpPr>
        <p:spPr>
          <a:xfrm>
            <a:off x="503508" y="2001078"/>
            <a:ext cx="319318" cy="148239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AC1E7C9-82E7-4703-B310-61D57B4660CB}"/>
              </a:ext>
            </a:extLst>
          </p:cNvPr>
          <p:cNvSpPr/>
          <p:nvPr/>
        </p:nvSpPr>
        <p:spPr>
          <a:xfrm>
            <a:off x="8196976" y="2624625"/>
            <a:ext cx="1447313" cy="835855"/>
          </a:xfrm>
          <a:prstGeom prst="roundRect">
            <a:avLst>
              <a:gd name="adj" fmla="val 36635"/>
            </a:avLst>
          </a:prstGeom>
          <a:solidFill>
            <a:schemeClr val="accent3">
              <a:lumMod val="60000"/>
              <a:lumOff val="40000"/>
            </a:schemeClr>
          </a:solidFill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Data(42)</a:t>
            </a:r>
            <a:b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s = 42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b = 0x1111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ACB7771-E9E8-4A48-9131-9B01324601B7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8920633" y="2301643"/>
            <a:ext cx="4061" cy="3229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DA6A55E-5982-419E-B969-03166193C6CD}"/>
              </a:ext>
            </a:extLst>
          </p:cNvPr>
          <p:cNvSpPr/>
          <p:nvPr/>
        </p:nvSpPr>
        <p:spPr>
          <a:xfrm>
            <a:off x="8194627" y="2629238"/>
            <a:ext cx="1447313" cy="835855"/>
          </a:xfrm>
          <a:prstGeom prst="roundRect">
            <a:avLst>
              <a:gd name="adj" fmla="val 36635"/>
            </a:avLst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Data(42)</a:t>
            </a:r>
            <a:b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s = 42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b = 0x1111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904301A-C350-41AA-BA9C-4B5FEE1F3D9B}"/>
              </a:ext>
            </a:extLst>
          </p:cNvPr>
          <p:cNvCxnSpPr>
            <a:cxnSpLocks/>
          </p:cNvCxnSpPr>
          <p:nvPr/>
        </p:nvCxnSpPr>
        <p:spPr>
          <a:xfrm flipH="1">
            <a:off x="8919232" y="3487786"/>
            <a:ext cx="4061" cy="3229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BA3992C-1FE4-4501-8614-5DB746AAE8F7}"/>
              </a:ext>
            </a:extLst>
          </p:cNvPr>
          <p:cNvSpPr/>
          <p:nvPr/>
        </p:nvSpPr>
        <p:spPr>
          <a:xfrm>
            <a:off x="8196842" y="3810768"/>
            <a:ext cx="1447313" cy="835855"/>
          </a:xfrm>
          <a:prstGeom prst="roundRect">
            <a:avLst>
              <a:gd name="adj" fmla="val 36635"/>
            </a:avLst>
          </a:prstGeom>
          <a:solidFill>
            <a:schemeClr val="accent3">
              <a:lumMod val="60000"/>
              <a:lumOff val="40000"/>
            </a:schemeClr>
          </a:solidFill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d4</a:t>
            </a:r>
            <a:b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s = 42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b = 0x1111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5114B3A-BE08-454C-8660-E4DA3768759D}"/>
              </a:ext>
            </a:extLst>
          </p:cNvPr>
          <p:cNvSpPr/>
          <p:nvPr/>
        </p:nvSpPr>
        <p:spPr>
          <a:xfrm>
            <a:off x="8188158" y="2626850"/>
            <a:ext cx="1447313" cy="835855"/>
          </a:xfrm>
          <a:prstGeom prst="roundRect">
            <a:avLst>
              <a:gd name="adj" fmla="val 36635"/>
            </a:avLst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Data(42)</a:t>
            </a:r>
            <a:b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s = 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b =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DB2EB2-224E-4F69-AEFD-1596115D0623}"/>
              </a:ext>
            </a:extLst>
          </p:cNvPr>
          <p:cNvSpPr txBox="1"/>
          <p:nvPr/>
        </p:nvSpPr>
        <p:spPr>
          <a:xfrm>
            <a:off x="726408" y="470869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7F94EB-1A68-4AF8-BE06-A1C32A5478B9}"/>
              </a:ext>
            </a:extLst>
          </p:cNvPr>
          <p:cNvSpPr txBox="1"/>
          <p:nvPr/>
        </p:nvSpPr>
        <p:spPr>
          <a:xfrm>
            <a:off x="729275" y="496474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96479CF-3821-4FE7-AF49-36B99919292B}"/>
              </a:ext>
            </a:extLst>
          </p:cNvPr>
          <p:cNvSpPr txBox="1"/>
          <p:nvPr/>
        </p:nvSpPr>
        <p:spPr>
          <a:xfrm>
            <a:off x="721753" y="545479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D5BC141-8C15-4CD9-A793-2C7C5C7A170A}"/>
              </a:ext>
            </a:extLst>
          </p:cNvPr>
          <p:cNvSpPr txBox="1"/>
          <p:nvPr/>
        </p:nvSpPr>
        <p:spPr>
          <a:xfrm>
            <a:off x="728514" y="571178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AB935BB9-816B-4EA9-8B76-E9E02145CD86}"/>
              </a:ext>
            </a:extLst>
          </p:cNvPr>
          <p:cNvSpPr/>
          <p:nvPr/>
        </p:nvSpPr>
        <p:spPr>
          <a:xfrm>
            <a:off x="496394" y="2238333"/>
            <a:ext cx="313798" cy="13456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Slide Number Placeholder 1">
            <a:extLst>
              <a:ext uri="{FF2B5EF4-FFF2-40B4-BE49-F238E27FC236}">
                <a16:creationId xmlns:a16="http://schemas.microsoft.com/office/drawing/2014/main" id="{EE4879CF-D708-4E48-9875-88EE79A26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4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5" grpId="0" animBg="1"/>
      <p:bldP spid="15" grpId="1" animBg="1"/>
      <p:bldP spid="19" grpId="0"/>
      <p:bldP spid="20" grpId="0"/>
      <p:bldP spid="22" grpId="0"/>
      <p:bldP spid="23" grpId="0"/>
      <p:bldP spid="13" grpId="0" animBg="1"/>
      <p:bldP spid="13" grpId="1" animBg="1"/>
      <p:bldP spid="3" grpId="0" animBg="1"/>
      <p:bldP spid="3" grpId="1" animBg="1"/>
      <p:bldP spid="5" grpId="0" animBg="1"/>
      <p:bldP spid="5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6" grpId="0" animBg="1"/>
      <p:bldP spid="46" grpId="1" animBg="1"/>
      <p:bldP spid="47" grpId="0" animBg="1"/>
      <p:bldP spid="49" grpId="0" animBg="1"/>
      <p:bldP spid="51" grpId="0" animBg="1"/>
      <p:bldP spid="52" grpId="0" animBg="1"/>
      <p:bldP spid="56" grpId="0" animBg="1"/>
      <p:bldP spid="56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ACBC101-51EB-4245-9FC8-2CABAC1937E9}"/>
              </a:ext>
            </a:extLst>
          </p:cNvPr>
          <p:cNvSpPr txBox="1"/>
          <p:nvPr/>
        </p:nvSpPr>
        <p:spPr>
          <a:xfrm>
            <a:off x="386498" y="1803989"/>
            <a:ext cx="10896225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To summarize:</a:t>
            </a:r>
            <a:b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</a:b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decltype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() main use cases:</a:t>
            </a:r>
            <a:endParaRPr lang="en-US" sz="1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When the type is unknown (syntax is available from C++14):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To preserve the value category of the expression: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7348569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Part IV: (4): </a:t>
            </a:r>
            <a:r>
              <a:rPr lang="en-US" sz="3600" dirty="0" err="1">
                <a:solidFill>
                  <a:srgbClr val="002060"/>
                </a:solidFill>
              </a:rPr>
              <a:t>decltype</a:t>
            </a:r>
            <a:r>
              <a:rPr lang="en-US" sz="3600" dirty="0">
                <a:solidFill>
                  <a:srgbClr val="002060"/>
                </a:solidFill>
              </a:rPr>
              <a:t> specifier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D0C680-72A1-4717-B42A-0250AC69DA52}"/>
              </a:ext>
            </a:extLst>
          </p:cNvPr>
          <p:cNvSpPr/>
          <p:nvPr/>
        </p:nvSpPr>
        <p:spPr>
          <a:xfrm>
            <a:off x="1224055" y="4965473"/>
            <a:ext cx="9320347" cy="1253503"/>
          </a:xfrm>
          <a:prstGeom prst="roundRect">
            <a:avLst>
              <a:gd name="adj" fmla="val 10985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a =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42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decltype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(a) b = a;	</a:t>
            </a:r>
            <a:endParaRPr lang="en-US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decltype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(a) c =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73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;	</a:t>
            </a:r>
            <a:endParaRPr lang="en-US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decltype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((a)) d = a; 		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E08EE3-1937-4EEA-8869-0CE934464B58}"/>
              </a:ext>
            </a:extLst>
          </p:cNvPr>
          <p:cNvSpPr/>
          <p:nvPr/>
        </p:nvSpPr>
        <p:spPr>
          <a:xfrm>
            <a:off x="1224056" y="2784985"/>
            <a:ext cx="4607650" cy="1253503"/>
          </a:xfrm>
          <a:prstGeom prst="roundRect">
            <a:avLst>
              <a:gd name="adj" fmla="val 10099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emplate 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typename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T, </a:t>
            </a:r>
            <a:r>
              <a:rPr lang="en-US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typename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U&gt; </a:t>
            </a:r>
          </a:p>
          <a:p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decltype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) Add(T t, U u) {</a:t>
            </a:r>
            <a:endParaRPr lang="en-US" b="0" dirty="0"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t + u;</a:t>
            </a:r>
          </a:p>
          <a:p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9A26401-F80A-496E-8010-03A68B3E07F3}"/>
              </a:ext>
            </a:extLst>
          </p:cNvPr>
          <p:cNvSpPr/>
          <p:nvPr/>
        </p:nvSpPr>
        <p:spPr>
          <a:xfrm>
            <a:off x="2644152" y="3467305"/>
            <a:ext cx="687005" cy="2053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45E9D3-06F9-46C6-AB2E-B474F8DFBF29}"/>
              </a:ext>
            </a:extLst>
          </p:cNvPr>
          <p:cNvSpPr txBox="1"/>
          <p:nvPr/>
        </p:nvSpPr>
        <p:spPr>
          <a:xfrm>
            <a:off x="1613051" y="1115023"/>
            <a:ext cx="34071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decltype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 </a:t>
            </a:r>
            <a:r>
              <a:rPr lang="en-US" sz="2000" i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expression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830DDC9-F8DC-43D2-A0DD-E35A74D75721}"/>
              </a:ext>
            </a:extLst>
          </p:cNvPr>
          <p:cNvSpPr/>
          <p:nvPr/>
        </p:nvSpPr>
        <p:spPr>
          <a:xfrm>
            <a:off x="6064467" y="2788461"/>
            <a:ext cx="4607650" cy="1505243"/>
          </a:xfrm>
          <a:prstGeom prst="roundRect">
            <a:avLst>
              <a:gd name="adj" fmla="val 10428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emplate 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typename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T&gt;</a:t>
            </a:r>
          </a:p>
          <a:p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decltype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) Wrapper(T&amp;&amp; t) {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  // do something...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std::forward&lt;T&gt;(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t);</a:t>
            </a:r>
          </a:p>
          <a:p>
            <a:r>
              <a:rPr lang="en-US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4CDC37-90AB-4EC3-9C8E-5D41FCF8F126}"/>
              </a:ext>
            </a:extLst>
          </p:cNvPr>
          <p:cNvSpPr txBox="1"/>
          <p:nvPr/>
        </p:nvSpPr>
        <p:spPr>
          <a:xfrm>
            <a:off x="4129316" y="5270892"/>
            <a:ext cx="6415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Error! (binding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rvalue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ref to an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lvalue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ref 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60DE3E-2A10-4779-BBEE-4F0EB8A50255}"/>
              </a:ext>
            </a:extLst>
          </p:cNvPr>
          <p:cNvSpPr txBox="1"/>
          <p:nvPr/>
        </p:nvSpPr>
        <p:spPr>
          <a:xfrm>
            <a:off x="4110655" y="5538631"/>
            <a:ext cx="6214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Type: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rvalue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ref to int  |  VC: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lvalue</a:t>
            </a:r>
            <a:endParaRPr lang="en-US" dirty="0"/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8A3CCF31-F3A8-4AE0-8404-867E151EC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40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431FB3-2313-45B6-A3D1-F143822D55EA}"/>
              </a:ext>
            </a:extLst>
          </p:cNvPr>
          <p:cNvSpPr txBox="1"/>
          <p:nvPr/>
        </p:nvSpPr>
        <p:spPr>
          <a:xfrm>
            <a:off x="4129316" y="4994034"/>
            <a:ext cx="6737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Type: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rvalue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ref to int  |  VC: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lvalue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927198-F046-4066-AB83-D0ABBFEFCC89}"/>
              </a:ext>
            </a:extLst>
          </p:cNvPr>
          <p:cNvSpPr txBox="1"/>
          <p:nvPr/>
        </p:nvSpPr>
        <p:spPr>
          <a:xfrm>
            <a:off x="4129316" y="5819986"/>
            <a:ext cx="6214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Type: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lvalue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ref to int  |  VC: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0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bldLvl="2"/>
      <p:bldP spid="6" grpId="0" animBg="1"/>
      <p:bldP spid="8" grpId="0" animBg="1"/>
      <p:bldP spid="9" grpId="0" animBg="1"/>
      <p:bldP spid="9" grpId="1" animBg="1"/>
      <p:bldP spid="12" grpId="0" animBg="1"/>
      <p:bldP spid="13" grpId="0"/>
      <p:bldP spid="14" grpId="0"/>
      <p:bldP spid="16" grpId="0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ACBC101-51EB-4245-9FC8-2CABAC1937E9}"/>
              </a:ext>
            </a:extLst>
          </p:cNvPr>
          <p:cNvSpPr txBox="1"/>
          <p:nvPr/>
        </p:nvSpPr>
        <p:spPr>
          <a:xfrm>
            <a:off x="386498" y="1803989"/>
            <a:ext cx="1150805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Utility function, produces: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xvalue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expression T&amp;&amp;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If T is void, returns T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Can be used with </a:t>
            </a:r>
            <a:r>
              <a:rPr lang="en-US" sz="2000" i="1" dirty="0">
                <a:solidFill>
                  <a:srgbClr val="000000"/>
                </a:solidFill>
                <a:latin typeface="Abadi" panose="020B0604020104020204" pitchFamily="34" charset="0"/>
              </a:rPr>
              <a:t>expression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to return the expression’s reference type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Can return a non constructible or incomplete type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Combined with 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decltype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, can get the type of a member (even when Type is non constructible)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Shouldn’t be used in an evaluated context (evaluating std::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decltype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is an error)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7348569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Part IV: (5): std::</a:t>
            </a:r>
            <a:r>
              <a:rPr lang="en-US" sz="3600" dirty="0" err="1">
                <a:solidFill>
                  <a:srgbClr val="002060"/>
                </a:solidFill>
              </a:rPr>
              <a:t>declval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E08EE3-1937-4EEA-8869-0CE934464B58}"/>
              </a:ext>
            </a:extLst>
          </p:cNvPr>
          <p:cNvSpPr/>
          <p:nvPr/>
        </p:nvSpPr>
        <p:spPr>
          <a:xfrm>
            <a:off x="764381" y="3396043"/>
            <a:ext cx="3699038" cy="1768038"/>
          </a:xfrm>
          <a:prstGeom prst="roundRect">
            <a:avLst>
              <a:gd name="adj" fmla="val 10099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Type {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  int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a;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Foo() { return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42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; 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Type(){}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45E9D3-06F9-46C6-AB2E-B474F8DFBF29}"/>
              </a:ext>
            </a:extLst>
          </p:cNvPr>
          <p:cNvSpPr txBox="1"/>
          <p:nvPr/>
        </p:nvSpPr>
        <p:spPr>
          <a:xfrm>
            <a:off x="1613050" y="1115202"/>
            <a:ext cx="46076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s</a:t>
            </a:r>
            <a:r>
              <a:rPr lang="en-US" sz="2000" dirty="0">
                <a:effectLst/>
                <a:latin typeface="Consolas" panose="020B0609020204030204" pitchFamily="49" charset="0"/>
              </a:rPr>
              <a:t>td::</a:t>
            </a:r>
            <a:r>
              <a:rPr lang="en-US" sz="2000" dirty="0" err="1">
                <a:effectLst/>
                <a:latin typeface="Consolas" panose="020B0609020204030204" pitchFamily="49" charset="0"/>
              </a:rPr>
              <a:t>declval</a:t>
            </a:r>
            <a:r>
              <a:rPr lang="en-US" sz="2000" dirty="0">
                <a:effectLst/>
                <a:latin typeface="Consolas" panose="020B0609020204030204" pitchFamily="49" charset="0"/>
              </a:rPr>
              <a:t>&lt;T&gt;( 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830DDC9-F8DC-43D2-A0DD-E35A74D75721}"/>
              </a:ext>
            </a:extLst>
          </p:cNvPr>
          <p:cNvSpPr/>
          <p:nvPr/>
        </p:nvSpPr>
        <p:spPr>
          <a:xfrm>
            <a:off x="4639265" y="3396044"/>
            <a:ext cx="6333535" cy="723672"/>
          </a:xfrm>
          <a:prstGeom prst="roundRect">
            <a:avLst>
              <a:gd name="adj" fmla="val 12228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Type t;									 	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Fails</a:t>
            </a:r>
          </a:p>
          <a:p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(std::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declval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&lt;Type&gt;()).name();		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Type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E58D24F-DB37-49A3-9368-522A3E636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41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D518ED1-4A81-4FA6-B136-AA7DBB373A99}"/>
              </a:ext>
            </a:extLst>
          </p:cNvPr>
          <p:cNvSpPr/>
          <p:nvPr/>
        </p:nvSpPr>
        <p:spPr>
          <a:xfrm>
            <a:off x="764382" y="5536902"/>
            <a:ext cx="9994328" cy="455614"/>
          </a:xfrm>
          <a:prstGeom prst="roundRect">
            <a:avLst>
              <a:gd name="adj" fmla="val 23803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decltype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(std::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declval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&lt;Type&gt;().a) b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73</a:t>
            </a:r>
            <a:r>
              <a:rPr lang="en-US" dirty="0"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53B049-E72C-48F6-8A90-50ED7F61F82F}"/>
              </a:ext>
            </a:extLst>
          </p:cNvPr>
          <p:cNvSpPr txBox="1"/>
          <p:nvPr/>
        </p:nvSpPr>
        <p:spPr>
          <a:xfrm>
            <a:off x="11075721" y="3396043"/>
            <a:ext cx="25840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B61215C-76DB-4E14-9CAB-4700510CBF73}"/>
              </a:ext>
            </a:extLst>
          </p:cNvPr>
          <p:cNvSpPr/>
          <p:nvPr/>
        </p:nvSpPr>
        <p:spPr>
          <a:xfrm>
            <a:off x="4734794" y="3448582"/>
            <a:ext cx="6151742" cy="312536"/>
          </a:xfrm>
          <a:prstGeom prst="roundRect">
            <a:avLst>
              <a:gd name="adj" fmla="val 2683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9F81938-ABC4-431F-A624-3171A21A1A2C}"/>
              </a:ext>
            </a:extLst>
          </p:cNvPr>
          <p:cNvSpPr/>
          <p:nvPr/>
        </p:nvSpPr>
        <p:spPr>
          <a:xfrm>
            <a:off x="4728205" y="3755006"/>
            <a:ext cx="6151742" cy="312536"/>
          </a:xfrm>
          <a:prstGeom prst="roundRect">
            <a:avLst>
              <a:gd name="adj" fmla="val 2683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0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bldLvl="2"/>
      <p:bldP spid="8" grpId="0" animBg="1"/>
      <p:bldP spid="12" grpId="0" animBg="1"/>
      <p:bldP spid="11" grpId="0" animBg="1"/>
      <p:bldP spid="14" grpId="0" animBg="1"/>
      <p:bldP spid="13" grpId="0" animBg="1"/>
      <p:bldP spid="13" grpId="1" animBg="1"/>
      <p:bldP spid="15" grpId="0" animBg="1"/>
      <p:bldP spid="15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ACBC101-51EB-4245-9FC8-2CABAC1937E9}"/>
              </a:ext>
            </a:extLst>
          </p:cNvPr>
          <p:cNvSpPr txBox="1"/>
          <p:nvPr/>
        </p:nvSpPr>
        <p:spPr>
          <a:xfrm>
            <a:off x="386497" y="1791328"/>
            <a:ext cx="1079071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std::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declval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allows us to access T members, in a way preserves value categories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decltype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and 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declval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are often used to transform between type and instance, for example: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7348569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Part IV: (5): std::</a:t>
            </a:r>
            <a:r>
              <a:rPr lang="en-US" sz="3600" dirty="0" err="1">
                <a:solidFill>
                  <a:srgbClr val="002060"/>
                </a:solidFill>
              </a:rPr>
              <a:t>declval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E08EE3-1937-4EEA-8869-0CE934464B58}"/>
              </a:ext>
            </a:extLst>
          </p:cNvPr>
          <p:cNvSpPr/>
          <p:nvPr/>
        </p:nvSpPr>
        <p:spPr>
          <a:xfrm>
            <a:off x="694043" y="2177729"/>
            <a:ext cx="4560684" cy="2337607"/>
          </a:xfrm>
          <a:prstGeom prst="roundRect">
            <a:avLst>
              <a:gd name="adj" fmla="val 7842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Type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ra = a;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getA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73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 };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getRefA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{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ra; };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Type(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: a(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 {}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45E9D3-06F9-46C6-AB2E-B474F8DFBF29}"/>
              </a:ext>
            </a:extLst>
          </p:cNvPr>
          <p:cNvSpPr txBox="1"/>
          <p:nvPr/>
        </p:nvSpPr>
        <p:spPr>
          <a:xfrm>
            <a:off x="1613050" y="1115202"/>
            <a:ext cx="46076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s</a:t>
            </a:r>
            <a:r>
              <a:rPr lang="en-US" sz="2000" dirty="0">
                <a:effectLst/>
                <a:latin typeface="Consolas" panose="020B0609020204030204" pitchFamily="49" charset="0"/>
              </a:rPr>
              <a:t>td::</a:t>
            </a:r>
            <a:r>
              <a:rPr lang="en-US" sz="2000" dirty="0" err="1">
                <a:effectLst/>
                <a:latin typeface="Consolas" panose="020B0609020204030204" pitchFamily="49" charset="0"/>
              </a:rPr>
              <a:t>declval</a:t>
            </a:r>
            <a:r>
              <a:rPr lang="en-US" sz="2000" dirty="0">
                <a:effectLst/>
                <a:latin typeface="Consolas" panose="020B0609020204030204" pitchFamily="49" charset="0"/>
              </a:rPr>
              <a:t>&lt;T&gt;( 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830DDC9-F8DC-43D2-A0DD-E35A74D75721}"/>
              </a:ext>
            </a:extLst>
          </p:cNvPr>
          <p:cNvSpPr/>
          <p:nvPr/>
        </p:nvSpPr>
        <p:spPr>
          <a:xfrm>
            <a:off x="5409456" y="2185482"/>
            <a:ext cx="5700949" cy="1243518"/>
          </a:xfrm>
          <a:prstGeom prst="roundRect">
            <a:avLst>
              <a:gd name="adj" fmla="val 12228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std::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declval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&lt;Type&gt;().a;          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std::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declval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&lt;Type&gt;().ra;        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std::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declval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&lt;Type&gt;().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getA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   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std::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declval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&lt;Type&gt;().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getRefA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E58D24F-DB37-49A3-9368-522A3E636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42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0AC3A3-3909-425F-B1F9-DA91CB82CFB0}"/>
              </a:ext>
            </a:extLst>
          </p:cNvPr>
          <p:cNvSpPr txBox="1"/>
          <p:nvPr/>
        </p:nvSpPr>
        <p:spPr>
          <a:xfrm>
            <a:off x="11177209" y="2203067"/>
            <a:ext cx="25840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168140-87CB-4A6B-8C40-0B1CEF0D71F7}"/>
              </a:ext>
            </a:extLst>
          </p:cNvPr>
          <p:cNvSpPr txBox="1"/>
          <p:nvPr/>
        </p:nvSpPr>
        <p:spPr>
          <a:xfrm>
            <a:off x="11177209" y="2564842"/>
            <a:ext cx="25840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62F9C2-024F-4CB8-AF19-2B67C3F977C6}"/>
              </a:ext>
            </a:extLst>
          </p:cNvPr>
          <p:cNvSpPr txBox="1"/>
          <p:nvPr/>
        </p:nvSpPr>
        <p:spPr>
          <a:xfrm>
            <a:off x="9611482" y="2491626"/>
            <a:ext cx="14110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lvalue</a:t>
            </a:r>
            <a:endParaRPr lang="en-US" dirty="0">
              <a:solidFill>
                <a:srgbClr val="008000"/>
              </a:solidFill>
              <a:latin typeface="Consolas" panose="020B06090202040302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E914D9-2637-4D6C-9CA9-52F0AF9FD012}"/>
              </a:ext>
            </a:extLst>
          </p:cNvPr>
          <p:cNvSpPr txBox="1"/>
          <p:nvPr/>
        </p:nvSpPr>
        <p:spPr>
          <a:xfrm>
            <a:off x="9611482" y="2760218"/>
            <a:ext cx="1632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prvalue</a:t>
            </a:r>
            <a:endParaRPr lang="en-US" dirty="0">
              <a:solidFill>
                <a:srgbClr val="008000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777444-3736-4416-A0A8-E4722626A745}"/>
              </a:ext>
            </a:extLst>
          </p:cNvPr>
          <p:cNvSpPr txBox="1"/>
          <p:nvPr/>
        </p:nvSpPr>
        <p:spPr>
          <a:xfrm>
            <a:off x="9632202" y="2219988"/>
            <a:ext cx="1632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xvalue</a:t>
            </a:r>
            <a:endParaRPr lang="en-US" dirty="0">
              <a:solidFill>
                <a:srgbClr val="008000"/>
              </a:solidFill>
              <a:latin typeface="Consolas" panose="020B060902020403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0FA810-D011-4882-AA82-1C1889F6FD3B}"/>
              </a:ext>
            </a:extLst>
          </p:cNvPr>
          <p:cNvSpPr txBox="1"/>
          <p:nvPr/>
        </p:nvSpPr>
        <p:spPr>
          <a:xfrm>
            <a:off x="9632202" y="3044725"/>
            <a:ext cx="14110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lvalue</a:t>
            </a:r>
            <a:endParaRPr lang="en-US" dirty="0">
              <a:solidFill>
                <a:srgbClr val="008000"/>
              </a:solidFill>
              <a:latin typeface="Consolas" panose="020B0609020204030204" pitchFamily="49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B93CEB7-ABE2-4C31-862C-9506F27962CD}"/>
              </a:ext>
            </a:extLst>
          </p:cNvPr>
          <p:cNvSpPr/>
          <p:nvPr/>
        </p:nvSpPr>
        <p:spPr>
          <a:xfrm>
            <a:off x="1339598" y="4930649"/>
            <a:ext cx="8139715" cy="991686"/>
          </a:xfrm>
          <a:prstGeom prst="roundRect">
            <a:avLst>
              <a:gd name="adj" fmla="val 12131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Derived&gt;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begin_adaptor_t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detail::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decltype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range_access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begin_adaptor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(std::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declval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&lt;Derived &amp;&gt;()))&gt;;</a:t>
            </a:r>
          </a:p>
        </p:txBody>
      </p:sp>
    </p:spTree>
    <p:extLst>
      <p:ext uri="{BB962C8B-B14F-4D97-AF65-F5344CB8AC3E}">
        <p14:creationId xmlns:p14="http://schemas.microsoft.com/office/powerpoint/2010/main" val="426333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bldLvl="2"/>
      <p:bldP spid="8" grpId="0" animBg="1"/>
      <p:bldP spid="12" grpId="0" animBg="1"/>
      <p:bldP spid="17" grpId="0" animBg="1"/>
      <p:bldP spid="18" grpId="0" animBg="1"/>
      <p:bldP spid="15" grpId="0"/>
      <p:bldP spid="16" grpId="0"/>
      <p:bldP spid="19" grpId="0"/>
      <p:bldP spid="22" grpId="0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8554302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Part IV: (6): Deducing This (C++23)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59F444-40C1-402A-AC68-5C6150E2552E}"/>
              </a:ext>
            </a:extLst>
          </p:cNvPr>
          <p:cNvSpPr txBox="1"/>
          <p:nvPr/>
        </p:nvSpPr>
        <p:spPr>
          <a:xfrm>
            <a:off x="1613051" y="996013"/>
            <a:ext cx="40752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template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</a:t>
            </a:r>
            <a:r>
              <a:rPr lang="en-US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typename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T&gt;</a:t>
            </a: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Foo(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T&amp;&amp; t) {}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D2B9A0-F2D0-47E6-B38F-0B01676DC654}"/>
              </a:ext>
            </a:extLst>
          </p:cNvPr>
          <p:cNvSpPr txBox="1"/>
          <p:nvPr/>
        </p:nvSpPr>
        <p:spPr>
          <a:xfrm>
            <a:off x="385838" y="1809223"/>
            <a:ext cx="1149420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  <a:hlinkClick r:id="rId3"/>
              </a:rPr>
              <a:t>P0847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: Deducing this (Gasper Azman, Sy Brand, Ben Deane, Barry Revzin) - voted into C++23</a:t>
            </a:r>
            <a:endParaRPr lang="en-US" sz="2000" i="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Allows specifying from within a member function the value category of the expression it’s invoked on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i="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i="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i="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Combined with the forwarding reference, we can now write all these in a single template function</a:t>
            </a:r>
            <a:endParaRPr lang="en-US" sz="2000" i="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541AD5-A805-4581-AD01-8410E187269C}"/>
              </a:ext>
            </a:extLst>
          </p:cNvPr>
          <p:cNvSpPr/>
          <p:nvPr/>
        </p:nvSpPr>
        <p:spPr>
          <a:xfrm>
            <a:off x="1411296" y="2510726"/>
            <a:ext cx="4075223" cy="1484150"/>
          </a:xfrm>
          <a:prstGeom prst="roundRect">
            <a:avLst>
              <a:gd name="adj" fmla="val 10099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Type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Foo()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&amp;;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Foo()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Foo()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&amp;&amp;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6108EEC-9C4E-467E-9430-CA98B17419F0}"/>
              </a:ext>
            </a:extLst>
          </p:cNvPr>
          <p:cNvSpPr/>
          <p:nvPr/>
        </p:nvSpPr>
        <p:spPr>
          <a:xfrm>
            <a:off x="5708857" y="2510726"/>
            <a:ext cx="4075223" cy="1484150"/>
          </a:xfrm>
          <a:prstGeom prst="roundRect">
            <a:avLst>
              <a:gd name="adj" fmla="val 10099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Type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Foo(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Type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Foo(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Type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Foo(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Type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&amp;&amp;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3A655E-D501-42C1-8D72-F953AB1DCE00}"/>
              </a:ext>
            </a:extLst>
          </p:cNvPr>
          <p:cNvSpPr/>
          <p:nvPr/>
        </p:nvSpPr>
        <p:spPr>
          <a:xfrm>
            <a:off x="3645330" y="4948876"/>
            <a:ext cx="4075223" cy="1199079"/>
          </a:xfrm>
          <a:prstGeom prst="roundRect">
            <a:avLst>
              <a:gd name="adj" fmla="val 10099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Type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Self&gt;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Foo(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Self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&amp;&amp;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self);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07F556E7-6239-4CB8-BE8B-5B5E9F6A8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43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3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6" grpId="0" animBg="1"/>
      <p:bldP spid="11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8445228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Part IV: (6): Deducing This (C++23)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59F444-40C1-402A-AC68-5C6150E2552E}"/>
              </a:ext>
            </a:extLst>
          </p:cNvPr>
          <p:cNvSpPr txBox="1"/>
          <p:nvPr/>
        </p:nvSpPr>
        <p:spPr>
          <a:xfrm>
            <a:off x="1613050" y="996013"/>
            <a:ext cx="39749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template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</a:t>
            </a:r>
            <a:r>
              <a:rPr lang="en-US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typename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T&gt;</a:t>
            </a: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Foo(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T&amp;&amp; t) {}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D2B9A0-F2D0-47E6-B38F-0B01676DC654}"/>
              </a:ext>
            </a:extLst>
          </p:cNvPr>
          <p:cNvSpPr txBox="1"/>
          <p:nvPr/>
        </p:nvSpPr>
        <p:spPr>
          <a:xfrm>
            <a:off x="385839" y="1809223"/>
            <a:ext cx="9904573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“Deducing this” feature introduced two new utilities: `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like_t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` and `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forward_like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&lt;T&gt;(u)`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badi" panose="020B0604020104020204" pitchFamily="34" charset="0"/>
              </a:rPr>
              <a:t>    	   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like_t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&lt;T,U&gt; 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Applies CV and ref-qualifiers of T onto U (introduced in 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  <a:hlinkClick r:id="rId3"/>
              </a:rPr>
              <a:t>P0847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)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badi" panose="020B0604020104020204" pitchFamily="34" charset="0"/>
              <a:sym typeface="Wingdings" panose="05000000000000000000" pitchFamily="2" charset="2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  <a:sym typeface="Wingdings" panose="05000000000000000000" pitchFamily="2" charset="2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badi" panose="020B0604020104020204" pitchFamily="34" charset="0"/>
              <a:sym typeface="Wingdings" panose="05000000000000000000" pitchFamily="2" charset="2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badi" panose="020B0604020104020204" pitchFamily="34" charset="0"/>
              <a:sym typeface="Wingdings" panose="05000000000000000000" pitchFamily="2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Abadi" panose="020B0604020104020204" pitchFamily="34" charset="0"/>
              <a:sym typeface="Wingdings" panose="05000000000000000000" pitchFamily="2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dirty="0">
                <a:solidFill>
                  <a:srgbClr val="000000"/>
                </a:solidFill>
                <a:latin typeface="Abadi" panose="020B0604020104020204" pitchFamily="34" charset="0"/>
                <a:sym typeface="Wingdings" panose="05000000000000000000" pitchFamily="2" charset="2"/>
              </a:rPr>
            </a:br>
            <a:r>
              <a:rPr lang="en-US" dirty="0">
                <a:solidFill>
                  <a:srgbClr val="000000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	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forward_like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&lt;T&gt;(u) -&gt; forward &lt;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like_t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&lt;T, 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decltype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(u)&gt;&gt;(u)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Abadi" panose="020B0604020104020204" pitchFamily="34" charset="0"/>
              <a:sym typeface="Wingdings" panose="05000000000000000000" pitchFamily="2" charset="2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Forwards instance of type U with CV and ref-qualifiers of T (introduced in </a:t>
            </a:r>
            <a:r>
              <a:rPr lang="en-US" sz="2000" u="sng" dirty="0">
                <a:latin typeface="Abadi" panose="020B0604020104020204" pitchFamily="34" charset="0"/>
                <a:hlinkClick r:id="rId4"/>
              </a:rPr>
              <a:t>P2445</a:t>
            </a:r>
            <a:r>
              <a:rPr lang="en-US" sz="2000" dirty="0">
                <a:latin typeface="Abadi" panose="020B0604020104020204" pitchFamily="34" charset="0"/>
              </a:rPr>
              <a:t>)</a:t>
            </a:r>
            <a:endParaRPr lang="en-US" sz="2000" i="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541AD5-A805-4581-AD01-8410E187269C}"/>
              </a:ext>
            </a:extLst>
          </p:cNvPr>
          <p:cNvSpPr/>
          <p:nvPr/>
        </p:nvSpPr>
        <p:spPr>
          <a:xfrm>
            <a:off x="2533480" y="3198930"/>
            <a:ext cx="6283732" cy="1196474"/>
          </a:xfrm>
          <a:prstGeom prst="roundRect">
            <a:avLst>
              <a:gd name="adj" fmla="val 10099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like_t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&gt;			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int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&amp;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like_t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int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&gt; 	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const int&amp;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like_t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&gt; 		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int&amp;&amp;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like_t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&gt; 	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const int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&amp;&amp;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304C864-21BC-4842-8133-153F5CC6B25F}"/>
              </a:ext>
            </a:extLst>
          </p:cNvPr>
          <p:cNvSpPr/>
          <p:nvPr/>
        </p:nvSpPr>
        <p:spPr>
          <a:xfrm>
            <a:off x="2515892" y="5608558"/>
            <a:ext cx="6283732" cy="870418"/>
          </a:xfrm>
          <a:prstGeom prst="roundRect">
            <a:avLst>
              <a:gd name="adj" fmla="val 14005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a =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5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forward_like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&gt;(a)			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int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&amp;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forward_like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&gt;(a) 	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const int&amp;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5D29F66E-8C69-4990-89A2-875A4BF3F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44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7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  <p:bldP spid="6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7348569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Summary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9149753-1E82-46CC-A393-B7747081F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45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9D1B20-6BA5-4399-BE2F-8B154A9182E4}"/>
              </a:ext>
            </a:extLst>
          </p:cNvPr>
          <p:cNvSpPr txBox="1"/>
          <p:nvPr/>
        </p:nvSpPr>
        <p:spPr>
          <a:xfrm>
            <a:off x="456284" y="931460"/>
            <a:ext cx="11578122" cy="50167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/>
              </a:rPr>
              <a:t>Qualities:</a:t>
            </a:r>
          </a:p>
          <a:p>
            <a:pPr marL="800100" lvl="1" indent="-3429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/>
              </a:rPr>
              <a:t>Value Categories are a quality of an </a:t>
            </a:r>
            <a:r>
              <a:rPr lang="en-US" sz="2000" b="1" dirty="0">
                <a:solidFill>
                  <a:srgbClr val="000000"/>
                </a:solidFill>
                <a:latin typeface="Abadi"/>
              </a:rPr>
              <a:t>expression</a:t>
            </a:r>
            <a:endParaRPr lang="en-US" sz="2000">
              <a:solidFill>
                <a:srgbClr val="000000"/>
              </a:solidFill>
              <a:latin typeface="Abadi"/>
            </a:endParaRPr>
          </a:p>
          <a:p>
            <a:pPr marL="800100" lvl="1" indent="-3429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/>
                <a:ea typeface="+mn-lt"/>
                <a:cs typeface="+mn-lt"/>
              </a:rPr>
              <a:t>What (misleadingly) looks like the value category, </a:t>
            </a:r>
            <a:r>
              <a:rPr lang="en-US" sz="2000" b="1" dirty="0">
                <a:solidFill>
                  <a:srgbClr val="000000"/>
                </a:solidFill>
                <a:latin typeface="Abadi"/>
                <a:ea typeface="+mn-lt"/>
                <a:cs typeface="+mn-lt"/>
              </a:rPr>
              <a:t>can in fact be the type</a:t>
            </a:r>
            <a:endParaRPr lang="en-US" sz="2000" dirty="0">
              <a:solidFill>
                <a:srgbClr val="000000"/>
              </a:solidFill>
              <a:latin typeface="Abadi"/>
              <a:ea typeface="+mn-lt"/>
              <a:cs typeface="+mn-lt"/>
            </a:endParaRPr>
          </a:p>
          <a:p>
            <a:pPr marL="800100" lvl="1" indent="-3429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/>
                <a:ea typeface="+mn-lt"/>
                <a:cs typeface="+mn-lt"/>
              </a:rPr>
              <a:t>What (misleadingly) looks like the same entity, is, in fact depend on </a:t>
            </a:r>
            <a:r>
              <a:rPr lang="en-US" sz="2000" b="1" dirty="0">
                <a:solidFill>
                  <a:srgbClr val="000000"/>
                </a:solidFill>
                <a:latin typeface="Abadi"/>
                <a:ea typeface="+mn-lt"/>
                <a:cs typeface="+mn-lt"/>
              </a:rPr>
              <a:t>context</a:t>
            </a:r>
          </a:p>
          <a:p>
            <a:pPr marL="800100" lvl="1" indent="-3429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  <a:latin typeface="Abadi"/>
              <a:ea typeface="+mn-lt"/>
              <a:cs typeface="+mn-lt"/>
            </a:endParaRP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,Sans-Serif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/>
                <a:ea typeface="+mn-lt"/>
                <a:cs typeface="+mn-lt"/>
              </a:rPr>
              <a:t>Binding rules apply in the following “events”:</a:t>
            </a:r>
          </a:p>
          <a:p>
            <a:pPr marL="914400" lvl="1" indent="-45720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badi"/>
                <a:ea typeface="+mn-lt"/>
                <a:cs typeface="+mn-lt"/>
              </a:rPr>
              <a:t>Initialization or assignment</a:t>
            </a:r>
          </a:p>
          <a:p>
            <a:pPr marL="914400" lvl="1" indent="-45720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badi"/>
                <a:ea typeface="+mn-lt"/>
                <a:cs typeface="+mn-lt"/>
              </a:rPr>
              <a:t>Function call (including non-static class member function called on an object)</a:t>
            </a:r>
          </a:p>
          <a:p>
            <a:pPr marL="914400" lvl="1" indent="-45720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badi"/>
                <a:ea typeface="+mn-lt"/>
                <a:cs typeface="+mn-lt"/>
              </a:rPr>
              <a:t>Return statement</a:t>
            </a:r>
            <a:endParaRPr lang="en-US" sz="2000" dirty="0">
              <a:solidFill>
                <a:srgbClr val="000000"/>
              </a:solidFill>
              <a:latin typeface="Abadi"/>
            </a:endParaRPr>
          </a:p>
          <a:p>
            <a:pPr marL="914400" lvl="1" indent="-45720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2000" dirty="0">
              <a:solidFill>
                <a:srgbClr val="000000"/>
              </a:solidFill>
              <a:latin typeface="Abadi"/>
              <a:ea typeface="+mn-lt"/>
              <a:cs typeface="+mn-lt"/>
            </a:endParaRPr>
          </a:p>
          <a:p>
            <a:pPr marL="342900" indent="-342900">
              <a:spcBef>
                <a:spcPct val="0"/>
              </a:spcBef>
              <a:spcAft>
                <a:spcPct val="0"/>
              </a:spcAft>
              <a:buFont typeface="Arial,Sans-Serif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/>
                <a:ea typeface="+mn-lt"/>
                <a:cs typeface="+mn-lt"/>
              </a:rPr>
              <a:t>The behavior of an entity is defined by the binding object</a:t>
            </a:r>
          </a:p>
          <a:p>
            <a:pPr marL="800100" lvl="1" indent="-34290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badi"/>
                <a:ea typeface="+mn-lt"/>
                <a:cs typeface="+mn-lt"/>
              </a:rPr>
              <a:t>Initialization: limits are according to the reference which binds it</a:t>
            </a:r>
            <a:endParaRPr lang="en-US" sz="2000">
              <a:solidFill>
                <a:srgbClr val="000000"/>
              </a:solidFill>
              <a:latin typeface="Abadi"/>
              <a:ea typeface="+mn-lt"/>
              <a:cs typeface="+mn-lt"/>
            </a:endParaRPr>
          </a:p>
          <a:p>
            <a:pPr marL="800100" lvl="1" indent="-34290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badi"/>
                <a:ea typeface="+mn-lt"/>
                <a:cs typeface="+mn-lt"/>
              </a:rPr>
              <a:t>Function call: limits inside the function are according to the overload which binds it</a:t>
            </a:r>
            <a:endParaRPr lang="en-US" sz="2000">
              <a:solidFill>
                <a:srgbClr val="000000"/>
              </a:solidFill>
              <a:latin typeface="Abadi"/>
              <a:ea typeface="+mn-lt"/>
              <a:cs typeface="+mn-lt"/>
            </a:endParaRPr>
          </a:p>
          <a:p>
            <a:pPr marL="800100" lvl="1" indent="-34290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badi"/>
                <a:ea typeface="+mn-lt"/>
                <a:cs typeface="+mn-lt"/>
              </a:rPr>
              <a:t>Return statement: limits as in initialization, with additional rules due to optimizations and const</a:t>
            </a:r>
            <a:endParaRPr lang="en-US" sz="2000">
              <a:solidFill>
                <a:srgbClr val="000000"/>
              </a:solidFill>
              <a:latin typeface="Abadi"/>
            </a:endParaRPr>
          </a:p>
          <a:p>
            <a:pPr marL="342900" indent="-342900">
              <a:spcBef>
                <a:spcPct val="0"/>
              </a:spcBef>
              <a:spcAft>
                <a:spcPct val="0"/>
              </a:spcAft>
              <a:buFont typeface="Arial,Sans-Serif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/>
            </a:endParaRPr>
          </a:p>
          <a:p>
            <a:pPr marL="342900" indent="-342900">
              <a:spcBef>
                <a:spcPct val="0"/>
              </a:spcBef>
              <a:spcAft>
                <a:spcPct val="0"/>
              </a:spcAft>
              <a:buFont typeface="Arial,Sans-Serif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bad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03AFE7-68AA-F206-5C20-4FCCC372A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87607" y="5460900"/>
            <a:ext cx="1340017" cy="116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4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7348569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Summary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9149753-1E82-46CC-A393-B7747081F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46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9D1B20-6BA5-4399-BE2F-8B154A9182E4}"/>
              </a:ext>
            </a:extLst>
          </p:cNvPr>
          <p:cNvSpPr txBox="1"/>
          <p:nvPr/>
        </p:nvSpPr>
        <p:spPr>
          <a:xfrm>
            <a:off x="456284" y="941898"/>
            <a:ext cx="518985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badi" panose="020B0604020104020204" pitchFamily="34" charset="0"/>
              </a:rPr>
              <a:t>Part I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: What are value categories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What are value categories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Evolution of value categories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badi" panose="020B0604020104020204" pitchFamily="34" charset="0"/>
              </a:rPr>
              <a:t>Part II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: Value categories in practice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The details of binding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Copy elision optimizations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badi" panose="020B0604020104020204" pitchFamily="34" charset="0"/>
              </a:rPr>
              <a:t>Part III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: Value categories in generic code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Reference collision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Forwarding reference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badi" panose="020B0604020104020204" pitchFamily="34" charset="0"/>
              </a:rPr>
              <a:t>Part IV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: Manipulating value categories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std::move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std::forward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std::decay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decltype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specifier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std::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declval</a:t>
            </a: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Deducing This (C++23)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C6B73-5887-47E9-899A-0310264539EA}"/>
              </a:ext>
            </a:extLst>
          </p:cNvPr>
          <p:cNvSpPr txBox="1"/>
          <p:nvPr/>
        </p:nvSpPr>
        <p:spPr>
          <a:xfrm>
            <a:off x="5646134" y="911879"/>
            <a:ext cx="588973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badi" panose="020B0604020104020204" pitchFamily="34" charset="0"/>
              </a:rPr>
              <a:t>More Tools (not in this talk):</a:t>
            </a: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Type Traits: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std::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is_lvalue_reference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&lt;T&gt;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std::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is_rvalue_reference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&lt;T&gt;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std::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is_same</a:t>
            </a: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std::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common_type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std::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common_reference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(C++20)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std::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common_reference_with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(C++20)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Library Utils: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std::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remove_reference</a:t>
            </a: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std::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reference_wrapper</a:t>
            </a:r>
            <a:endParaRPr lang="en-US" sz="20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std::ref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std::</a:t>
            </a:r>
            <a:r>
              <a:rPr lang="en-US" sz="2000" dirty="0" err="1">
                <a:solidFill>
                  <a:srgbClr val="000000"/>
                </a:solidFill>
                <a:latin typeface="Abadi" panose="020B0604020104020204" pitchFamily="34" charset="0"/>
              </a:rPr>
              <a:t>unwrap_reference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(C++20)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Library provided Concepts (C++20)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Language Utils: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auto cast (C++23)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User defined Concepts (C++20)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18742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bldLvl="2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ACBC101-51EB-4245-9FC8-2CABAC1937E9}"/>
              </a:ext>
            </a:extLst>
          </p:cNvPr>
          <p:cNvSpPr txBox="1"/>
          <p:nvPr/>
        </p:nvSpPr>
        <p:spPr>
          <a:xfrm>
            <a:off x="371984" y="1123815"/>
            <a:ext cx="32856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badi" panose="020B0604020104020204" pitchFamily="34" charset="0"/>
                <a:sym typeface="Wingdings" panose="05000000000000000000" pitchFamily="2" charset="2"/>
              </a:rPr>
              <a:t>Thank you for listening 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-18732"/>
            <a:ext cx="9980330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300" dirty="0">
                <a:solidFill>
                  <a:srgbClr val="002060"/>
                </a:solidFill>
              </a:rPr>
              <a:t>Thanks!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90D4D3-90A7-4609-93ED-BF5FDFE6B540}"/>
              </a:ext>
            </a:extLst>
          </p:cNvPr>
          <p:cNvSpPr txBox="1"/>
          <p:nvPr/>
        </p:nvSpPr>
        <p:spPr>
          <a:xfrm>
            <a:off x="185566" y="5493025"/>
            <a:ext cx="6259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Abadi" panose="020B0604020104020204" pitchFamily="34" charset="0"/>
                <a:sym typeface="Wingdings" panose="05000000000000000000" pitchFamily="2" charset="2"/>
              </a:rPr>
              <a:t>  Would love to get your input!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1D763D-4EEF-46D5-902D-F28BF7153F7C}"/>
              </a:ext>
            </a:extLst>
          </p:cNvPr>
          <p:cNvSpPr txBox="1"/>
          <p:nvPr/>
        </p:nvSpPr>
        <p:spPr>
          <a:xfrm>
            <a:off x="371984" y="1794954"/>
            <a:ext cx="28874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badi" panose="020B0604020104020204" pitchFamily="34" charset="0"/>
                <a:sym typeface="Wingdings" panose="05000000000000000000" pitchFamily="2" charset="2"/>
              </a:rPr>
              <a:t>Special thanks to:</a:t>
            </a:r>
            <a:endParaRPr lang="en-US" dirty="0">
              <a:latin typeface="Abadi" panose="020B0604020104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badi" panose="020B0604020104020204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latin typeface="Abadi" panose="020B0604020104020204" pitchFamily="34" charset="0"/>
              </a:rPr>
              <a:t>Keren Or Curtis</a:t>
            </a:r>
            <a:endParaRPr lang="en-US" dirty="0">
              <a:latin typeface="Abadi" panose="020B0604020104020204" pitchFamily="34" charset="0"/>
              <a:sym typeface="Wingdings" panose="05000000000000000000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badi" panose="020B0604020104020204" pitchFamily="34" charset="0"/>
                <a:sym typeface="Wingdings" panose="05000000000000000000" pitchFamily="2" charset="2"/>
              </a:rPr>
              <a:t>	 </a:t>
            </a:r>
            <a:r>
              <a:rPr lang="en-US" dirty="0">
                <a:latin typeface="Abadi" panose="020B0604020104020204" pitchFamily="34" charset="0"/>
              </a:rPr>
              <a:t>Dvir </a:t>
            </a:r>
            <a:r>
              <a:rPr lang="en-US" dirty="0" err="1">
                <a:latin typeface="Abadi" panose="020B0604020104020204" pitchFamily="34" charset="0"/>
              </a:rPr>
              <a:t>Yizhaki</a:t>
            </a:r>
            <a:endParaRPr lang="en-US" dirty="0">
              <a:latin typeface="Abadi" panose="020B0604020104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badi" panose="020B0604020104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dirty="0">
                <a:latin typeface="Abadi" panose="020B0604020104020204" pitchFamily="34" charset="0"/>
              </a:rPr>
              <a:t>Andrei </a:t>
            </a:r>
            <a:r>
              <a:rPr lang="en-US" altLang="en-US" dirty="0" err="1">
                <a:latin typeface="Abadi" panose="020B0604020104020204" pitchFamily="34" charset="0"/>
              </a:rPr>
              <a:t>Zissu</a:t>
            </a:r>
            <a:endParaRPr lang="en-US" altLang="en-US" dirty="0">
              <a:latin typeface="Abadi" panose="020B06040201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DAC7D3-3001-4932-80D4-B25F204CBEAA}"/>
              </a:ext>
            </a:extLst>
          </p:cNvPr>
          <p:cNvSpPr txBox="1"/>
          <p:nvPr/>
        </p:nvSpPr>
        <p:spPr>
          <a:xfrm>
            <a:off x="440028" y="4141260"/>
            <a:ext cx="36713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badi" panose="020B0604020104020204" pitchFamily="34" charset="0"/>
              </a:rPr>
              <a:t>Linkedin.com/</a:t>
            </a:r>
            <a:r>
              <a:rPr lang="en-US" sz="2000" dirty="0" err="1">
                <a:latin typeface="Abadi" panose="020B0604020104020204" pitchFamily="34" charset="0"/>
              </a:rPr>
              <a:t>inballevi</a:t>
            </a:r>
            <a:endParaRPr lang="en-US" sz="2000" dirty="0"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badi" panose="020B0604020104020204" pitchFamily="34" charset="0"/>
              </a:rPr>
              <a:t>Twitter.com/</a:t>
            </a:r>
            <a:r>
              <a:rPr lang="en-US" sz="2000" dirty="0" err="1">
                <a:latin typeface="Abadi" panose="020B0604020104020204" pitchFamily="34" charset="0"/>
              </a:rPr>
              <a:t>Inbal_l</a:t>
            </a:r>
            <a:endParaRPr lang="en-US" sz="2000" dirty="0"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badi" panose="020B0604020104020204" pitchFamily="34" charset="0"/>
              </a:rPr>
              <a:t>sinbal2lextra@gmail.com</a:t>
            </a:r>
            <a:endParaRPr lang="en-US" sz="2000" dirty="0">
              <a:latin typeface="Abadi" panose="020B0604020104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AEE4A17-D7D6-4EDB-93AF-ED974002F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47</a:t>
            </a:fld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A42254-DC42-4EF9-A3F0-AB14B6683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208" y="3761375"/>
            <a:ext cx="2374982" cy="18559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E23AC0-AF69-4690-80EA-FD29C78E9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3750" y="1865200"/>
            <a:ext cx="1384842" cy="185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027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7348569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References (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)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049B6C-0A73-4F82-AA8C-FC27B8F1B483}"/>
              </a:ext>
            </a:extLst>
          </p:cNvPr>
          <p:cNvSpPr txBox="1"/>
          <p:nvPr/>
        </p:nvSpPr>
        <p:spPr>
          <a:xfrm>
            <a:off x="371984" y="1153884"/>
            <a:ext cx="1128320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badi" panose="020B0604020104020204" pitchFamily="34" charset="0"/>
              </a:rPr>
              <a:t>Proposals: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badi" panose="020B0604020104020204" pitchFamily="34" charset="0"/>
                <a:hlinkClick r:id="rId3"/>
              </a:rPr>
              <a:t>P0849</a:t>
            </a:r>
            <a:r>
              <a:rPr lang="en-US" dirty="0">
                <a:solidFill>
                  <a:srgbClr val="000000"/>
                </a:solidFill>
                <a:latin typeface="Abadi" panose="020B0604020104020204" pitchFamily="34" charset="0"/>
              </a:rPr>
              <a:t>: auto(x): decay-copy in the language (</a:t>
            </a:r>
            <a:r>
              <a:rPr lang="en-US" dirty="0" err="1">
                <a:solidFill>
                  <a:srgbClr val="000000"/>
                </a:solidFill>
                <a:latin typeface="Abadi" panose="020B0604020104020204" pitchFamily="34" charset="0"/>
              </a:rPr>
              <a:t>Zhihao</a:t>
            </a:r>
            <a:r>
              <a:rPr lang="en-US" dirty="0">
                <a:solidFill>
                  <a:srgbClr val="000000"/>
                </a:solidFill>
                <a:latin typeface="Abadi" panose="020B0604020104020204" pitchFamily="34" charset="0"/>
              </a:rPr>
              <a:t> Yuan) (C++23)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badi" panose="020B0604020104020204" pitchFamily="34" charset="0"/>
                <a:hlinkClick r:id="rId4"/>
              </a:rPr>
              <a:t>P2255</a:t>
            </a:r>
            <a:r>
              <a:rPr lang="en-US" sz="1800" dirty="0">
                <a:latin typeface="Abadi" panose="020B0604020104020204" pitchFamily="34" charset="0"/>
              </a:rPr>
              <a:t>: A type trait to detect reference binding to temporary (Tim Song) (C++23)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badi" panose="020B0604020104020204" pitchFamily="34" charset="0"/>
                <a:hlinkClick r:id="rId5"/>
              </a:rPr>
              <a:t>P2446</a:t>
            </a:r>
            <a:r>
              <a:rPr lang="en-US" sz="1800" dirty="0">
                <a:latin typeface="Abadi" panose="020B0604020104020204" pitchFamily="34" charset="0"/>
              </a:rPr>
              <a:t>: views::</a:t>
            </a:r>
            <a:r>
              <a:rPr lang="en-US" sz="1800" dirty="0" err="1">
                <a:latin typeface="Abadi" panose="020B0604020104020204" pitchFamily="34" charset="0"/>
              </a:rPr>
              <a:t>as_rvalue</a:t>
            </a:r>
            <a:r>
              <a:rPr lang="en-US" sz="1800" dirty="0">
                <a:latin typeface="Abadi" panose="020B0604020104020204" pitchFamily="34" charset="0"/>
              </a:rPr>
              <a:t> (C++23?)</a:t>
            </a:r>
            <a:endParaRPr lang="en-US" dirty="0">
              <a:latin typeface="Abadi" panose="020B06040201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badi" panose="020B0604020104020204" pitchFamily="34" charset="0"/>
                <a:hlinkClick r:id="rId6"/>
              </a:rPr>
              <a:t>P0792</a:t>
            </a:r>
            <a:r>
              <a:rPr lang="en-US" sz="1800" dirty="0">
                <a:latin typeface="Abadi" panose="020B0604020104020204" pitchFamily="34" charset="0"/>
              </a:rPr>
              <a:t>: </a:t>
            </a:r>
            <a:r>
              <a:rPr lang="en-US" sz="1800" dirty="0" err="1">
                <a:latin typeface="Abadi" panose="020B0604020104020204" pitchFamily="34" charset="0"/>
              </a:rPr>
              <a:t>function_ref</a:t>
            </a:r>
            <a:r>
              <a:rPr lang="en-US" sz="1800" dirty="0">
                <a:latin typeface="Abadi" panose="020B0604020104020204" pitchFamily="34" charset="0"/>
              </a:rPr>
              <a:t>: a non-owning reference to a Callable (Romeo, Yuan, Waterloo) (C++23?)</a:t>
            </a:r>
            <a:endParaRPr lang="en-US" dirty="0">
              <a:latin typeface="Abadi" panose="020B0604020104020204" pitchFamily="34" charset="0"/>
              <a:hlinkClick r:id="rId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badi" panose="020B0604020104020204" pitchFamily="34" charset="0"/>
                <a:hlinkClick r:id="rId8"/>
              </a:rPr>
              <a:t>P2266</a:t>
            </a:r>
            <a:r>
              <a:rPr lang="en-US" dirty="0">
                <a:latin typeface="Abadi" panose="020B0604020104020204" pitchFamily="34" charset="0"/>
              </a:rPr>
              <a:t>: </a:t>
            </a:r>
            <a:r>
              <a:rPr lang="en-US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Simpler implicit move </a:t>
            </a:r>
            <a:r>
              <a:rPr lang="en-US" dirty="0">
                <a:latin typeface="Abadi" panose="020B0604020104020204" pitchFamily="34" charset="0"/>
              </a:rPr>
              <a:t>(Arthur </a:t>
            </a:r>
            <a:r>
              <a:rPr lang="en-US" dirty="0" err="1">
                <a:latin typeface="Abadi" panose="020B0604020104020204" pitchFamily="34" charset="0"/>
              </a:rPr>
              <a:t>O’Dwyer</a:t>
            </a:r>
            <a:r>
              <a:rPr lang="en-US" dirty="0">
                <a:latin typeface="Abadi" panose="020B0604020104020204" pitchFamily="34" charset="0"/>
              </a:rPr>
              <a:t>) (C++23?)</a:t>
            </a:r>
            <a:endParaRPr lang="en-US" dirty="0">
              <a:latin typeface="Abadi" panose="020B0604020104020204" pitchFamily="34" charset="0"/>
              <a:hlinkClick r:id="rId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badi" panose="020B0604020104020204" pitchFamily="34" charset="0"/>
                <a:hlinkClick r:id="rId7"/>
              </a:rPr>
              <a:t>P1663</a:t>
            </a:r>
            <a:r>
              <a:rPr lang="en-US" dirty="0">
                <a:latin typeface="Abadi" panose="020B0604020104020204" pitchFamily="34" charset="0"/>
              </a:rPr>
              <a:t>: Supporting return-value-</a:t>
            </a:r>
            <a:r>
              <a:rPr lang="en-US" dirty="0" err="1">
                <a:latin typeface="Abadi" panose="020B0604020104020204" pitchFamily="34" charset="0"/>
              </a:rPr>
              <a:t>optimisation</a:t>
            </a:r>
            <a:r>
              <a:rPr lang="en-US" dirty="0">
                <a:latin typeface="Abadi" panose="020B0604020104020204" pitchFamily="34" charset="0"/>
              </a:rPr>
              <a:t> in coroutines (Lewis Baker)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badi" panose="020B0604020104020204" pitchFamily="34" charset="0"/>
                <a:hlinkClick r:id="rId9"/>
              </a:rPr>
              <a:t>P1906</a:t>
            </a:r>
            <a:r>
              <a:rPr lang="en-US" dirty="0">
                <a:latin typeface="Abadi" panose="020B0604020104020204" pitchFamily="34" charset="0"/>
              </a:rPr>
              <a:t>: Provided operator= return </a:t>
            </a:r>
            <a:r>
              <a:rPr lang="en-US" dirty="0" err="1">
                <a:latin typeface="Abadi" panose="020B0604020104020204" pitchFamily="34" charset="0"/>
              </a:rPr>
              <a:t>lvalue</a:t>
            </a:r>
            <a:r>
              <a:rPr lang="en-US" dirty="0">
                <a:latin typeface="Abadi" panose="020B0604020104020204" pitchFamily="34" charset="0"/>
              </a:rPr>
              <a:t>-ref on </a:t>
            </a:r>
            <a:r>
              <a:rPr lang="en-US" dirty="0" err="1">
                <a:latin typeface="Abadi" panose="020B0604020104020204" pitchFamily="34" charset="0"/>
              </a:rPr>
              <a:t>rvalue</a:t>
            </a:r>
            <a:r>
              <a:rPr lang="en-US" dirty="0">
                <a:latin typeface="Abadi" panose="020B0604020104020204" pitchFamily="34" charset="0"/>
              </a:rPr>
              <a:t> (Peter </a:t>
            </a:r>
            <a:r>
              <a:rPr lang="en-US" dirty="0" err="1">
                <a:latin typeface="Abadi" panose="020B0604020104020204" pitchFamily="34" charset="0"/>
              </a:rPr>
              <a:t>Sommerlad</a:t>
            </a:r>
            <a:r>
              <a:rPr lang="en-US" dirty="0">
                <a:latin typeface="Abadi" panose="020B0604020104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badi" panose="020B0604020104020204" pitchFamily="34" charset="0"/>
                <a:hlinkClick r:id="rId10"/>
              </a:rPr>
              <a:t>P2307</a:t>
            </a:r>
            <a:r>
              <a:rPr lang="en-US" dirty="0">
                <a:latin typeface="Abadi" panose="020B0604020104020204" pitchFamily="34" charset="0"/>
              </a:rPr>
              <a:t>: </a:t>
            </a:r>
            <a:r>
              <a:rPr lang="en-US" dirty="0" err="1">
                <a:latin typeface="Abadi" panose="020B0604020104020204" pitchFamily="34" charset="0"/>
              </a:rPr>
              <a:t>Lvalue</a:t>
            </a:r>
            <a:r>
              <a:rPr lang="en-US" dirty="0">
                <a:latin typeface="Abadi" panose="020B0604020104020204" pitchFamily="34" charset="0"/>
              </a:rPr>
              <a:t> closures (Jens </a:t>
            </a:r>
            <a:r>
              <a:rPr lang="en-US" dirty="0" err="1">
                <a:latin typeface="Abadi" panose="020B0604020104020204" pitchFamily="34" charset="0"/>
              </a:rPr>
              <a:t>Gustedt</a:t>
            </a:r>
            <a:r>
              <a:rPr lang="en-US" dirty="0">
                <a:latin typeface="Abadi" panose="020B0604020104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badi" panose="020B0604020104020204" pitchFamily="34" charset="0"/>
                <a:hlinkClick r:id="rId11"/>
              </a:rPr>
              <a:t>P1946</a:t>
            </a:r>
            <a:r>
              <a:rPr lang="en-US" dirty="0">
                <a:latin typeface="Abadi" panose="020B0604020104020204" pitchFamily="34" charset="0"/>
              </a:rPr>
              <a:t>: Allow defaulting comparisons by value (Barry Revzin, Casey Carter)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badi" panose="020B0604020104020204" pitchFamily="34" charset="0"/>
                <a:hlinkClick r:id="rId12"/>
              </a:rPr>
              <a:t>P2027</a:t>
            </a:r>
            <a:r>
              <a:rPr lang="en-US" dirty="0">
                <a:latin typeface="Abadi" panose="020B0604020104020204" pitchFamily="34" charset="0"/>
              </a:rPr>
              <a:t>: Moved-from objects need not be valid (Geoff Romer)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badi" panose="020B0604020104020204" pitchFamily="34" charset="0"/>
                <a:hlinkClick r:id="rId13"/>
              </a:rPr>
              <a:t>P2226</a:t>
            </a:r>
            <a:r>
              <a:rPr lang="en-US" dirty="0">
                <a:latin typeface="Abadi" panose="020B0604020104020204" pitchFamily="34" charset="0"/>
              </a:rPr>
              <a:t>: A function template to move from an object and reset it (…) (</a:t>
            </a:r>
            <a:r>
              <a:rPr lang="en-US" dirty="0" err="1">
                <a:latin typeface="Abadi" panose="020B0604020104020204" pitchFamily="34" charset="0"/>
              </a:rPr>
              <a:t>Giusepper</a:t>
            </a:r>
            <a:r>
              <a:rPr lang="en-US" dirty="0">
                <a:latin typeface="Abadi" panose="020B0604020104020204" pitchFamily="34" charset="0"/>
              </a:rPr>
              <a:t> D’Angelo)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badi" panose="020B0604020104020204" pitchFamily="34" charset="0"/>
                <a:hlinkClick r:id="rId14"/>
              </a:rPr>
              <a:t>P2012</a:t>
            </a:r>
            <a:r>
              <a:rPr lang="en-US" b="0" i="0" dirty="0">
                <a:effectLst/>
                <a:latin typeface="Abadi" panose="020B0604020104020204" pitchFamily="34" charset="0"/>
              </a:rPr>
              <a:t>: </a:t>
            </a:r>
            <a:r>
              <a:rPr lang="en-US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Fix the range-based for loop (Various Authors)</a:t>
            </a:r>
            <a:endParaRPr lang="en-US" dirty="0">
              <a:latin typeface="Abadi" panose="020B06040201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9540160-D9EC-47AF-B787-6EA76B11A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48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546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7348569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References (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)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049B6C-0A73-4F82-AA8C-FC27B8F1B483}"/>
              </a:ext>
            </a:extLst>
          </p:cNvPr>
          <p:cNvSpPr txBox="1"/>
          <p:nvPr/>
        </p:nvSpPr>
        <p:spPr>
          <a:xfrm>
            <a:off x="379031" y="1146522"/>
            <a:ext cx="1147457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n-US" dirty="0">
                <a:solidFill>
                  <a:srgbClr val="000000"/>
                </a:solidFill>
                <a:latin typeface="Abadi" panose="020B0604020104020204" pitchFamily="34" charset="0"/>
              </a:rPr>
              <a:t>Books, Talks &amp; Blogs: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Abadi" panose="020B0604020104020204" pitchFamily="34" charset="0"/>
                <a:hlinkClick r:id="rId3"/>
              </a:rPr>
              <a:t>Book</a:t>
            </a:r>
            <a:r>
              <a:rPr lang="en-US" altLang="en-US" dirty="0">
                <a:solidFill>
                  <a:srgbClr val="000000"/>
                </a:solidFill>
                <a:latin typeface="Abadi" panose="020B0604020104020204" pitchFamily="34" charset="0"/>
              </a:rPr>
              <a:t>: </a:t>
            </a:r>
            <a:r>
              <a:rPr lang="pt-BR" altLang="en-US" dirty="0">
                <a:solidFill>
                  <a:srgbClr val="000000"/>
                </a:solidFill>
                <a:latin typeface="Abadi" panose="020B0604020104020204" pitchFamily="34" charset="0"/>
              </a:rPr>
              <a:t>David Vandevoorde, Nicolai Josuttis, Douglas Gregor: C++ Templates: The Complete Guide</a:t>
            </a:r>
            <a:endParaRPr lang="en-US" dirty="0">
              <a:latin typeface="Abadi" panose="020B0604020104020204" pitchFamily="34" charset="0"/>
              <a:hlinkClick r:id="rId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Abadi" panose="020B0604020104020204" pitchFamily="34" charset="0"/>
                <a:hlinkClick r:id="rId5"/>
              </a:rPr>
              <a:t>Paper</a:t>
            </a:r>
            <a:r>
              <a:rPr lang="en-US" altLang="en-US" dirty="0">
                <a:solidFill>
                  <a:srgbClr val="000000"/>
                </a:solidFill>
                <a:latin typeface="Abadi" panose="020B0604020104020204" pitchFamily="34" charset="0"/>
              </a:rPr>
              <a:t>: Bjarne </a:t>
            </a:r>
            <a:r>
              <a:rPr lang="en-US" altLang="en-US" dirty="0" err="1">
                <a:solidFill>
                  <a:srgbClr val="000000"/>
                </a:solidFill>
                <a:latin typeface="Abadi" panose="020B0604020104020204" pitchFamily="34" charset="0"/>
              </a:rPr>
              <a:t>Stroustrup</a:t>
            </a:r>
            <a:r>
              <a:rPr lang="en-US" altLang="en-US" dirty="0">
                <a:solidFill>
                  <a:srgbClr val="000000"/>
                </a:solidFill>
                <a:latin typeface="Abadi" panose="020B0604020104020204" pitchFamily="34" charset="0"/>
              </a:rPr>
              <a:t>: “New” Value Terminology</a:t>
            </a:r>
            <a:endParaRPr lang="en-US" b="0" i="0" dirty="0">
              <a:effectLst/>
              <a:latin typeface="Abadi" panose="020B0604020104020204" pitchFamily="34" charset="0"/>
              <a:hlinkClick r:id="rId6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badi" panose="020B0604020104020204" pitchFamily="34" charset="0"/>
                <a:hlinkClick r:id="rId6"/>
              </a:rPr>
              <a:t>Talk</a:t>
            </a:r>
            <a:r>
              <a:rPr lang="en-US" b="0" i="0" dirty="0">
                <a:effectLst/>
                <a:latin typeface="Abadi" panose="020B0604020104020204" pitchFamily="34" charset="0"/>
              </a:rPr>
              <a:t>: Ben Deane: Deducing this Patterns (</a:t>
            </a:r>
            <a:r>
              <a:rPr lang="en-US" b="0" i="0" dirty="0" err="1">
                <a:effectLst/>
                <a:latin typeface="Abadi" panose="020B0604020104020204" pitchFamily="34" charset="0"/>
              </a:rPr>
              <a:t>CppCon</a:t>
            </a:r>
            <a:r>
              <a:rPr lang="en-US" b="0" i="0" dirty="0">
                <a:effectLst/>
                <a:latin typeface="Abadi" panose="020B0604020104020204" pitchFamily="34" charset="0"/>
              </a:rPr>
              <a:t> 2021)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badi" panose="020B0604020104020204" pitchFamily="34" charset="0"/>
                <a:hlinkClick r:id="rId7"/>
              </a:rPr>
              <a:t>Talk</a:t>
            </a:r>
            <a:r>
              <a:rPr lang="en-US" b="0" i="0" dirty="0">
                <a:effectLst/>
                <a:latin typeface="Abadi" panose="020B0604020104020204" pitchFamily="34" charset="0"/>
              </a:rPr>
              <a:t>: Peter </a:t>
            </a:r>
            <a:r>
              <a:rPr lang="en-US" b="0" i="0" dirty="0" err="1">
                <a:effectLst/>
                <a:latin typeface="Abadi" panose="020B0604020104020204" pitchFamily="34" charset="0"/>
              </a:rPr>
              <a:t>Sommerlad</a:t>
            </a:r>
            <a:r>
              <a:rPr lang="en-US" b="0" i="0" dirty="0">
                <a:effectLst/>
                <a:latin typeface="Abadi" panose="020B0604020104020204" pitchFamily="34" charset="0"/>
              </a:rPr>
              <a:t>: Reducing immediate dangling? (lightning talk) (</a:t>
            </a:r>
            <a:r>
              <a:rPr lang="en-US" b="0" i="0" dirty="0" err="1">
                <a:effectLst/>
                <a:latin typeface="Abadi" panose="020B0604020104020204" pitchFamily="34" charset="0"/>
              </a:rPr>
              <a:t>CppCon</a:t>
            </a:r>
            <a:r>
              <a:rPr lang="en-US" b="0" i="0" dirty="0">
                <a:effectLst/>
                <a:latin typeface="Abadi" panose="020B0604020104020204" pitchFamily="34" charset="0"/>
              </a:rPr>
              <a:t> 2019)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Abadi" panose="020B0604020104020204" pitchFamily="34" charset="0"/>
                <a:hlinkClick r:id="rId8"/>
              </a:rPr>
              <a:t>Talk(s)</a:t>
            </a:r>
            <a:r>
              <a:rPr lang="en-US" altLang="en-US" dirty="0">
                <a:solidFill>
                  <a:srgbClr val="000000"/>
                </a:solidFill>
                <a:latin typeface="Abadi" panose="020B0604020104020204" pitchFamily="34" charset="0"/>
              </a:rPr>
              <a:t>: Walter </a:t>
            </a:r>
            <a:r>
              <a:rPr lang="en-US" altLang="en-US" dirty="0" err="1">
                <a:solidFill>
                  <a:srgbClr val="000000"/>
                </a:solidFill>
                <a:latin typeface="Abadi" panose="020B0604020104020204" pitchFamily="34" charset="0"/>
              </a:rPr>
              <a:t>E.Brown</a:t>
            </a:r>
            <a:r>
              <a:rPr lang="en-US" altLang="en-US" dirty="0">
                <a:solidFill>
                  <a:srgbClr val="000000"/>
                </a:solidFill>
                <a:latin typeface="Abadi" panose="020B0604020104020204" pitchFamily="34" charset="0"/>
              </a:rPr>
              <a:t>: Modern Template Metaprogramming: A Compendium (</a:t>
            </a:r>
            <a:r>
              <a:rPr lang="en-US" altLang="en-US" dirty="0" err="1">
                <a:solidFill>
                  <a:srgbClr val="000000"/>
                </a:solidFill>
                <a:latin typeface="Abadi" panose="020B0604020104020204" pitchFamily="34" charset="0"/>
              </a:rPr>
              <a:t>CppCon</a:t>
            </a:r>
            <a:r>
              <a:rPr lang="en-US" altLang="en-US" dirty="0">
                <a:solidFill>
                  <a:srgbClr val="000000"/>
                </a:solidFill>
                <a:latin typeface="Abadi" panose="020B0604020104020204" pitchFamily="34" charset="0"/>
              </a:rPr>
              <a:t> 2014)</a:t>
            </a:r>
            <a:endParaRPr lang="en-US" dirty="0">
              <a:latin typeface="Abadi" panose="020B0604020104020204" pitchFamily="34" charset="0"/>
              <a:hlinkClick r:id="rId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badi" panose="020B0604020104020204" pitchFamily="34" charset="0"/>
                <a:hlinkClick r:id="rId4"/>
              </a:rPr>
              <a:t>Blog</a:t>
            </a:r>
            <a:r>
              <a:rPr lang="en-US" dirty="0">
                <a:latin typeface="Abadi" panose="020B0604020104020204" pitchFamily="34" charset="0"/>
              </a:rPr>
              <a:t>: Barry Revzin: </a:t>
            </a:r>
            <a:r>
              <a:rPr lang="en-US" dirty="0" err="1">
                <a:latin typeface="Abadi" panose="020B0604020104020204" pitchFamily="34" charset="0"/>
              </a:rPr>
              <a:t>xvalues</a:t>
            </a:r>
            <a:r>
              <a:rPr lang="en-US" dirty="0">
                <a:latin typeface="Abadi" panose="020B0604020104020204" pitchFamily="34" charset="0"/>
              </a:rPr>
              <a:t> and </a:t>
            </a:r>
            <a:r>
              <a:rPr lang="en-US" dirty="0" err="1">
                <a:latin typeface="Abadi" panose="020B0604020104020204" pitchFamily="34" charset="0"/>
              </a:rPr>
              <a:t>prvalues</a:t>
            </a:r>
            <a:r>
              <a:rPr lang="en-US" dirty="0">
                <a:latin typeface="Abadi" panose="020B0604020104020204" pitchFamily="34" charset="0"/>
              </a:rPr>
              <a:t>: The Next Generation (Discussing Identity function safely)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badi" panose="020B0604020104020204" pitchFamily="34" charset="0"/>
                <a:hlinkClick r:id="rId9"/>
              </a:rPr>
              <a:t>Blog</a:t>
            </a:r>
            <a:r>
              <a:rPr lang="en-US" dirty="0">
                <a:solidFill>
                  <a:srgbClr val="000000"/>
                </a:solidFill>
                <a:latin typeface="Abadi" panose="020B0604020104020204" pitchFamily="34" charset="0"/>
              </a:rPr>
              <a:t>: Barry Revzin: Value Categories in C++17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badi" panose="020B0604020104020204" pitchFamily="34" charset="0"/>
                <a:hlinkClick r:id="rId10"/>
              </a:rPr>
              <a:t>Blog</a:t>
            </a:r>
            <a:r>
              <a:rPr lang="en-US" b="0" i="0" dirty="0">
                <a:effectLst/>
                <a:latin typeface="Abadi" panose="020B0604020104020204" pitchFamily="34" charset="0"/>
              </a:rPr>
              <a:t>: Tristan Brindle: </a:t>
            </a:r>
            <a:r>
              <a:rPr lang="en-US" b="0" i="0" dirty="0" err="1">
                <a:effectLst/>
                <a:latin typeface="Abadi" panose="020B0604020104020204" pitchFamily="34" charset="0"/>
              </a:rPr>
              <a:t>Rvalue</a:t>
            </a:r>
            <a:r>
              <a:rPr lang="en-US" b="0" i="0" dirty="0">
                <a:effectLst/>
                <a:latin typeface="Abadi" panose="020B0604020104020204" pitchFamily="34" charset="0"/>
              </a:rPr>
              <a:t> </a:t>
            </a:r>
            <a:r>
              <a:rPr lang="en-US" b="0" i="0" dirty="0">
                <a:solidFill>
                  <a:srgbClr val="111111"/>
                </a:solidFill>
                <a:effectLst/>
                <a:latin typeface="Abadi" panose="020B0604020104020204" pitchFamily="34" charset="0"/>
              </a:rPr>
              <a:t>Ranges and Views in C++20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Abadi" panose="020B0604020104020204" pitchFamily="34" charset="0"/>
                <a:hlinkClick r:id="rId11"/>
              </a:rPr>
              <a:t>Blog</a:t>
            </a:r>
            <a:r>
              <a:rPr lang="en-US" altLang="en-US" dirty="0">
                <a:solidFill>
                  <a:srgbClr val="000000"/>
                </a:solidFill>
                <a:latin typeface="Abadi" panose="020B0604020104020204" pitchFamily="34" charset="0"/>
              </a:rPr>
              <a:t>: Thomas Becker: C++ </a:t>
            </a:r>
            <a:r>
              <a:rPr lang="en-US" altLang="en-US" dirty="0" err="1">
                <a:solidFill>
                  <a:srgbClr val="000000"/>
                </a:solidFill>
                <a:latin typeface="Abadi" panose="020B0604020104020204" pitchFamily="34" charset="0"/>
              </a:rPr>
              <a:t>Rvalue</a:t>
            </a:r>
            <a:r>
              <a:rPr lang="en-US" altLang="en-US" dirty="0">
                <a:solidFill>
                  <a:srgbClr val="000000"/>
                </a:solidFill>
                <a:latin typeface="Abadi" panose="020B0604020104020204" pitchFamily="34" charset="0"/>
              </a:rPr>
              <a:t> References Explained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rgbClr val="000000"/>
                </a:solidFill>
                <a:latin typeface="Abadi" panose="020B0604020104020204" pitchFamily="34" charset="0"/>
                <a:hlinkClick r:id="rId12"/>
              </a:rPr>
              <a:t>StackOverflow</a:t>
            </a:r>
            <a:r>
              <a:rPr lang="en-US" altLang="en-US" dirty="0">
                <a:solidFill>
                  <a:srgbClr val="000000"/>
                </a:solidFill>
                <a:latin typeface="Abadi" panose="020B0604020104020204" pitchFamily="34" charset="0"/>
              </a:rPr>
              <a:t>: Do </a:t>
            </a:r>
            <a:r>
              <a:rPr lang="en-US" altLang="en-US" dirty="0" err="1">
                <a:solidFill>
                  <a:srgbClr val="000000"/>
                </a:solidFill>
                <a:latin typeface="Abadi" panose="020B0604020104020204" pitchFamily="34" charset="0"/>
              </a:rPr>
              <a:t>rvalue</a:t>
            </a:r>
            <a:r>
              <a:rPr lang="en-US" altLang="en-US" dirty="0">
                <a:solidFill>
                  <a:srgbClr val="000000"/>
                </a:solidFill>
                <a:latin typeface="Abadi" panose="020B0604020104020204" pitchFamily="34" charset="0"/>
              </a:rPr>
              <a:t> references to const have any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Abadi" panose="020B0604020104020204" pitchFamily="34" charset="0"/>
                <a:hlinkClick r:id="rId13"/>
              </a:rPr>
              <a:t>Manual</a:t>
            </a:r>
            <a:r>
              <a:rPr lang="en-US" altLang="en-US" dirty="0">
                <a:solidFill>
                  <a:srgbClr val="000000"/>
                </a:solidFill>
                <a:latin typeface="Abadi" panose="020B0604020104020204" pitchFamily="34" charset="0"/>
              </a:rPr>
              <a:t>: </a:t>
            </a:r>
            <a:r>
              <a:rPr lang="en-US" altLang="en-US" dirty="0" err="1">
                <a:solidFill>
                  <a:srgbClr val="000000"/>
                </a:solidFill>
                <a:latin typeface="Abadi" panose="020B0604020104020204" pitchFamily="34" charset="0"/>
              </a:rPr>
              <a:t>Rvalue</a:t>
            </a:r>
            <a:r>
              <a:rPr lang="en-US" altLang="en-US" dirty="0">
                <a:solidFill>
                  <a:srgbClr val="000000"/>
                </a:solidFill>
                <a:latin typeface="Abadi" panose="020B0604020104020204" pitchFamily="34" charset="0"/>
              </a:rPr>
              <a:t> references in Chromium</a:t>
            </a:r>
            <a:endParaRPr lang="en-US" altLang="en-US" dirty="0">
              <a:latin typeface="Abadi" panose="020B060402010402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36E0D01-C445-4FE4-9A2D-C33790DA3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49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F5E7A6-5BBA-268D-83C0-5B862735E3B5}"/>
              </a:ext>
            </a:extLst>
          </p:cNvPr>
          <p:cNvSpPr txBox="1"/>
          <p:nvPr/>
        </p:nvSpPr>
        <p:spPr>
          <a:xfrm>
            <a:off x="500093" y="4784419"/>
            <a:ext cx="10557552" cy="18466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en-US" sz="1600" b="0" dirty="0">
                <a:solidFill>
                  <a:srgbClr val="000000"/>
                </a:solidFill>
                <a:effectLst/>
                <a:latin typeface="Abadi"/>
              </a:rPr>
              <a:t>"The best number is 73. Why? 73 is the 21st prime number. Its mirror, 37, is the 12th and its mirror, 21, is the product of multiplying 7 and 3."</a:t>
            </a:r>
          </a:p>
          <a:p>
            <a:pPr algn="l" fontAlgn="base"/>
            <a:r>
              <a:rPr lang="en-US" sz="1600" b="0" dirty="0">
                <a:solidFill>
                  <a:srgbClr val="000000"/>
                </a:solidFill>
                <a:effectLst/>
                <a:latin typeface="Abadi"/>
              </a:rPr>
              <a:t>"We get it, 73 is the Chuck Norris of numbers!"</a:t>
            </a:r>
          </a:p>
          <a:p>
            <a:pPr algn="l" fontAlgn="base"/>
            <a:r>
              <a:rPr lang="en-US" sz="1600" b="0" dirty="0">
                <a:solidFill>
                  <a:srgbClr val="000000"/>
                </a:solidFill>
                <a:effectLst/>
                <a:latin typeface="Abadi"/>
              </a:rPr>
              <a:t>"Chuck Norris wishes. In binary 73 is a palindrome, 1001001, which backwards is 1001001. All Chuck Norris backwards gets you is Sirron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Abadi"/>
              </a:rPr>
              <a:t>Kcuhc</a:t>
            </a:r>
            <a:r>
              <a:rPr lang="en-US" sz="1600" b="0" dirty="0">
                <a:solidFill>
                  <a:srgbClr val="000000"/>
                </a:solidFill>
                <a:effectLst/>
                <a:latin typeface="Abadi"/>
              </a:rPr>
              <a:t>!"'</a:t>
            </a:r>
          </a:p>
          <a:p>
            <a:endParaRPr lang="en-US" sz="1600" i="1" dirty="0">
              <a:solidFill>
                <a:srgbClr val="000000"/>
              </a:solidFill>
              <a:latin typeface="Abadi"/>
              <a:ea typeface="+mn-lt"/>
              <a:cs typeface="+mn-lt"/>
            </a:endParaRPr>
          </a:p>
          <a:p>
            <a:r>
              <a:rPr lang="en-US" sz="1600" i="1" dirty="0">
                <a:solidFill>
                  <a:srgbClr val="000000"/>
                </a:solidFill>
                <a:latin typeface="Abadi"/>
                <a:ea typeface="+mn-lt"/>
                <a:cs typeface="+mn-lt"/>
              </a:rPr>
              <a:t>Sheldon Cooper and Leonard Hofstadter, "The Big Bang Theory"</a:t>
            </a:r>
            <a:endParaRPr lang="en-US" sz="1600" i="1">
              <a:solidFill>
                <a:srgbClr val="000000"/>
              </a:solidFill>
              <a:latin typeface="Abadi"/>
            </a:endParaRPr>
          </a:p>
        </p:txBody>
      </p:sp>
    </p:spTree>
    <p:extLst>
      <p:ext uri="{BB962C8B-B14F-4D97-AF65-F5344CB8AC3E}">
        <p14:creationId xmlns:p14="http://schemas.microsoft.com/office/powerpoint/2010/main" val="1384159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9980330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Part 0: Motivation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10F01B-0C39-4EAF-8BC5-CA13A531E5D8}"/>
              </a:ext>
            </a:extLst>
          </p:cNvPr>
          <p:cNvSpPr txBox="1"/>
          <p:nvPr/>
        </p:nvSpPr>
        <p:spPr>
          <a:xfrm>
            <a:off x="371981" y="1049935"/>
            <a:ext cx="105821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This is (roughly) how your compiler see your program!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You can use std::move to </a:t>
            </a:r>
            <a:r>
              <a:rPr lang="en-US" sz="2400" b="1" dirty="0">
                <a:solidFill>
                  <a:srgbClr val="000000"/>
                </a:solidFill>
                <a:latin typeface="Abadi" panose="020B0604020104020204" pitchFamily="34" charset="0"/>
              </a:rPr>
              <a:t>explicitly</a:t>
            </a: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 color objects in “Gray” (= temporary)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Some conditions can mark objects in Gray </a:t>
            </a:r>
            <a:r>
              <a:rPr lang="en-US" sz="2400" b="1" dirty="0">
                <a:solidFill>
                  <a:srgbClr val="000000"/>
                </a:solidFill>
                <a:latin typeface="Abadi" panose="020B0604020104020204" pitchFamily="34" charset="0"/>
              </a:rPr>
              <a:t>implicitly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“Gray” tells your compiler that it can “steal” from the object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4828E12-0DFA-422F-9235-16E9550476DC}"/>
              </a:ext>
            </a:extLst>
          </p:cNvPr>
          <p:cNvSpPr/>
          <p:nvPr/>
        </p:nvSpPr>
        <p:spPr>
          <a:xfrm>
            <a:off x="4887151" y="2945069"/>
            <a:ext cx="1447313" cy="835855"/>
          </a:xfrm>
          <a:prstGeom prst="roundRect">
            <a:avLst>
              <a:gd name="adj" fmla="val 36635"/>
            </a:avLst>
          </a:prstGeom>
          <a:solidFill>
            <a:schemeClr val="accent3">
              <a:lumMod val="60000"/>
              <a:lumOff val="40000"/>
            </a:schemeClr>
          </a:solidFill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d1</a:t>
            </a:r>
            <a:b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s = 42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b = 0x1111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E905DED-1B18-4174-B4A4-0DC94EE8F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44606" y="3311120"/>
            <a:ext cx="2129947" cy="1843152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52A60D3-D261-4310-BF02-3E373C055C52}"/>
              </a:ext>
            </a:extLst>
          </p:cNvPr>
          <p:cNvSpPr/>
          <p:nvPr/>
        </p:nvSpPr>
        <p:spPr>
          <a:xfrm>
            <a:off x="4883090" y="4103906"/>
            <a:ext cx="1447313" cy="835855"/>
          </a:xfrm>
          <a:prstGeom prst="roundRect">
            <a:avLst>
              <a:gd name="adj" fmla="val 36635"/>
            </a:avLst>
          </a:prstGeom>
          <a:solidFill>
            <a:schemeClr val="accent3">
              <a:lumMod val="60000"/>
              <a:lumOff val="40000"/>
            </a:schemeClr>
          </a:solidFill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d2</a:t>
            </a:r>
            <a:b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s = 42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b = 0x1111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B178AA9-EE1F-46EC-9CDB-E3B7609D469C}"/>
              </a:ext>
            </a:extLst>
          </p:cNvPr>
          <p:cNvCxnSpPr>
            <a:cxnSpLocks/>
            <a:stCxn id="5" idx="2"/>
            <a:endCxn id="35" idx="0"/>
          </p:cNvCxnSpPr>
          <p:nvPr/>
        </p:nvCxnSpPr>
        <p:spPr>
          <a:xfrm flipH="1">
            <a:off x="5606747" y="3780924"/>
            <a:ext cx="4061" cy="3229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5ACB8CC-E99A-4B4A-97F2-D2567FF542C0}"/>
              </a:ext>
            </a:extLst>
          </p:cNvPr>
          <p:cNvSpPr/>
          <p:nvPr/>
        </p:nvSpPr>
        <p:spPr>
          <a:xfrm>
            <a:off x="4883090" y="2945069"/>
            <a:ext cx="1447313" cy="835855"/>
          </a:xfrm>
          <a:prstGeom prst="roundRect">
            <a:avLst>
              <a:gd name="adj" fmla="val 36635"/>
            </a:avLst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d1</a:t>
            </a:r>
            <a:b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s = 42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b = 0x1111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651B2F3-F9C9-4805-A54C-50E34E6547FA}"/>
              </a:ext>
            </a:extLst>
          </p:cNvPr>
          <p:cNvSpPr/>
          <p:nvPr/>
        </p:nvSpPr>
        <p:spPr>
          <a:xfrm>
            <a:off x="4887151" y="2945594"/>
            <a:ext cx="1447313" cy="835855"/>
          </a:xfrm>
          <a:prstGeom prst="roundRect">
            <a:avLst>
              <a:gd name="adj" fmla="val 36635"/>
            </a:avLst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d1</a:t>
            </a:r>
            <a:b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s =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b =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91F447-F67D-48B8-981F-3B86E7D654E5}"/>
              </a:ext>
            </a:extLst>
          </p:cNvPr>
          <p:cNvSpPr/>
          <p:nvPr/>
        </p:nvSpPr>
        <p:spPr>
          <a:xfrm>
            <a:off x="6879615" y="2952897"/>
            <a:ext cx="1447313" cy="835855"/>
          </a:xfrm>
          <a:prstGeom prst="roundRect">
            <a:avLst>
              <a:gd name="adj" fmla="val 36635"/>
            </a:avLst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Data(42)</a:t>
            </a:r>
            <a:b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s = 42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b = 0x2222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B2E57FE-850D-44B7-9253-CDBCFDD6FECB}"/>
              </a:ext>
            </a:extLst>
          </p:cNvPr>
          <p:cNvSpPr/>
          <p:nvPr/>
        </p:nvSpPr>
        <p:spPr>
          <a:xfrm>
            <a:off x="6877388" y="2952906"/>
            <a:ext cx="1447313" cy="835855"/>
          </a:xfrm>
          <a:prstGeom prst="roundRect">
            <a:avLst>
              <a:gd name="adj" fmla="val 36635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Data(42)</a:t>
            </a:r>
            <a:b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s = 42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b = 0x2222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720AB4C-BDC0-41FC-86F5-E40B86167D0A}"/>
              </a:ext>
            </a:extLst>
          </p:cNvPr>
          <p:cNvSpPr/>
          <p:nvPr/>
        </p:nvSpPr>
        <p:spPr>
          <a:xfrm>
            <a:off x="6903374" y="4129235"/>
            <a:ext cx="1447313" cy="835855"/>
          </a:xfrm>
          <a:prstGeom prst="roundRect">
            <a:avLst>
              <a:gd name="adj" fmla="val 36635"/>
            </a:avLst>
          </a:prstGeom>
          <a:solidFill>
            <a:schemeClr val="accent3">
              <a:lumMod val="60000"/>
              <a:lumOff val="40000"/>
            </a:schemeClr>
          </a:solidFill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Data(42)</a:t>
            </a:r>
            <a:b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s = 42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b = 0x1111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DF92A58-E75B-4E5A-B088-62D81D098052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7627031" y="3806253"/>
            <a:ext cx="4061" cy="3229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3D85197-F2B7-46A0-93E4-0258D868F4C9}"/>
              </a:ext>
            </a:extLst>
          </p:cNvPr>
          <p:cNvSpPr/>
          <p:nvPr/>
        </p:nvSpPr>
        <p:spPr>
          <a:xfrm>
            <a:off x="6901025" y="4133848"/>
            <a:ext cx="1447313" cy="835855"/>
          </a:xfrm>
          <a:prstGeom prst="roundRect">
            <a:avLst>
              <a:gd name="adj" fmla="val 36635"/>
            </a:avLst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Data(42)</a:t>
            </a:r>
            <a:b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s = 42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b = 0x1111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111D41-E4A4-4560-83DE-26E420F994E3}"/>
              </a:ext>
            </a:extLst>
          </p:cNvPr>
          <p:cNvCxnSpPr>
            <a:cxnSpLocks/>
          </p:cNvCxnSpPr>
          <p:nvPr/>
        </p:nvCxnSpPr>
        <p:spPr>
          <a:xfrm flipH="1">
            <a:off x="7625630" y="4992396"/>
            <a:ext cx="4061" cy="3229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C865653-71EA-4502-8973-82B0D2C9583E}"/>
              </a:ext>
            </a:extLst>
          </p:cNvPr>
          <p:cNvSpPr/>
          <p:nvPr/>
        </p:nvSpPr>
        <p:spPr>
          <a:xfrm>
            <a:off x="6903240" y="5315378"/>
            <a:ext cx="1447313" cy="835855"/>
          </a:xfrm>
          <a:prstGeom prst="roundRect">
            <a:avLst>
              <a:gd name="adj" fmla="val 36635"/>
            </a:avLst>
          </a:prstGeom>
          <a:solidFill>
            <a:schemeClr val="accent3">
              <a:lumMod val="60000"/>
              <a:lumOff val="40000"/>
            </a:schemeClr>
          </a:solidFill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d4</a:t>
            </a:r>
            <a:b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s = 42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b = 0x1111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A29B07B-75D5-4D31-A8C4-6B088567D8FD}"/>
              </a:ext>
            </a:extLst>
          </p:cNvPr>
          <p:cNvSpPr/>
          <p:nvPr/>
        </p:nvSpPr>
        <p:spPr>
          <a:xfrm>
            <a:off x="6894556" y="4131460"/>
            <a:ext cx="1447313" cy="835855"/>
          </a:xfrm>
          <a:prstGeom prst="roundRect">
            <a:avLst>
              <a:gd name="adj" fmla="val 36635"/>
            </a:avLst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Data(42)</a:t>
            </a:r>
            <a:b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s = 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b =</a:t>
            </a:r>
          </a:p>
        </p:txBody>
      </p:sp>
      <p:sp>
        <p:nvSpPr>
          <p:cNvPr id="21" name="Slide Number Placeholder 1">
            <a:extLst>
              <a:ext uri="{FF2B5EF4-FFF2-40B4-BE49-F238E27FC236}">
                <a16:creationId xmlns:a16="http://schemas.microsoft.com/office/drawing/2014/main" id="{6A810146-8C95-488D-9564-0E9641E86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5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0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 animBg="1"/>
      <p:bldP spid="39" grpId="0" animBg="1"/>
      <p:bldP spid="40" grpId="0" animBg="1"/>
      <p:bldP spid="11" grpId="0" animBg="1"/>
      <p:bldP spid="13" grpId="0" animBg="1"/>
      <p:bldP spid="14" grpId="0" animBg="1"/>
      <p:bldP spid="16" grpId="0" animBg="1"/>
      <p:bldP spid="19" grpId="0" animBg="1"/>
      <p:bldP spid="2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9980330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Part III: Intro To Overload Resolution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8B8E5B-B6E1-46F8-AC1F-E0E13D5D8A31}"/>
              </a:ext>
            </a:extLst>
          </p:cNvPr>
          <p:cNvSpPr txBox="1"/>
          <p:nvPr/>
        </p:nvSpPr>
        <p:spPr>
          <a:xfrm>
            <a:off x="371982" y="1075832"/>
            <a:ext cx="110404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Overload resolution of functions affected by value categories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To compile a function call, compiler creates list of candidates, then finds correct overload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Overload Resolution: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Picking the correct function from group of candidates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Function candidates are picked according to function name (Name Lookup)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May include Template Argument Deduction (TAD) and Argument Dependent Lookup (ADL)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Template Arguments Deduction (TAD):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Value category of an expression affects type deduction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Involves non-trivial deduction rules, which are </a:t>
            </a:r>
            <a:r>
              <a:rPr lang="en-US" sz="2000" b="1" dirty="0">
                <a:solidFill>
                  <a:srgbClr val="000000"/>
                </a:solidFill>
              </a:rPr>
              <a:t>out of scope</a:t>
            </a:r>
            <a:r>
              <a:rPr lang="en-US" sz="2000" dirty="0">
                <a:solidFill>
                  <a:srgbClr val="000000"/>
                </a:solidFill>
              </a:rPr>
              <a:t> for this talk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(e.g. deduction of T from multiple params with different value categories)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D328BF-33C8-4B80-8549-A4CF03AA8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50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9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9980330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Part III: Intro To Overload Resolution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8B8E5B-B6E1-46F8-AC1F-E0E13D5D8A31}"/>
              </a:ext>
            </a:extLst>
          </p:cNvPr>
          <p:cNvSpPr txBox="1"/>
          <p:nvPr/>
        </p:nvSpPr>
        <p:spPr>
          <a:xfrm>
            <a:off x="371982" y="1069914"/>
            <a:ext cx="1082384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To summarize: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To compile a function call, compiler must first perform </a:t>
            </a:r>
            <a:r>
              <a:rPr lang="en-US" sz="2000" dirty="0">
                <a:solidFill>
                  <a:srgbClr val="0000FF"/>
                </a:solidFill>
              </a:rPr>
              <a:t>name lookup</a:t>
            </a:r>
            <a:r>
              <a:rPr lang="en-US" sz="2000" dirty="0">
                <a:solidFill>
                  <a:srgbClr val="000000"/>
                </a:solidFill>
              </a:rPr>
              <a:t>, which may involve </a:t>
            </a:r>
            <a:r>
              <a:rPr lang="en-US" sz="2000" dirty="0">
                <a:solidFill>
                  <a:srgbClr val="0000FF"/>
                </a:solidFill>
              </a:rPr>
              <a:t>argument dependent lookup</a:t>
            </a:r>
            <a:r>
              <a:rPr lang="en-US" sz="2000" dirty="0">
                <a:solidFill>
                  <a:srgbClr val="000000"/>
                </a:solidFill>
              </a:rPr>
              <a:t>, and for function templates may be followed by </a:t>
            </a:r>
            <a:r>
              <a:rPr lang="en-US" sz="2000" dirty="0">
                <a:solidFill>
                  <a:srgbClr val="0000FF"/>
                </a:solidFill>
              </a:rPr>
              <a:t>template argument deduction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If these steps produce more than one </a:t>
            </a:r>
            <a:r>
              <a:rPr lang="en-US" sz="2000" i="1" dirty="0">
                <a:solidFill>
                  <a:srgbClr val="000000"/>
                </a:solidFill>
              </a:rPr>
              <a:t>candidate function</a:t>
            </a:r>
            <a:r>
              <a:rPr lang="en-US" sz="2000" dirty="0">
                <a:solidFill>
                  <a:srgbClr val="000000"/>
                </a:solidFill>
              </a:rPr>
              <a:t>, then</a:t>
            </a:r>
            <a:r>
              <a:rPr lang="en-US" sz="2000" dirty="0">
                <a:solidFill>
                  <a:srgbClr val="0000FF"/>
                </a:solidFill>
              </a:rPr>
              <a:t> overload resolution</a:t>
            </a:r>
            <a:r>
              <a:rPr lang="en-US" sz="2000" dirty="0">
                <a:solidFill>
                  <a:srgbClr val="0070C0"/>
                </a:solidFill>
              </a:rPr>
              <a:t> </a:t>
            </a:r>
            <a:r>
              <a:rPr lang="en-US" sz="2000" dirty="0">
                <a:solidFill>
                  <a:srgbClr val="000000"/>
                </a:solidFill>
              </a:rPr>
              <a:t>is performed to select the function that will be called.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If result is ambiguous (= multiple candidates with same level of fit), compilation fails.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32AF17D-C5B7-4738-B184-A4D1E76F2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51</a:t>
            </a:fld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5873D7-0D88-4B24-990D-5E7E182C2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89502" y="4547789"/>
            <a:ext cx="1173924" cy="17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8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ACBC101-51EB-4245-9FC8-2CABAC1937E9}"/>
              </a:ext>
            </a:extLst>
          </p:cNvPr>
          <p:cNvSpPr txBox="1"/>
          <p:nvPr/>
        </p:nvSpPr>
        <p:spPr>
          <a:xfrm>
            <a:off x="371983" y="1064389"/>
            <a:ext cx="1122024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Templates instantiation and overload resolution are affected by the VC of the expression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When a function template participates in overload resolution, Template Argument Substitution occurs.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Template arguments can be affected by </a:t>
            </a:r>
            <a:r>
              <a:rPr lang="en-US" sz="2000" dirty="0" err="1">
                <a:solidFill>
                  <a:srgbClr val="000000"/>
                </a:solidFill>
              </a:rPr>
              <a:t>lvalue</a:t>
            </a:r>
            <a:r>
              <a:rPr lang="en-US" sz="2000" dirty="0">
                <a:solidFill>
                  <a:srgbClr val="000000"/>
                </a:solidFill>
              </a:rPr>
              <a:t>-to-</a:t>
            </a:r>
            <a:r>
              <a:rPr lang="en-US" sz="2000" dirty="0" err="1">
                <a:solidFill>
                  <a:srgbClr val="000000"/>
                </a:solidFill>
              </a:rPr>
              <a:t>rvalue</a:t>
            </a:r>
            <a:r>
              <a:rPr lang="en-US" sz="2000" dirty="0">
                <a:solidFill>
                  <a:srgbClr val="000000"/>
                </a:solidFill>
              </a:rPr>
              <a:t>, array-to-pointer, or function-to-pointer implicit conversions (as in auto)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9980330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Part III: Intro To Overload Resolution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923750F-CB8A-4A7D-874E-DEA86EAA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52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0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ACBC101-51EB-4245-9FC8-2CABAC1937E9}"/>
              </a:ext>
            </a:extLst>
          </p:cNvPr>
          <p:cNvSpPr txBox="1"/>
          <p:nvPr/>
        </p:nvSpPr>
        <p:spPr>
          <a:xfrm>
            <a:off x="638355" y="1206821"/>
            <a:ext cx="998033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Part 0: </a:t>
            </a:r>
            <a:r>
              <a:rPr lang="en-US" sz="2800" dirty="0">
                <a:solidFill>
                  <a:srgbClr val="002060"/>
                </a:solidFill>
              </a:rPr>
              <a:t>Motivation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Part I: </a:t>
            </a:r>
            <a:r>
              <a:rPr lang="en-US" sz="2800" dirty="0">
                <a:solidFill>
                  <a:srgbClr val="002060"/>
                </a:solidFill>
              </a:rPr>
              <a:t>Intro to value categories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Part II</a:t>
            </a:r>
            <a:r>
              <a:rPr lang="en-US" sz="2800" dirty="0">
                <a:solidFill>
                  <a:srgbClr val="002060"/>
                </a:solidFill>
              </a:rPr>
              <a:t>: Value categories in practice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Part III</a:t>
            </a:r>
            <a:r>
              <a:rPr lang="en-US" sz="2800" dirty="0">
                <a:solidFill>
                  <a:srgbClr val="002060"/>
                </a:solidFill>
              </a:rPr>
              <a:t>: Value categories In generic code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Part IV</a:t>
            </a:r>
            <a:r>
              <a:rPr lang="en-US" sz="2800" dirty="0">
                <a:solidFill>
                  <a:srgbClr val="002060"/>
                </a:solidFill>
              </a:rPr>
              <a:t>: Tools for handling value categories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9980330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Outline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7D09096-0BDC-4C85-85E6-AFFAB9AB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6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E89CFEE-F2A5-409A-8E3D-ED64A0EC682E}"/>
              </a:ext>
            </a:extLst>
          </p:cNvPr>
          <p:cNvSpPr/>
          <p:nvPr/>
        </p:nvSpPr>
        <p:spPr>
          <a:xfrm>
            <a:off x="318594" y="2085933"/>
            <a:ext cx="313798" cy="13456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9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41405" y="1372815"/>
            <a:ext cx="9369243" cy="1418898"/>
          </a:xfrm>
        </p:spPr>
        <p:txBody>
          <a:bodyPr>
            <a:noAutofit/>
          </a:bodyPr>
          <a:lstStyle/>
          <a:p>
            <a:pPr algn="l"/>
            <a:br>
              <a:rPr lang="en-US" sz="4000" dirty="0">
                <a:solidFill>
                  <a:schemeClr val="tx1"/>
                </a:solidFill>
              </a:rPr>
            </a:b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Part I: Intro To Value Categories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DB8A35-366B-46D1-BA77-FEA067F7DA43}"/>
              </a:ext>
            </a:extLst>
          </p:cNvPr>
          <p:cNvSpPr txBox="1"/>
          <p:nvPr/>
        </p:nvSpPr>
        <p:spPr>
          <a:xfrm>
            <a:off x="975944" y="3044286"/>
            <a:ext cx="61018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badi" panose="020B0604020104020204" pitchFamily="34" charset="0"/>
              </a:rPr>
              <a:t>What are value categories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badi" panose="020B0604020104020204" pitchFamily="34" charset="0"/>
              </a:rPr>
              <a:t>Evolution of value categories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D92A7BB-0F11-4AEF-9A4E-5FEE9C790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7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546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ACBC101-51EB-4245-9FC8-2CABAC1937E9}"/>
              </a:ext>
            </a:extLst>
          </p:cNvPr>
          <p:cNvSpPr txBox="1"/>
          <p:nvPr/>
        </p:nvSpPr>
        <p:spPr>
          <a:xfrm>
            <a:off x="371983" y="1095921"/>
            <a:ext cx="114904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Value Categories were inherited from C, with the porting of “</a:t>
            </a:r>
            <a:r>
              <a:rPr lang="en-US" sz="2400" dirty="0" err="1">
                <a:solidFill>
                  <a:srgbClr val="000000"/>
                </a:solidFill>
                <a:latin typeface="Abadi" panose="020B0604020104020204" pitchFamily="34" charset="0"/>
              </a:rPr>
              <a:t>lvalue</a:t>
            </a: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 expression”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Originally referred to the location of expression with regards to assignment: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badi" panose="020B0604020104020204" pitchFamily="34" charset="0"/>
              </a:rPr>
              <a:t>lvalue</a:t>
            </a: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 (left-value) was on the left of the assignment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badi" panose="020B0604020104020204" pitchFamily="34" charset="0"/>
              </a:rPr>
              <a:t>rvalue</a:t>
            </a: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 (right-value) was on the right of the assignment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9980330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Part I: What Are Value Categories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BA465E0-C54C-40F7-AEA0-228D5B12F0C3}"/>
              </a:ext>
            </a:extLst>
          </p:cNvPr>
          <p:cNvSpPr/>
          <p:nvPr/>
        </p:nvSpPr>
        <p:spPr>
          <a:xfrm>
            <a:off x="4038601" y="2394228"/>
            <a:ext cx="3149599" cy="729971"/>
          </a:xfrm>
          <a:prstGeom prst="roundRect">
            <a:avLst>
              <a:gd name="adj" fmla="val 14626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a =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42</a:t>
            </a:r>
            <a:r>
              <a:rPr lang="en-US" sz="24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572B2F5-FA7F-4C8E-868B-CE3EEC1357ED}"/>
              </a:ext>
            </a:extLst>
          </p:cNvPr>
          <p:cNvSpPr/>
          <p:nvPr/>
        </p:nvSpPr>
        <p:spPr>
          <a:xfrm>
            <a:off x="4969048" y="2432328"/>
            <a:ext cx="187152" cy="3114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1006DFF-001E-4BDD-A281-1EB0A229CA6E}"/>
              </a:ext>
            </a:extLst>
          </p:cNvPr>
          <p:cNvSpPr/>
          <p:nvPr/>
        </p:nvSpPr>
        <p:spPr>
          <a:xfrm>
            <a:off x="5583820" y="2432328"/>
            <a:ext cx="1248780" cy="3322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9847A79-1F98-4A79-86E7-54865F6F2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8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2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ACBC101-51EB-4245-9FC8-2CABAC1937E9}"/>
              </a:ext>
            </a:extLst>
          </p:cNvPr>
          <p:cNvSpPr txBox="1"/>
          <p:nvPr/>
        </p:nvSpPr>
        <p:spPr>
          <a:xfrm>
            <a:off x="371983" y="1095921"/>
            <a:ext cx="1149047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Value Category of an entity defines: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Its </a:t>
            </a:r>
            <a:r>
              <a:rPr lang="en-US" sz="2400" b="1" dirty="0">
                <a:solidFill>
                  <a:srgbClr val="000000"/>
                </a:solidFill>
                <a:latin typeface="Abadi" panose="020B0604020104020204" pitchFamily="34" charset="0"/>
              </a:rPr>
              <a:t>lifetime</a:t>
            </a: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: </a:t>
            </a: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Can it be moved from</a:t>
            </a: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Is it a temporary</a:t>
            </a: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Is it observable after change, etc.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Its </a:t>
            </a:r>
            <a:r>
              <a:rPr lang="en-US" sz="2400" b="1" dirty="0">
                <a:solidFill>
                  <a:srgbClr val="000000"/>
                </a:solidFill>
                <a:latin typeface="Abadi" panose="020B0604020104020204" pitchFamily="34" charset="0"/>
              </a:rPr>
              <a:t>identity:</a:t>
            </a: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Object has identity if its address can be taken and used safely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Value Categories affect two very important aspects: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Performance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Overload resolution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42E73C-765C-41E8-8AA9-76A2BF406964}"/>
              </a:ext>
            </a:extLst>
          </p:cNvPr>
          <p:cNvSpPr txBox="1">
            <a:spLocks/>
          </p:cNvSpPr>
          <p:nvPr/>
        </p:nvSpPr>
        <p:spPr>
          <a:xfrm>
            <a:off x="371984" y="5018"/>
            <a:ext cx="9980330" cy="923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 dirty="0">
                <a:solidFill>
                  <a:srgbClr val="002060"/>
                </a:solidFill>
              </a:rPr>
              <a:t>Part I: What Are Value Categories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BA465E0-C54C-40F7-AEA0-228D5B12F0C3}"/>
              </a:ext>
            </a:extLst>
          </p:cNvPr>
          <p:cNvSpPr/>
          <p:nvPr/>
        </p:nvSpPr>
        <p:spPr>
          <a:xfrm>
            <a:off x="4165601" y="1415564"/>
            <a:ext cx="3206228" cy="730736"/>
          </a:xfrm>
          <a:prstGeom prst="roundRect">
            <a:avLst>
              <a:gd name="adj" fmla="val 14626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a =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42</a:t>
            </a:r>
            <a:r>
              <a:rPr lang="en-US" sz="24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55585E8-4209-4672-A134-51B8DC1F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16" y="6154617"/>
            <a:ext cx="467626" cy="466404"/>
          </a:xfrm>
        </p:spPr>
        <p:txBody>
          <a:bodyPr/>
          <a:lstStyle/>
          <a:p>
            <a:fld id="{FE8FB2EA-2D7B-436A-81D7-AAED9BF18DE9}" type="slidenum">
              <a:rPr lang="en-US" sz="2000" smtClean="0">
                <a:solidFill>
                  <a:schemeClr val="tx1"/>
                </a:solidFill>
              </a:rPr>
              <a:t>9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bldLvl="3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39088</TotalTime>
  <Words>7560</Words>
  <Application>Microsoft Office PowerPoint</Application>
  <PresentationFormat>Widescreen</PresentationFormat>
  <Paragraphs>1175</Paragraphs>
  <Slides>52</Slides>
  <Notes>48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Part I: Intro To Value Categories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Part II: Value Categories In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Part III: Value Categories In Generic Code</vt:lpstr>
      <vt:lpstr>PowerPoint Presentation</vt:lpstr>
      <vt:lpstr>PowerPoint Presentation</vt:lpstr>
      <vt:lpstr>PowerPoint Presentation</vt:lpstr>
      <vt:lpstr>  Part IV: Tools for handling value categories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SolarEdge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Inbal Levi</dc:creator>
  <cp:lastModifiedBy>Inbal Levi</cp:lastModifiedBy>
  <cp:revision>2940</cp:revision>
  <dcterms:created xsi:type="dcterms:W3CDTF">2021-03-21T20:38:19Z</dcterms:created>
  <dcterms:modified xsi:type="dcterms:W3CDTF">2022-09-15T17:18:19Z</dcterms:modified>
</cp:coreProperties>
</file>