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1"/>
  </p:notesMasterIdLst>
  <p:handoutMasterIdLst>
    <p:handoutMasterId r:id="rId92"/>
  </p:handoutMasterIdLst>
  <p:sldIdLst>
    <p:sldId id="1182" r:id="rId2"/>
    <p:sldId id="1157" r:id="rId3"/>
    <p:sldId id="1158" r:id="rId4"/>
    <p:sldId id="1159" r:id="rId5"/>
    <p:sldId id="1160" r:id="rId6"/>
    <p:sldId id="1162" r:id="rId7"/>
    <p:sldId id="1253" r:id="rId8"/>
    <p:sldId id="1254" r:id="rId9"/>
    <p:sldId id="1255" r:id="rId10"/>
    <p:sldId id="1256" r:id="rId11"/>
    <p:sldId id="1257" r:id="rId12"/>
    <p:sldId id="1258" r:id="rId13"/>
    <p:sldId id="1259" r:id="rId14"/>
    <p:sldId id="1260" r:id="rId15"/>
    <p:sldId id="1261" r:id="rId16"/>
    <p:sldId id="1262" r:id="rId17"/>
    <p:sldId id="1263" r:id="rId18"/>
    <p:sldId id="1264" r:id="rId19"/>
    <p:sldId id="1265" r:id="rId20"/>
    <p:sldId id="1266" r:id="rId21"/>
    <p:sldId id="1267" r:id="rId22"/>
    <p:sldId id="1268" r:id="rId23"/>
    <p:sldId id="1269" r:id="rId24"/>
    <p:sldId id="1270" r:id="rId25"/>
    <p:sldId id="1271" r:id="rId26"/>
    <p:sldId id="1272" r:id="rId27"/>
    <p:sldId id="1273" r:id="rId28"/>
    <p:sldId id="1274" r:id="rId29"/>
    <p:sldId id="1275" r:id="rId30"/>
    <p:sldId id="1276" r:id="rId31"/>
    <p:sldId id="1342" r:id="rId32"/>
    <p:sldId id="1277" r:id="rId33"/>
    <p:sldId id="1278" r:id="rId34"/>
    <p:sldId id="1279" r:id="rId35"/>
    <p:sldId id="1280" r:id="rId36"/>
    <p:sldId id="1281" r:id="rId37"/>
    <p:sldId id="1282" r:id="rId38"/>
    <p:sldId id="1283" r:id="rId39"/>
    <p:sldId id="1284" r:id="rId40"/>
    <p:sldId id="1285" r:id="rId41"/>
    <p:sldId id="1286" r:id="rId42"/>
    <p:sldId id="1287" r:id="rId43"/>
    <p:sldId id="1288" r:id="rId44"/>
    <p:sldId id="1289" r:id="rId45"/>
    <p:sldId id="1290" r:id="rId46"/>
    <p:sldId id="1291" r:id="rId47"/>
    <p:sldId id="1292" r:id="rId48"/>
    <p:sldId id="1293" r:id="rId49"/>
    <p:sldId id="1294" r:id="rId50"/>
    <p:sldId id="1295" r:id="rId51"/>
    <p:sldId id="1296" r:id="rId52"/>
    <p:sldId id="1297" r:id="rId53"/>
    <p:sldId id="1298" r:id="rId54"/>
    <p:sldId id="1299" r:id="rId55"/>
    <p:sldId id="1300" r:id="rId56"/>
    <p:sldId id="1301" r:id="rId57"/>
    <p:sldId id="1302" r:id="rId58"/>
    <p:sldId id="1303" r:id="rId59"/>
    <p:sldId id="1304" r:id="rId60"/>
    <p:sldId id="1305" r:id="rId61"/>
    <p:sldId id="1306" r:id="rId62"/>
    <p:sldId id="1307" r:id="rId63"/>
    <p:sldId id="1308" r:id="rId64"/>
    <p:sldId id="1309" r:id="rId65"/>
    <p:sldId id="1310" r:id="rId66"/>
    <p:sldId id="1311" r:id="rId67"/>
    <p:sldId id="1312" r:id="rId68"/>
    <p:sldId id="1313" r:id="rId69"/>
    <p:sldId id="1314" r:id="rId70"/>
    <p:sldId id="1328" r:id="rId71"/>
    <p:sldId id="1337" r:id="rId72"/>
    <p:sldId id="1332" r:id="rId73"/>
    <p:sldId id="1333" r:id="rId74"/>
    <p:sldId id="1334" r:id="rId75"/>
    <p:sldId id="1340" r:id="rId76"/>
    <p:sldId id="1341" r:id="rId77"/>
    <p:sldId id="1335" r:id="rId78"/>
    <p:sldId id="1330" r:id="rId79"/>
    <p:sldId id="1339" r:id="rId80"/>
    <p:sldId id="1323" r:id="rId81"/>
    <p:sldId id="1315" r:id="rId82"/>
    <p:sldId id="1316" r:id="rId83"/>
    <p:sldId id="1317" r:id="rId84"/>
    <p:sldId id="1318" r:id="rId85"/>
    <p:sldId id="1319" r:id="rId86"/>
    <p:sldId id="1320" r:id="rId87"/>
    <p:sldId id="1321" r:id="rId88"/>
    <p:sldId id="1322" r:id="rId89"/>
    <p:sldId id="1186" r:id="rId90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Saks" initials="DS" lastIdx="26" clrIdx="0"/>
  <p:cmAuthor id="1" name="Ben Saks" initials="BDS" lastIdx="5" clrIdx="1"/>
  <p:cmAuthor id="2" name="Dan Saks" initials="DS" lastIdx="1" clrIdx="2">
    <p:extLst>
      <p:ext uri="{19B8F6BF-5375-455C-9EA6-DF929625EA0E}">
        <p15:presenceInfo xmlns:p15="http://schemas.microsoft.com/office/powerpoint/2012/main" userId="Dan Sak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43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75629" autoAdjust="0"/>
  </p:normalViewPr>
  <p:slideViewPr>
    <p:cSldViewPr>
      <p:cViewPr varScale="1">
        <p:scale>
          <a:sx n="98" d="100"/>
          <a:sy n="98" d="100"/>
        </p:scale>
        <p:origin x="106" y="91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"/>
    </p:cViewPr>
  </p:sorterViewPr>
  <p:notesViewPr>
    <p:cSldViewPr>
      <p:cViewPr varScale="1">
        <p:scale>
          <a:sx n="75" d="100"/>
          <a:sy n="75" d="100"/>
        </p:scale>
        <p:origin x="2866" y="48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5349219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>
                <a:latin typeface="Cambria" panose="02040503050406030204" pitchFamily="18" charset="0"/>
              </a:rPr>
              <a:t>Back to Basics: Declarations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-1" y="8685213"/>
            <a:ext cx="534922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49219" y="8685213"/>
            <a:ext cx="150719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 smtClean="0">
                <a:latin typeface="Cambria" pitchFamily="18" charset="0"/>
              </a:rPr>
              <a:t>1-</a:t>
            </a:r>
            <a:fld id="{AEDA0FCC-CA5E-427C-A4DF-EA7714DFA80F}" type="slidenum">
              <a:rPr lang="en-US" smtClean="0">
                <a:latin typeface="Cambria" pitchFamily="18" charset="0"/>
              </a:rPr>
              <a:pPr/>
              <a:t>‹#›</a:t>
            </a:fld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3051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spc="-150" smtClean="0">
                <a:effectLst/>
                <a:latin typeface="Consolas" panose="020B0609020204030204" pitchFamily="49" charset="0"/>
                <a:ea typeface="Cambria" panose="02040503050406030204" pitchFamily="18" charset="0"/>
              </a:defRPr>
            </a:lvl1pPr>
          </a:lstStyle>
          <a:p>
            <a:r>
              <a:rPr lang="en-US" spc="0" smtClean="0">
                <a:latin typeface="Cambria" panose="02040503050406030204" pitchFamily="18" charset="0"/>
              </a:rPr>
              <a:t>Back to Basics: Declarations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B102C7E2-EED7-4E9B-BCC8-FD7EB65594EC}" type="datetimeFigureOut">
              <a:rPr lang="en-US" smtClean="0"/>
              <a:pPr/>
              <a:t>2022-09-19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388619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58852E01-FE18-4314-957D-6540677278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681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100"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2020 by Ben Saks and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32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73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62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62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77875" y="720725"/>
            <a:ext cx="576103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94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Dan Saks and Ben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70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Dan Saks and Ben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923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Daniel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Daniel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367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Daniel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226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Copyright © 2015 by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527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Copyright © 2015 by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3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2020 by Ben Saks and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362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Copyright © 2015 by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587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Daniel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22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2020 by Dan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681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2020 by Dan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833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Daniel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381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Daniel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919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Daniel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41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Copyright © 2015 by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201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Dan Saks and Ben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793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Dan Saks and Ben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69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2020 by Ben Saks and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428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Dan Saks and Ben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527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Dan Saks and Ben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969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Dan Saks and Ben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16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023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Dan Saks and Ben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025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Dan Saks and Ben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623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Dan Saks and Ben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878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227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Back to Basics: Declarations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736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39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Copyright © 2020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057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520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609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2020 by Dan Saks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Notes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9570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075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000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546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1120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7397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9443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52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Copyright © 2020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8537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1976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1302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6201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6786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0453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9413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9580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7952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3331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05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7998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10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2019 by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660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0991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5337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7808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389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2926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6069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2849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4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6220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8220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9788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7066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3591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81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034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82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7454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83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70477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84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2346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85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550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87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03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2277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2019 by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88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01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Basics: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9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1" y="594360"/>
            <a:ext cx="10314319" cy="2743200"/>
          </a:xfrm>
        </p:spPr>
        <p:txBody>
          <a:bodyPr anchor="b" anchorCtr="0">
            <a:noAutofit/>
          </a:bodyPr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" y="3611880"/>
            <a:ext cx="10314432" cy="27432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9184" y="6355082"/>
            <a:ext cx="1755629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4597" y="6355050"/>
            <a:ext cx="658360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87931" y="6355050"/>
            <a:ext cx="1755629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10972800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18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41" y="228636"/>
            <a:ext cx="10314319" cy="548634"/>
          </a:xfrm>
        </p:spPr>
        <p:txBody>
          <a:bodyPr>
            <a:noAutofit/>
          </a:bodyPr>
          <a:lstStyle>
            <a:lvl1pPr>
              <a:defRPr sz="3600"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9241" y="1051587"/>
            <a:ext cx="10314319" cy="5303462"/>
          </a:xfrm>
        </p:spPr>
        <p:txBody>
          <a:bodyPr>
            <a:normAutofit/>
          </a:bodyPr>
          <a:lstStyle>
            <a:lvl1pPr marL="274320" indent="-274320" defTabSz="274320">
              <a:spcBef>
                <a:spcPts val="600"/>
              </a:spcBef>
              <a:buFont typeface="Wingdings" pitchFamily="2" charset="2"/>
              <a:buChar char="§"/>
              <a:defRPr sz="2300" baseline="0">
                <a:latin typeface="Cambria" pitchFamily="18" charset="0"/>
              </a:defRPr>
            </a:lvl1pPr>
            <a:lvl2pPr marL="274320" indent="-274320" defTabSz="274320">
              <a:spcBef>
                <a:spcPts val="600"/>
              </a:spcBef>
              <a:buFont typeface="Wingdings" pitchFamily="2" charset="2"/>
              <a:buChar char="ü"/>
              <a:defRPr sz="2300" i="1" baseline="0">
                <a:latin typeface="Cambria" pitchFamily="18" charset="0"/>
              </a:defRPr>
            </a:lvl2pPr>
            <a:lvl3pPr marL="274320" indent="0" defTabSz="274320">
              <a:spcBef>
                <a:spcPts val="0"/>
              </a:spcBef>
              <a:buFont typeface="Wingdings" pitchFamily="2" charset="2"/>
              <a:buNone/>
              <a:defRPr sz="2300" spc="0" baseline="0">
                <a:latin typeface="Cambria" pitchFamily="18" charset="0"/>
                <a:cs typeface="Consolas" pitchFamily="49" charset="0"/>
              </a:defRPr>
            </a:lvl3pPr>
            <a:lvl4pPr marL="274320" indent="0" defTabSz="274320">
              <a:spcBef>
                <a:spcPts val="0"/>
              </a:spcBef>
              <a:buFont typeface="Wingdings" pitchFamily="2" charset="2"/>
              <a:buNone/>
              <a:defRPr sz="2300" i="0" spc="-150" baseline="0">
                <a:latin typeface="Consolas" pitchFamily="49" charset="0"/>
                <a:cs typeface="Consolas" pitchFamily="49" charset="0"/>
              </a:defRPr>
            </a:lvl4pPr>
            <a:lvl5pPr marL="548640" indent="-274320" defTabSz="274320">
              <a:spcBef>
                <a:spcPts val="600"/>
              </a:spcBef>
              <a:buFont typeface="Wingdings" pitchFamily="2" charset="2"/>
              <a:buChar char=""/>
              <a:defRPr sz="2300" spc="0" baseline="0">
                <a:latin typeface="Cambria" pitchFamily="18" charset="0"/>
                <a:cs typeface="Consolas" pitchFamily="49" charset="0"/>
              </a:defRPr>
            </a:lvl5pPr>
            <a:lvl6pPr marL="548640" indent="0" defTabSz="274320">
              <a:spcBef>
                <a:spcPts val="0"/>
              </a:spcBef>
              <a:buFont typeface="Wingdings" pitchFamily="2" charset="2"/>
              <a:buNone/>
              <a:defRPr sz="2300" baseline="0">
                <a:latin typeface="Cambria" pitchFamily="18" charset="0"/>
              </a:defRPr>
            </a:lvl6pPr>
            <a:lvl7pPr marL="548640" indent="0" defTabSz="274320">
              <a:spcBef>
                <a:spcPts val="0"/>
              </a:spcBef>
              <a:buNone/>
              <a:defRPr sz="2300" spc="-150" baseline="0">
                <a:latin typeface="Consolas" pitchFamily="49" charset="0"/>
                <a:cs typeface="Consolas" pitchFamily="49" charset="0"/>
              </a:defRPr>
            </a:lvl7pPr>
            <a:lvl8pPr marL="822960" indent="-274320" defTabSz="274320">
              <a:spcBef>
                <a:spcPts val="600"/>
              </a:spcBef>
              <a:buFont typeface="Wingdings" pitchFamily="2" charset="2"/>
              <a:buChar char="ú"/>
              <a:defRPr sz="2300">
                <a:latin typeface="Cambria" pitchFamily="18" charset="0"/>
              </a:defRPr>
            </a:lvl8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First level check</a:t>
            </a:r>
          </a:p>
          <a:p>
            <a:pPr lvl="2"/>
            <a:r>
              <a:rPr lang="en-US" dirty="0"/>
              <a:t>First level no bullet</a:t>
            </a:r>
          </a:p>
          <a:p>
            <a:pPr lvl="3"/>
            <a:r>
              <a:rPr lang="en-US" dirty="0"/>
              <a:t>First level code</a:t>
            </a:r>
          </a:p>
          <a:p>
            <a:pPr lvl="4"/>
            <a:r>
              <a:rPr lang="en-US" dirty="0"/>
              <a:t>Second level bullet</a:t>
            </a:r>
          </a:p>
          <a:p>
            <a:pPr lvl="5"/>
            <a:r>
              <a:rPr lang="en-US" dirty="0"/>
              <a:t>Second level no bullet</a:t>
            </a:r>
          </a:p>
          <a:p>
            <a:pPr lvl="6"/>
            <a:r>
              <a:rPr lang="en-US" dirty="0"/>
              <a:t>Second level code</a:t>
            </a:r>
          </a:p>
          <a:p>
            <a:pPr lvl="7"/>
            <a:r>
              <a:rPr lang="en-US" dirty="0"/>
              <a:t>Third level bullet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87931" y="6355050"/>
            <a:ext cx="1755629" cy="320040"/>
          </a:xfrm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680"/>
            <a:ext cx="10972800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29241" y="6355048"/>
            <a:ext cx="1755629" cy="365756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4597" y="6355050"/>
            <a:ext cx="658360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5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9241" y="320074"/>
            <a:ext cx="10314319" cy="6034974"/>
          </a:xfrm>
        </p:spPr>
        <p:txBody>
          <a:bodyPr>
            <a:normAutofit/>
          </a:bodyPr>
          <a:lstStyle>
            <a:lvl1pPr marL="274320" indent="-274320" defTabSz="274320">
              <a:spcBef>
                <a:spcPts val="600"/>
              </a:spcBef>
              <a:buFont typeface="Wingdings" pitchFamily="2" charset="2"/>
              <a:buChar char="§"/>
              <a:defRPr sz="2300" baseline="0">
                <a:latin typeface="Cambria" pitchFamily="18" charset="0"/>
              </a:defRPr>
            </a:lvl1pPr>
            <a:lvl2pPr marL="274320" indent="-274320" defTabSz="274320">
              <a:spcBef>
                <a:spcPts val="600"/>
              </a:spcBef>
              <a:buFont typeface="Wingdings" pitchFamily="2" charset="2"/>
              <a:buChar char="ü"/>
              <a:defRPr sz="2300" i="1" baseline="0">
                <a:latin typeface="Cambria" pitchFamily="18" charset="0"/>
              </a:defRPr>
            </a:lvl2pPr>
            <a:lvl3pPr marL="274320" indent="0" defTabSz="274320">
              <a:spcBef>
                <a:spcPts val="0"/>
              </a:spcBef>
              <a:buFont typeface="Wingdings" pitchFamily="2" charset="2"/>
              <a:buNone/>
              <a:defRPr sz="2300" spc="0" baseline="0">
                <a:latin typeface="Cambria" pitchFamily="18" charset="0"/>
                <a:cs typeface="Consolas" pitchFamily="49" charset="0"/>
              </a:defRPr>
            </a:lvl3pPr>
            <a:lvl4pPr marL="274320" indent="0" defTabSz="274320">
              <a:spcBef>
                <a:spcPts val="0"/>
              </a:spcBef>
              <a:buFont typeface="Wingdings" pitchFamily="2" charset="2"/>
              <a:buNone/>
              <a:defRPr sz="2300" i="0" spc="-150" baseline="0">
                <a:latin typeface="Consolas" pitchFamily="49" charset="0"/>
                <a:cs typeface="Consolas" pitchFamily="49" charset="0"/>
              </a:defRPr>
            </a:lvl4pPr>
            <a:lvl5pPr marL="548640" indent="-274320" defTabSz="274320">
              <a:spcBef>
                <a:spcPts val="600"/>
              </a:spcBef>
              <a:buFont typeface="Wingdings" pitchFamily="2" charset="2"/>
              <a:buChar char=""/>
              <a:defRPr sz="2300" spc="0" baseline="0">
                <a:latin typeface="Cambria" pitchFamily="18" charset="0"/>
                <a:cs typeface="Consolas" pitchFamily="49" charset="0"/>
              </a:defRPr>
            </a:lvl5pPr>
            <a:lvl6pPr marL="548640" indent="0" defTabSz="274320">
              <a:spcBef>
                <a:spcPts val="0"/>
              </a:spcBef>
              <a:buFont typeface="Wingdings" pitchFamily="2" charset="2"/>
              <a:buNone/>
              <a:defRPr sz="2300" baseline="0">
                <a:latin typeface="Cambria" pitchFamily="18" charset="0"/>
              </a:defRPr>
            </a:lvl6pPr>
            <a:lvl7pPr marL="548640" indent="0" defTabSz="274320">
              <a:spcBef>
                <a:spcPts val="0"/>
              </a:spcBef>
              <a:buNone/>
              <a:defRPr sz="2300" spc="-150" baseline="0">
                <a:latin typeface="Consolas" pitchFamily="49" charset="0"/>
                <a:cs typeface="Consolas" pitchFamily="49" charset="0"/>
              </a:defRPr>
            </a:lvl7pPr>
            <a:lvl8pPr marL="822960" indent="-274320" defTabSz="274320">
              <a:spcBef>
                <a:spcPts val="600"/>
              </a:spcBef>
              <a:buFont typeface="Wingdings" pitchFamily="2" charset="2"/>
              <a:buChar char="ú"/>
              <a:defRPr sz="2300">
                <a:latin typeface="Cambria" pitchFamily="18" charset="0"/>
              </a:defRPr>
            </a:lvl8pPr>
          </a:lstStyle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First level check</a:t>
            </a:r>
          </a:p>
          <a:p>
            <a:pPr lvl="2"/>
            <a:r>
              <a:rPr lang="en-US" dirty="0" smtClean="0"/>
              <a:t>First level no bullet</a:t>
            </a:r>
          </a:p>
          <a:p>
            <a:pPr lvl="3"/>
            <a:r>
              <a:rPr lang="en-US" dirty="0" smtClean="0"/>
              <a:t>First level code</a:t>
            </a:r>
          </a:p>
          <a:p>
            <a:pPr lvl="4"/>
            <a:r>
              <a:rPr lang="en-US" dirty="0" smtClean="0"/>
              <a:t>Second level bullet</a:t>
            </a:r>
          </a:p>
          <a:p>
            <a:pPr lvl="5"/>
            <a:r>
              <a:rPr lang="en-US" dirty="0" smtClean="0"/>
              <a:t>Second level no bullet</a:t>
            </a:r>
          </a:p>
          <a:p>
            <a:pPr lvl="6"/>
            <a:r>
              <a:rPr lang="en-US" dirty="0" smtClean="0"/>
              <a:t>Second level code</a:t>
            </a:r>
          </a:p>
          <a:p>
            <a:pPr lvl="7"/>
            <a:r>
              <a:rPr lang="en-US" dirty="0" smtClean="0"/>
              <a:t>Third level bullet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9241" y="6355048"/>
            <a:ext cx="1755629" cy="365756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4597" y="6355050"/>
            <a:ext cx="658360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87931" y="6355050"/>
            <a:ext cx="1755629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8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5596125" y="1051586"/>
            <a:ext cx="5047434" cy="5303462"/>
          </a:xfrm>
        </p:spPr>
        <p:txBody>
          <a:bodyPr>
            <a:normAutofit/>
          </a:bodyPr>
          <a:lstStyle>
            <a:lvl1pPr marL="274320" indent="-274320">
              <a:spcBef>
                <a:spcPts val="600"/>
              </a:spcBef>
              <a:buFont typeface="Wingdings" pitchFamily="2" charset="2"/>
              <a:buChar char="§"/>
              <a:defRPr sz="2300" baseline="0">
                <a:latin typeface="Cambria" pitchFamily="18" charset="0"/>
              </a:defRPr>
            </a:lvl1pPr>
            <a:lvl2pPr marL="342900" indent="-342900">
              <a:spcBef>
                <a:spcPts val="600"/>
              </a:spcBef>
              <a:buFont typeface="Wingdings" pitchFamily="2" charset="2"/>
              <a:buChar char="ü"/>
              <a:defRPr lang="en-US" sz="2300" i="1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274320" indent="0">
              <a:spcBef>
                <a:spcPts val="0"/>
              </a:spcBef>
              <a:buFont typeface="Wingdings" pitchFamily="2" charset="2"/>
              <a:buNone/>
              <a:defRPr sz="2300" baseline="0">
                <a:latin typeface="Cambria" pitchFamily="18" charset="0"/>
              </a:defRPr>
            </a:lvl3pPr>
            <a:lvl4pPr marL="274320" indent="0">
              <a:spcBef>
                <a:spcPts val="0"/>
              </a:spcBef>
              <a:buFont typeface="Wingdings" pitchFamily="2" charset="2"/>
              <a:buNone/>
              <a:defRPr lang="en-US" sz="2300" i="0" kern="1200" spc="-150" baseline="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4pPr>
            <a:lvl5pPr marL="548640" indent="-274320">
              <a:spcBef>
                <a:spcPts val="600"/>
              </a:spcBef>
              <a:buFont typeface="Arial" pitchFamily="34" charset="0"/>
              <a:buChar char="•"/>
              <a:defRPr sz="2300" baseline="0">
                <a:latin typeface="Cambria" pitchFamily="18" charset="0"/>
              </a:defRPr>
            </a:lvl5pPr>
            <a:lvl6pPr marL="548640" indent="0">
              <a:spcBef>
                <a:spcPts val="0"/>
              </a:spcBef>
              <a:buNone/>
              <a:defRPr lang="en-US" sz="2300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548640" indent="0">
              <a:spcBef>
                <a:spcPts val="0"/>
              </a:spcBef>
              <a:buNone/>
              <a:defRPr lang="en-US" sz="2300" i="0" kern="1200" spc="-150" baseline="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7pPr>
            <a:lvl8pPr marL="822960" indent="-274320">
              <a:spcBef>
                <a:spcPts val="600"/>
              </a:spcBef>
              <a:buFont typeface="Wingdings" pitchFamily="2" charset="2"/>
              <a:buChar char="ú"/>
              <a:defRPr sz="1800">
                <a:latin typeface="Cambria" pitchFamily="18" charset="0"/>
              </a:defRPr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First level check</a:t>
            </a:r>
          </a:p>
          <a:p>
            <a:pPr lvl="2"/>
            <a:r>
              <a:rPr lang="en-US" dirty="0" smtClean="0"/>
              <a:t>First level no bullet</a:t>
            </a:r>
          </a:p>
          <a:p>
            <a:pPr lvl="3"/>
            <a:r>
              <a:rPr lang="en-US" dirty="0" smtClean="0"/>
              <a:t>First level code</a:t>
            </a:r>
          </a:p>
          <a:p>
            <a:pPr lvl="4"/>
            <a:r>
              <a:rPr lang="en-US" dirty="0" smtClean="0"/>
              <a:t>Second level bullet</a:t>
            </a:r>
          </a:p>
          <a:p>
            <a:pPr lvl="5"/>
            <a:r>
              <a:rPr lang="en-US" dirty="0" smtClean="0"/>
              <a:t>Second level no bullet</a:t>
            </a:r>
          </a:p>
          <a:p>
            <a:pPr lvl="6"/>
            <a:r>
              <a:rPr lang="en-US" dirty="0" smtClean="0"/>
              <a:t>Second level code</a:t>
            </a:r>
          </a:p>
          <a:p>
            <a:pPr lvl="7"/>
            <a:r>
              <a:rPr lang="en-US" sz="2300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Third level bullet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29241" y="1051586"/>
            <a:ext cx="5047433" cy="5303462"/>
          </a:xfrm>
        </p:spPr>
        <p:txBody>
          <a:bodyPr>
            <a:normAutofit/>
          </a:bodyPr>
          <a:lstStyle>
            <a:lvl1pPr marL="274320" indent="-274320">
              <a:spcBef>
                <a:spcPts val="600"/>
              </a:spcBef>
              <a:buFont typeface="Wingdings" pitchFamily="2" charset="2"/>
              <a:buChar char="§"/>
              <a:defRPr sz="2300" baseline="0">
                <a:latin typeface="Cambria" pitchFamily="18" charset="0"/>
              </a:defRPr>
            </a:lvl1pPr>
            <a:lvl2pPr marL="274320" indent="-274320">
              <a:spcBef>
                <a:spcPts val="600"/>
              </a:spcBef>
              <a:buFont typeface="Wingdings" pitchFamily="2" charset="2"/>
              <a:buChar char="ü"/>
              <a:defRPr sz="2300" i="1" baseline="0">
                <a:latin typeface="Cambria" pitchFamily="18" charset="0"/>
              </a:defRPr>
            </a:lvl2pPr>
            <a:lvl3pPr marL="274320" indent="0">
              <a:spcBef>
                <a:spcPts val="0"/>
              </a:spcBef>
              <a:buFont typeface="Wingdings" pitchFamily="2" charset="2"/>
              <a:buNone/>
              <a:defRPr sz="2300" baseline="0">
                <a:latin typeface="Cambria" pitchFamily="18" charset="0"/>
              </a:defRPr>
            </a:lvl3pPr>
            <a:lvl4pPr marL="274320" indent="0">
              <a:spcBef>
                <a:spcPts val="0"/>
              </a:spcBef>
              <a:buFont typeface="Wingdings" pitchFamily="2" charset="2"/>
              <a:buNone/>
              <a:defRPr lang="en-US" sz="2300" i="0" kern="1200" spc="-150" baseline="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4pPr>
            <a:lvl5pPr marL="548640" indent="-274320">
              <a:spcBef>
                <a:spcPts val="600"/>
              </a:spcBef>
              <a:buFont typeface="Wingdings" pitchFamily="2" charset="2"/>
              <a:buChar char=""/>
              <a:defRPr sz="2300" baseline="0">
                <a:latin typeface="Cambria" pitchFamily="18" charset="0"/>
              </a:defRPr>
            </a:lvl5pPr>
            <a:lvl6pPr marL="548640" indent="0">
              <a:spcBef>
                <a:spcPts val="0"/>
              </a:spcBef>
              <a:buNone/>
              <a:defRPr lang="en-US" sz="2300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548640" indent="0">
              <a:spcBef>
                <a:spcPts val="0"/>
              </a:spcBef>
              <a:buNone/>
              <a:defRPr lang="en-US" sz="2300" i="0" kern="1200" spc="-150" baseline="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7pPr>
            <a:lvl8pPr marL="822960" indent="-274320">
              <a:buFont typeface="Wingdings" pitchFamily="2" charset="2"/>
              <a:buChar char="ú"/>
              <a:defRPr lang="en-US" sz="2300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First level check</a:t>
            </a:r>
          </a:p>
          <a:p>
            <a:pPr lvl="2"/>
            <a:r>
              <a:rPr lang="en-US" dirty="0" smtClean="0"/>
              <a:t>First level no bullet</a:t>
            </a:r>
          </a:p>
          <a:p>
            <a:pPr lvl="3"/>
            <a:r>
              <a:rPr lang="en-US" dirty="0" smtClean="0"/>
              <a:t>First level code</a:t>
            </a:r>
          </a:p>
          <a:p>
            <a:pPr lvl="4"/>
            <a:r>
              <a:rPr lang="en-US" dirty="0" smtClean="0"/>
              <a:t>Second level bullet</a:t>
            </a:r>
          </a:p>
          <a:p>
            <a:pPr lvl="5"/>
            <a:r>
              <a:rPr lang="en-US" dirty="0" smtClean="0"/>
              <a:t>Second level no bullet</a:t>
            </a:r>
          </a:p>
          <a:p>
            <a:pPr lvl="6"/>
            <a:r>
              <a:rPr lang="en-US" dirty="0" smtClean="0"/>
              <a:t>Second level code</a:t>
            </a:r>
          </a:p>
          <a:p>
            <a:pPr lvl="7"/>
            <a:r>
              <a:rPr lang="en-US" sz="2300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Third level bullet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9241" y="6355050"/>
            <a:ext cx="1755629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94597" y="6355050"/>
            <a:ext cx="658360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87931" y="6355049"/>
            <a:ext cx="1755629" cy="365756"/>
          </a:xfrm>
        </p:spPr>
        <p:txBody>
          <a:bodyPr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708"/>
            <a:ext cx="10972800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9241" y="228636"/>
            <a:ext cx="10314319" cy="548634"/>
          </a:xfrm>
        </p:spPr>
        <p:txBody>
          <a:bodyPr>
            <a:noAutofit/>
          </a:bodyPr>
          <a:lstStyle>
            <a:lvl1pPr>
              <a:defRPr sz="3600"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46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9241" y="6355050"/>
            <a:ext cx="175564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87968" y="6356351"/>
            <a:ext cx="1755648" cy="364454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94597" y="6355050"/>
            <a:ext cx="658360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4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2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2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1" y="6356352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4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1" r:id="rId2"/>
    <p:sldLayoutId id="2147483720" r:id="rId3"/>
    <p:sldLayoutId id="2147483712" r:id="rId4"/>
    <p:sldLayoutId id="214748371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</p:spPr>
      </p:pic>
    </p:spTree>
    <p:extLst>
      <p:ext uri="{BB962C8B-B14F-4D97-AF65-F5344CB8AC3E}">
        <p14:creationId xmlns:p14="http://schemas.microsoft.com/office/powerpoint/2010/main" val="11771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 name has all of these properties.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For 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679597"/>
              </p:ext>
            </p:extLst>
          </p:nvPr>
        </p:nvGraphicFramePr>
        <p:xfrm>
          <a:off x="1370528" y="2770468"/>
          <a:ext cx="8231744" cy="23318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936"/>
                <a:gridCol w="2057936"/>
                <a:gridCol w="2057936"/>
                <a:gridCol w="2057936"/>
              </a:tblGrid>
              <a:tr h="713418">
                <a:tc>
                  <a:txBody>
                    <a:bodyPr/>
                    <a:lstStyle/>
                    <a:p>
                      <a:pPr algn="ctr"/>
                      <a:endParaRPr lang="en-US" sz="2100" b="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l"/>
                      <a:r>
                        <a:rPr lang="en-US" sz="2100" b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property</a:t>
                      </a:r>
                      <a:endParaRPr lang="en-US" sz="21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object name has property</a:t>
                      </a:r>
                      <a:endParaRPr lang="en-US" sz="21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function name has property</a:t>
                      </a:r>
                      <a:endParaRPr lang="en-US" sz="21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label name</a:t>
                      </a:r>
                    </a:p>
                    <a:p>
                      <a:pPr algn="ctr"/>
                      <a:r>
                        <a:rPr lang="en-US" sz="2100" b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has property</a:t>
                      </a:r>
                      <a:endParaRPr lang="en-US" sz="21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</a:tr>
              <a:tr h="397868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scope</a:t>
                      </a:r>
                      <a:endParaRPr lang="en-US" sz="2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dirty="0" smtClean="0">
                          <a:solidFill>
                            <a:schemeClr val="tx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yes</a:t>
                      </a:r>
                      <a:endParaRPr lang="en-US" sz="2100" b="1" i="1" dirty="0">
                        <a:solidFill>
                          <a:schemeClr val="tx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dirty="0" smtClean="0">
                          <a:solidFill>
                            <a:schemeClr val="tx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yes</a:t>
                      </a:r>
                      <a:endParaRPr lang="en-US" sz="2100" b="1" i="1" dirty="0">
                        <a:solidFill>
                          <a:schemeClr val="tx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dirty="0" smtClean="0">
                          <a:solidFill>
                            <a:schemeClr val="tx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yes</a:t>
                      </a:r>
                      <a:endParaRPr lang="en-US" sz="2100" b="1" i="1" dirty="0">
                        <a:solidFill>
                          <a:schemeClr val="tx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</a:tr>
              <a:tr h="397868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type</a:t>
                      </a:r>
                      <a:endParaRPr lang="en-US" sz="2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dirty="0" smtClean="0">
                          <a:solidFill>
                            <a:schemeClr val="tx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yes</a:t>
                      </a:r>
                      <a:endParaRPr lang="en-US" sz="2100" b="1" i="1" dirty="0">
                        <a:solidFill>
                          <a:schemeClr val="tx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dirty="0" smtClean="0">
                          <a:solidFill>
                            <a:schemeClr val="tx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yes</a:t>
                      </a:r>
                      <a:endParaRPr lang="en-US" sz="2100" b="1" i="1" dirty="0">
                        <a:solidFill>
                          <a:schemeClr val="tx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i="1" dirty="0" smtClean="0">
                          <a:solidFill>
                            <a:schemeClr val="accent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</a:t>
                      </a:r>
                      <a:endParaRPr lang="en-US" sz="2100" i="1" dirty="0">
                        <a:solidFill>
                          <a:schemeClr val="accent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</a:tr>
              <a:tr h="397868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storage duration</a:t>
                      </a:r>
                      <a:endParaRPr lang="en-US" sz="2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dirty="0" smtClean="0">
                          <a:solidFill>
                            <a:schemeClr val="tx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yes</a:t>
                      </a:r>
                      <a:endParaRPr lang="en-US" sz="2100" b="1" i="1" dirty="0">
                        <a:solidFill>
                          <a:schemeClr val="tx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i="1" dirty="0" smtClean="0">
                          <a:solidFill>
                            <a:schemeClr val="accent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</a:t>
                      </a:r>
                      <a:endParaRPr lang="en-US" sz="2100" i="1" dirty="0">
                        <a:solidFill>
                          <a:schemeClr val="accent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i="1" dirty="0" smtClean="0">
                          <a:solidFill>
                            <a:schemeClr val="accent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</a:t>
                      </a:r>
                      <a:endParaRPr lang="en-US" sz="2100" i="1" dirty="0">
                        <a:solidFill>
                          <a:schemeClr val="accent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 anchor="ctr"/>
                </a:tc>
              </a:tr>
              <a:tr h="397868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linkage</a:t>
                      </a:r>
                      <a:endParaRPr lang="en-US" sz="2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dirty="0" smtClean="0">
                          <a:solidFill>
                            <a:schemeClr val="tx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yes</a:t>
                      </a:r>
                      <a:endParaRPr lang="en-US" sz="2100" b="1" i="1" dirty="0">
                        <a:solidFill>
                          <a:schemeClr val="tx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dirty="0" smtClean="0">
                          <a:solidFill>
                            <a:schemeClr val="tx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yes</a:t>
                      </a:r>
                      <a:endParaRPr lang="en-US" sz="2100" b="1" i="1" dirty="0">
                        <a:solidFill>
                          <a:schemeClr val="tx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i="1" dirty="0" smtClean="0">
                          <a:solidFill>
                            <a:schemeClr val="accent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</a:t>
                      </a:r>
                      <a:endParaRPr lang="en-US" sz="2100" i="1" dirty="0">
                        <a:solidFill>
                          <a:schemeClr val="accent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317" marR="82317" marT="41159" marB="41159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8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Entities and Properties</a:t>
            </a:r>
          </a:p>
          <a:p>
            <a:r>
              <a:rPr lang="en-US" dirty="0" smtClean="0"/>
              <a:t>Declarations </a:t>
            </a:r>
            <a:r>
              <a:rPr lang="en-US" dirty="0"/>
              <a:t>and </a:t>
            </a:r>
            <a:r>
              <a:rPr lang="en-US" dirty="0" smtClean="0"/>
              <a:t>Definitions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Structure of Declarations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Declarator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Initializers</a:t>
            </a:r>
          </a:p>
          <a:p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vs.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constexpr</a:t>
            </a:r>
            <a:endParaRPr lang="en-US" spc="-135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Using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with Dependent Names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Rvalue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References vs. Forwarding 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Declarations and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>
                <a:solidFill>
                  <a:schemeClr val="accent1"/>
                </a:solidFill>
              </a:rPr>
              <a:t>declaration</a:t>
            </a:r>
            <a:r>
              <a:rPr lang="en-US" dirty="0"/>
              <a:t> is a </a:t>
            </a:r>
            <a:r>
              <a:rPr lang="en-US" dirty="0" smtClean="0"/>
              <a:t>program statement </a:t>
            </a:r>
            <a:r>
              <a:rPr lang="en-US" dirty="0"/>
              <a:t>that says to the compiler:</a:t>
            </a:r>
          </a:p>
          <a:p>
            <a:pPr lvl="4"/>
            <a:r>
              <a:rPr lang="en-US" dirty="0"/>
              <a:t>“Here’s a name and some </a:t>
            </a:r>
            <a:r>
              <a:rPr lang="en-US" dirty="0" smtClean="0"/>
              <a:t>properties </a:t>
            </a:r>
            <a:r>
              <a:rPr lang="en-US" dirty="0"/>
              <a:t>for an </a:t>
            </a:r>
            <a:r>
              <a:rPr lang="en-US" dirty="0" smtClean="0"/>
              <a:t>entity.”</a:t>
            </a:r>
          </a:p>
          <a:p>
            <a:pPr lvl="4"/>
            <a:r>
              <a:rPr lang="en-US" dirty="0" smtClean="0"/>
              <a:t>“It might be here, or it might be somewhere else.”</a:t>
            </a:r>
          </a:p>
          <a:p>
            <a:pPr lvl="2"/>
            <a:endParaRPr lang="en-US" b="1" i="1" dirty="0"/>
          </a:p>
          <a:p>
            <a:r>
              <a:rPr lang="en-US" dirty="0"/>
              <a:t>A </a:t>
            </a:r>
            <a:r>
              <a:rPr lang="en-US" b="1" i="1" dirty="0">
                <a:solidFill>
                  <a:schemeClr val="accent1"/>
                </a:solidFill>
              </a:rPr>
              <a:t>definition</a:t>
            </a:r>
            <a:r>
              <a:rPr lang="en-US" dirty="0"/>
              <a:t> is a declaration that says:</a:t>
            </a:r>
          </a:p>
          <a:p>
            <a:pPr lvl="4"/>
            <a:r>
              <a:rPr lang="en-US" dirty="0"/>
              <a:t>“Here’s a name and the complete set of </a:t>
            </a:r>
            <a:r>
              <a:rPr lang="en-US" dirty="0" smtClean="0"/>
              <a:t>properties </a:t>
            </a:r>
            <a:r>
              <a:rPr lang="en-US" dirty="0"/>
              <a:t>for an </a:t>
            </a:r>
            <a:r>
              <a:rPr lang="en-US" dirty="0" smtClean="0"/>
              <a:t>entity that’s right </a:t>
            </a:r>
            <a:r>
              <a:rPr lang="en-US" dirty="0"/>
              <a:t>here.”</a:t>
            </a:r>
          </a:p>
          <a:p>
            <a:pPr lvl="2"/>
            <a:endParaRPr lang="en-US" dirty="0" smtClean="0"/>
          </a:p>
          <a:p>
            <a:r>
              <a:rPr lang="en-US" b="1" i="1" dirty="0" smtClean="0"/>
              <a:t>All </a:t>
            </a:r>
            <a:r>
              <a:rPr lang="en-US" b="1" i="1" dirty="0"/>
              <a:t>definitions are declarations.</a:t>
            </a:r>
          </a:p>
          <a:p>
            <a:r>
              <a:rPr lang="en-US" b="1" i="1" dirty="0"/>
              <a:t>Not all declarations are definitions</a:t>
            </a:r>
            <a:r>
              <a:rPr lang="en-US" b="1" i="1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5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</a:t>
            </a:r>
            <a:r>
              <a:rPr lang="en-US" b="1" i="1" dirty="0" smtClean="0"/>
              <a:t>function declaration</a:t>
            </a:r>
            <a:r>
              <a:rPr lang="en-US" dirty="0" smtClean="0"/>
              <a:t>:</a:t>
            </a:r>
          </a:p>
          <a:p>
            <a:pPr lvl="3"/>
            <a:endParaRPr lang="en-US" dirty="0" smtClean="0"/>
          </a:p>
          <a:p>
            <a:pPr lvl="3"/>
            <a:r>
              <a:rPr lang="en-US" dirty="0" err="1" smtClean="0"/>
              <a:t>int</a:t>
            </a:r>
            <a:r>
              <a:rPr lang="en-US" dirty="0" smtClean="0"/>
              <a:t> foo(</a:t>
            </a:r>
            <a:r>
              <a:rPr lang="en-US" dirty="0" err="1" smtClean="0"/>
              <a:t>int</a:t>
            </a:r>
            <a:r>
              <a:rPr lang="en-US" dirty="0" smtClean="0"/>
              <a:t> n);              // non-defining declaration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lacks a function body, so it isn’t a definition.</a:t>
            </a:r>
          </a:p>
          <a:p>
            <a:pPr lvl="2"/>
            <a:endParaRPr lang="en-US" dirty="0"/>
          </a:p>
          <a:p>
            <a:r>
              <a:rPr lang="en-US" dirty="0" smtClean="0"/>
              <a:t>It tells the compiler how to generate code that </a:t>
            </a:r>
            <a:r>
              <a:rPr lang="en-US" b="1" i="1" dirty="0" smtClean="0"/>
              <a:t>calls</a:t>
            </a:r>
            <a:r>
              <a:rPr lang="en-US" dirty="0" smtClean="0"/>
              <a:t> this function.</a:t>
            </a:r>
          </a:p>
          <a:p>
            <a:pPr lvl="2"/>
            <a:endParaRPr lang="en-US" dirty="0"/>
          </a:p>
          <a:p>
            <a:r>
              <a:rPr lang="en-US" dirty="0" smtClean="0"/>
              <a:t>However, it doesn’t tell the compiler how to generate the code for the </a:t>
            </a:r>
            <a:r>
              <a:rPr lang="en-US" b="1" i="1" dirty="0" smtClean="0"/>
              <a:t>function itself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0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Declarations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function declaration is also a </a:t>
            </a:r>
            <a:r>
              <a:rPr lang="en-US" b="1" i="1" dirty="0" smtClean="0"/>
              <a:t>function definition</a:t>
            </a:r>
            <a:r>
              <a:rPr lang="en-US" dirty="0" smtClean="0"/>
              <a:t>:</a:t>
            </a:r>
          </a:p>
          <a:p>
            <a:pPr lvl="3"/>
            <a:endParaRPr lang="en-US" dirty="0" smtClean="0"/>
          </a:p>
          <a:p>
            <a:pPr lvl="3"/>
            <a:r>
              <a:rPr lang="en-US" dirty="0" err="1"/>
              <a:t>int</a:t>
            </a:r>
            <a:r>
              <a:rPr lang="en-US" dirty="0"/>
              <a:t> foo(</a:t>
            </a:r>
            <a:r>
              <a:rPr lang="en-US" dirty="0" err="1"/>
              <a:t>int</a:t>
            </a:r>
            <a:r>
              <a:rPr lang="en-US" dirty="0"/>
              <a:t> n) </a:t>
            </a:r>
            <a:r>
              <a:rPr lang="en-US" dirty="0" smtClean="0"/>
              <a:t>{             // a definition</a:t>
            </a:r>
          </a:p>
          <a:p>
            <a:pPr lvl="3"/>
            <a:r>
              <a:rPr lang="en-US" dirty="0" smtClean="0"/>
              <a:t>    return n + 5;</a:t>
            </a:r>
          </a:p>
          <a:p>
            <a:pPr lvl="3"/>
            <a:r>
              <a:rPr lang="en-US" dirty="0" smtClean="0"/>
              <a:t>}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has a brace-enclosed body.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It tells the compiler everything it needs to know to actually </a:t>
            </a:r>
            <a:r>
              <a:rPr lang="en-US" b="1" i="1" dirty="0" smtClean="0"/>
              <a:t>create the function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One more example…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3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Declarations </a:t>
            </a:r>
            <a:r>
              <a:rPr lang="en-US" dirty="0"/>
              <a:t>and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C++, an object </a:t>
            </a:r>
            <a:r>
              <a:rPr lang="en-US" dirty="0" smtClean="0"/>
              <a:t>declaration (outside a class) is </a:t>
            </a:r>
            <a:r>
              <a:rPr lang="en-US" dirty="0"/>
              <a:t>also a </a:t>
            </a:r>
            <a:r>
              <a:rPr lang="en-US" b="1" i="1" dirty="0"/>
              <a:t>definition unless it contains an </a:t>
            </a:r>
            <a:r>
              <a:rPr lang="en-US" b="1" i="1" spc="-135" dirty="0">
                <a:latin typeface="Consolas" pitchFamily="49" charset="0"/>
                <a:cs typeface="Consolas" pitchFamily="49" charset="0"/>
              </a:rPr>
              <a:t>extern</a:t>
            </a:r>
            <a:r>
              <a:rPr lang="en-US" b="1" i="1" dirty="0"/>
              <a:t> specifier and no </a:t>
            </a:r>
            <a:r>
              <a:rPr lang="en-US" b="1" i="1" dirty="0" smtClean="0"/>
              <a:t>initializer</a:t>
            </a:r>
            <a:r>
              <a:rPr lang="en-US" dirty="0" smtClean="0"/>
              <a:t>:</a:t>
            </a:r>
            <a:endParaRPr lang="en-US" dirty="0"/>
          </a:p>
          <a:p>
            <a:pPr lvl="3"/>
            <a:endParaRPr lang="sv-SE" dirty="0"/>
          </a:p>
          <a:p>
            <a:pPr lvl="3"/>
            <a:r>
              <a:rPr lang="sv-SE" dirty="0"/>
              <a:t>int i;              </a:t>
            </a:r>
            <a:r>
              <a:rPr lang="sv-SE" dirty="0" smtClean="0"/>
              <a:t>// </a:t>
            </a:r>
            <a:r>
              <a:rPr lang="sv-SE" dirty="0"/>
              <a:t>definition</a:t>
            </a:r>
          </a:p>
          <a:p>
            <a:pPr lvl="3"/>
            <a:r>
              <a:rPr lang="sv-SE" dirty="0"/>
              <a:t>extern int j;       </a:t>
            </a:r>
            <a:r>
              <a:rPr lang="sv-SE" dirty="0" smtClean="0"/>
              <a:t>// non-defining </a:t>
            </a:r>
            <a:r>
              <a:rPr lang="sv-SE" dirty="0"/>
              <a:t>declaration</a:t>
            </a:r>
          </a:p>
          <a:p>
            <a:pPr lvl="3"/>
            <a:r>
              <a:rPr lang="sv-SE" dirty="0"/>
              <a:t>extern int k = 42;  </a:t>
            </a:r>
            <a:r>
              <a:rPr lang="sv-SE" dirty="0" smtClean="0"/>
              <a:t>// </a:t>
            </a:r>
            <a:r>
              <a:rPr lang="sv-SE" dirty="0"/>
              <a:t>definition</a:t>
            </a:r>
          </a:p>
          <a:p>
            <a:pPr lvl="3"/>
            <a:endParaRPr lang="sv-SE" dirty="0"/>
          </a:p>
          <a:p>
            <a:r>
              <a:rPr lang="en-US" dirty="0"/>
              <a:t>An </a:t>
            </a:r>
            <a:r>
              <a:rPr lang="en-US" b="1" i="1" dirty="0"/>
              <a:t>object definition allocates storage</a:t>
            </a:r>
            <a:r>
              <a:rPr lang="en-US" dirty="0"/>
              <a:t> for the object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/>
              <a:t>Other </a:t>
            </a:r>
            <a:r>
              <a:rPr lang="en-US" b="1" i="1" dirty="0"/>
              <a:t>object declarations</a:t>
            </a:r>
            <a:r>
              <a:rPr lang="en-US" dirty="0"/>
              <a:t> don’t.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0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Declarations and Definitions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effect, a </a:t>
            </a:r>
            <a:r>
              <a:rPr lang="en-US" altLang="en-US" b="1" i="1" dirty="0"/>
              <a:t>non-defining </a:t>
            </a:r>
            <a:r>
              <a:rPr lang="en-US" altLang="en-US" b="1" i="1" dirty="0" smtClean="0"/>
              <a:t>declaration</a:t>
            </a:r>
            <a:r>
              <a:rPr lang="en-US" altLang="en-US" dirty="0" smtClean="0"/>
              <a:t> for a function says</a:t>
            </a:r>
            <a:r>
              <a:rPr lang="en-US" altLang="en-US" dirty="0"/>
              <a:t>:</a:t>
            </a:r>
          </a:p>
          <a:p>
            <a:pPr lvl="4"/>
            <a:r>
              <a:rPr lang="en-US" altLang="en-US" dirty="0"/>
              <a:t>“It exists, but not here</a:t>
            </a:r>
            <a:r>
              <a:rPr lang="en-US" altLang="en-US" dirty="0" smtClean="0"/>
              <a:t>.”</a:t>
            </a:r>
          </a:p>
          <a:p>
            <a:pPr lvl="2"/>
            <a:endParaRPr lang="en-US" altLang="en-US" dirty="0" smtClean="0"/>
          </a:p>
          <a:p>
            <a:r>
              <a:rPr lang="en-US" altLang="en-US" dirty="0" smtClean="0"/>
              <a:t>A </a:t>
            </a:r>
            <a:r>
              <a:rPr lang="en-US" altLang="en-US" b="1" i="1" dirty="0"/>
              <a:t>definition</a:t>
            </a:r>
            <a:r>
              <a:rPr lang="en-US" altLang="en-US" dirty="0"/>
              <a:t> says:</a:t>
            </a:r>
          </a:p>
          <a:p>
            <a:pPr lvl="4"/>
            <a:r>
              <a:rPr lang="en-US" altLang="en-US" dirty="0"/>
              <a:t>“It exists, and here it is</a:t>
            </a:r>
            <a:r>
              <a:rPr lang="en-US" altLang="en-US" dirty="0" smtClean="0"/>
              <a:t>.”</a:t>
            </a:r>
          </a:p>
          <a:p>
            <a:pPr lvl="2"/>
            <a:endParaRPr lang="en-US" altLang="en-US" dirty="0" smtClean="0"/>
          </a:p>
          <a:p>
            <a:r>
              <a:rPr lang="en-US" altLang="en-US" dirty="0" smtClean="0"/>
              <a:t>There’s a similar distinction for classes and templates.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Entities and Properties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Declarations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Definitions</a:t>
            </a:r>
          </a:p>
          <a:p>
            <a:r>
              <a:rPr lang="en-US" dirty="0" smtClean="0"/>
              <a:t>The Structure of Declarations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Declarator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Initializers</a:t>
            </a:r>
          </a:p>
          <a:p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vs.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constexpr</a:t>
            </a:r>
            <a:endParaRPr lang="en-US" spc="-135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Using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with Dependent Names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Rvalue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References vs. Forwarding 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F7DD-F199-49F5-B3EE-3862841EA63F}" type="slidenum">
              <a:rPr lang="en-US"/>
              <a:pPr/>
              <a:t>18</a:t>
            </a:fld>
            <a:endParaRPr lang="en-US"/>
          </a:p>
        </p:txBody>
      </p:sp>
      <p:sp>
        <p:nvSpPr>
          <p:cNvPr id="170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Declarations</a:t>
            </a:r>
            <a:endParaRPr lang="en-US" dirty="0"/>
          </a:p>
        </p:txBody>
      </p:sp>
      <p:sp>
        <p:nvSpPr>
          <p:cNvPr id="170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section presents key insights that explain the structure of declarations.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Each insight is indicated by </a:t>
            </a:r>
            <a:r>
              <a:rPr lang="en-US" sz="1620" b="1" dirty="0" smtClean="0">
                <a:latin typeface="Segoe MDL2 Assets" panose="050A0102010101010101" pitchFamily="18" charset="0"/>
              </a:rPr>
              <a:t></a:t>
            </a:r>
            <a:r>
              <a:rPr lang="en-US" dirty="0" smtClean="0"/>
              <a:t> (</a:t>
            </a:r>
            <a:r>
              <a:rPr lang="en-US" dirty="0"/>
              <a:t>a light bulb</a:t>
            </a:r>
            <a:r>
              <a:rPr lang="en-US" dirty="0" smtClean="0"/>
              <a:t>).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Note:</a:t>
            </a:r>
          </a:p>
          <a:p>
            <a:pPr lvl="4"/>
            <a:r>
              <a:rPr lang="en-US" dirty="0" smtClean="0"/>
              <a:t>A declaration may include an </a:t>
            </a:r>
            <a:r>
              <a:rPr lang="en-US" b="1" i="1" dirty="0" smtClean="0"/>
              <a:t>initializer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For simplicity, the initial insights omit any mention of initializers.</a:t>
            </a:r>
          </a:p>
          <a:p>
            <a:pPr lvl="4"/>
            <a:r>
              <a:rPr lang="en-US" dirty="0" smtClean="0"/>
              <a:t>We’ll factor the initializers in later.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Here are the insights…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3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  <a:buFont typeface="Segoe MDL2 Assets" panose="050A0102010101010101" pitchFamily="18" charset="0"/>
              <a:buChar char=""/>
            </a:pPr>
            <a:r>
              <a:rPr lang="en-US" i="1" dirty="0" smtClean="0"/>
              <a:t>Insight: Every </a:t>
            </a:r>
            <a:r>
              <a:rPr lang="en-US" i="1" dirty="0"/>
              <a:t>object and function declaration has two </a:t>
            </a:r>
            <a:r>
              <a:rPr lang="en-US" i="1" dirty="0" smtClean="0"/>
              <a:t>main parts</a:t>
            </a:r>
            <a:r>
              <a:rPr lang="en-US" i="1" dirty="0"/>
              <a:t>:</a:t>
            </a:r>
          </a:p>
          <a:p>
            <a:pPr lvl="4"/>
            <a:r>
              <a:rPr lang="en-US" i="1" dirty="0" smtClean="0"/>
              <a:t>a </a:t>
            </a:r>
            <a:r>
              <a:rPr lang="en-US" i="1" dirty="0"/>
              <a:t>sequence of one or more </a:t>
            </a:r>
            <a:r>
              <a:rPr lang="en-US" b="1" i="1" dirty="0"/>
              <a:t>declaration </a:t>
            </a:r>
            <a:r>
              <a:rPr lang="en-US" b="1" i="1" dirty="0" smtClean="0"/>
              <a:t>specifiers</a:t>
            </a:r>
            <a:endParaRPr lang="en-US" b="1" i="1" dirty="0"/>
          </a:p>
          <a:p>
            <a:pPr lvl="4"/>
            <a:r>
              <a:rPr lang="en-US" i="1" dirty="0" smtClean="0"/>
              <a:t>a </a:t>
            </a:r>
            <a:r>
              <a:rPr lang="en-US" b="1" i="1" dirty="0" err="1"/>
              <a:t>declarator</a:t>
            </a:r>
            <a:r>
              <a:rPr lang="en-US" i="1" dirty="0"/>
              <a:t> (or a sequence thereof, separated by commas</a:t>
            </a:r>
            <a:r>
              <a:rPr lang="en-US" i="1" dirty="0" smtClean="0"/>
              <a:t>)</a:t>
            </a:r>
            <a:endParaRPr lang="en-US" i="1" dirty="0"/>
          </a:p>
          <a:p>
            <a:pPr lvl="2"/>
            <a:endParaRPr lang="en-US" dirty="0"/>
          </a:p>
          <a:p>
            <a:r>
              <a:rPr lang="en-US" dirty="0"/>
              <a:t>For example: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 marL="0" indent="0" algn="ctr">
              <a:spcBef>
                <a:spcPct val="0"/>
              </a:spcBef>
              <a:buNone/>
            </a:pPr>
            <a:r>
              <a:rPr lang="en-US" u="sng" spc="-135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static unsigned long </a:t>
            </a:r>
            <a:r>
              <a:rPr lang="en-US" u="sng" spc="-135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u="sng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*x[N]</a:t>
            </a:r>
            <a:endParaRPr lang="en-US" spc="-135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0"/>
              </a:spcBef>
            </a:pPr>
            <a:endParaRPr lang="en-US" i="1" dirty="0"/>
          </a:p>
          <a:p>
            <a:pPr>
              <a:spcBef>
                <a:spcPct val="0"/>
              </a:spcBef>
            </a:pPr>
            <a:endParaRPr lang="en-US" i="1" dirty="0"/>
          </a:p>
          <a:p>
            <a:pPr marL="255803" lvl="1" indent="0" algn="ctr">
              <a:spcBef>
                <a:spcPct val="0"/>
              </a:spcBef>
              <a:buNone/>
            </a:pPr>
            <a:r>
              <a:rPr lang="en-US" dirty="0">
                <a:solidFill>
                  <a:schemeClr val="accent2"/>
                </a:solidFill>
              </a:rPr>
              <a:t>declaration specifiers</a:t>
            </a:r>
            <a:r>
              <a:rPr lang="en-US" dirty="0"/>
              <a:t>                                          </a:t>
            </a:r>
            <a:r>
              <a:rPr lang="en-US" dirty="0" err="1" smtClean="0">
                <a:solidFill>
                  <a:schemeClr val="accent1"/>
                </a:solidFill>
              </a:rPr>
              <a:t>declarator</a:t>
            </a:r>
            <a:endParaRPr lang="en-US" dirty="0" smtClean="0">
              <a:solidFill>
                <a:schemeClr val="accent1"/>
              </a:solidFill>
            </a:endParaRPr>
          </a:p>
          <a:p>
            <a:pPr marL="255803" lvl="1" indent="0">
              <a:spcBef>
                <a:spcPct val="0"/>
              </a:spcBef>
              <a:buNone/>
            </a:pPr>
            <a:endParaRPr lang="en-US" i="0" dirty="0"/>
          </a:p>
          <a:p>
            <a:r>
              <a:rPr lang="en-US" dirty="0" smtClean="0"/>
              <a:t>The </a:t>
            </a:r>
            <a:r>
              <a:rPr lang="en-US" b="1" i="1" dirty="0" smtClean="0"/>
              <a:t>name declared</a:t>
            </a:r>
            <a:r>
              <a:rPr lang="en-US" dirty="0" smtClean="0"/>
              <a:t> in a </a:t>
            </a:r>
            <a:r>
              <a:rPr lang="en-US" dirty="0" err="1" smtClean="0"/>
              <a:t>declarator</a:t>
            </a:r>
            <a:r>
              <a:rPr lang="en-US" dirty="0" smtClean="0"/>
              <a:t> is the </a:t>
            </a:r>
            <a:r>
              <a:rPr lang="en-US" b="1" i="1" dirty="0" err="1" smtClean="0">
                <a:solidFill>
                  <a:schemeClr val="accent1"/>
                </a:solidFill>
              </a:rPr>
              <a:t>declarator</a:t>
            </a:r>
            <a:r>
              <a:rPr lang="en-US" b="1" i="1" dirty="0" smtClean="0">
                <a:solidFill>
                  <a:schemeClr val="accent1"/>
                </a:solidFill>
              </a:rPr>
              <a:t>-id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In this example, the </a:t>
            </a:r>
            <a:r>
              <a:rPr lang="en-US" i="1" dirty="0" err="1" smtClean="0"/>
              <a:t>declarator</a:t>
            </a:r>
            <a:r>
              <a:rPr lang="en-US" i="1" dirty="0" smtClean="0"/>
              <a:t>-id</a:t>
            </a:r>
            <a:r>
              <a:rPr lang="en-US" dirty="0" smtClean="0"/>
              <a:t> is </a:t>
            </a:r>
            <a:r>
              <a:rPr lang="en-US" spc="-135" dirty="0">
                <a:latin typeface="Consolas" pitchFamily="49" charset="0"/>
              </a:rPr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4389132" y="3886195"/>
            <a:ext cx="663113" cy="613094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7270212" y="3886195"/>
            <a:ext cx="591657" cy="57736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9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Saks &amp; Associates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393 </a:t>
            </a:r>
            <a:r>
              <a:rPr lang="en-US" dirty="0"/>
              <a:t>Leander Dr.</a:t>
            </a:r>
          </a:p>
          <a:p>
            <a:pPr marL="0" indent="0" algn="ctr">
              <a:buNone/>
            </a:pPr>
            <a:r>
              <a:rPr lang="en-US" dirty="0"/>
              <a:t>Springfield, OH 45504-4906 USA</a:t>
            </a:r>
          </a:p>
          <a:p>
            <a:pPr marL="0" indent="0" algn="ctr">
              <a:buNone/>
            </a:pPr>
            <a:r>
              <a:rPr lang="en-US" dirty="0"/>
              <a:t>+1-937-324-3601 (voice)</a:t>
            </a:r>
          </a:p>
          <a:p>
            <a:pPr marL="0" indent="0" algn="ctr">
              <a:buNone/>
            </a:pPr>
            <a:r>
              <a:rPr lang="en-US" dirty="0" smtClean="0"/>
              <a:t>ben@saksandassociates.com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www.saksandassociates.com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7890" y="6348576"/>
            <a:ext cx="7297023" cy="364317"/>
          </a:xfrm>
        </p:spPr>
        <p:txBody>
          <a:bodyPr/>
          <a:lstStyle/>
          <a:p>
            <a:pPr algn="ctr"/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3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 </a:t>
            </a:r>
            <a:r>
              <a:rPr lang="en-US" dirty="0" err="1"/>
              <a:t>Specifiers</a:t>
            </a:r>
            <a:r>
              <a:rPr lang="en-US" dirty="0"/>
              <a:t> and </a:t>
            </a:r>
            <a:r>
              <a:rPr lang="en-US" dirty="0" err="1"/>
              <a:t>Declarators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b="1" i="1" dirty="0">
                <a:solidFill>
                  <a:schemeClr val="accent1"/>
                </a:solidFill>
              </a:rPr>
              <a:t>declaration </a:t>
            </a:r>
            <a:r>
              <a:rPr lang="en-US" b="1" i="1" dirty="0" smtClean="0">
                <a:solidFill>
                  <a:schemeClr val="accent1"/>
                </a:solidFill>
              </a:rPr>
              <a:t>specifier</a:t>
            </a:r>
            <a:r>
              <a:rPr lang="en-US" dirty="0" smtClean="0"/>
              <a:t> is either:</a:t>
            </a:r>
            <a:endParaRPr lang="en-US" dirty="0"/>
          </a:p>
          <a:p>
            <a:pPr lvl="4"/>
            <a:r>
              <a:rPr lang="en-US" dirty="0"/>
              <a:t>a </a:t>
            </a:r>
            <a:r>
              <a:rPr lang="en-US" b="1" i="1" dirty="0"/>
              <a:t>type </a:t>
            </a:r>
            <a:r>
              <a:rPr lang="en-US" b="1" i="1" dirty="0" smtClean="0"/>
              <a:t>specifier</a:t>
            </a:r>
            <a:endParaRPr lang="en-US" dirty="0"/>
          </a:p>
          <a:p>
            <a:pPr lvl="4"/>
            <a:r>
              <a:rPr lang="en-US" dirty="0" smtClean="0"/>
              <a:t>a </a:t>
            </a:r>
            <a:r>
              <a:rPr lang="en-US" b="1" i="1" dirty="0" smtClean="0"/>
              <a:t>non-type specifier</a:t>
            </a:r>
          </a:p>
          <a:p>
            <a:pPr lvl="2"/>
            <a:endParaRPr lang="en-US" dirty="0"/>
          </a:p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chemeClr val="accent1"/>
                </a:solidFill>
              </a:rPr>
              <a:t>type specifier</a:t>
            </a:r>
            <a:r>
              <a:rPr lang="en-US" dirty="0" smtClean="0"/>
              <a:t> can be:</a:t>
            </a:r>
          </a:p>
          <a:p>
            <a:pPr lvl="7"/>
            <a:r>
              <a:rPr lang="en-US" dirty="0"/>
              <a:t>a </a:t>
            </a:r>
            <a:r>
              <a:rPr lang="en-US" dirty="0" smtClean="0"/>
              <a:t>sequence of one or more keywords, </a:t>
            </a:r>
            <a:r>
              <a:rPr lang="en-US" dirty="0"/>
              <a:t>such as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/>
              <a:t>,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unsigned</a:t>
            </a:r>
            <a:r>
              <a:rPr lang="en-US" dirty="0"/>
              <a:t>,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long</a:t>
            </a:r>
            <a:r>
              <a:rPr lang="en-US" dirty="0"/>
              <a:t>, or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double</a:t>
            </a:r>
          </a:p>
          <a:p>
            <a:pPr lvl="7"/>
            <a:r>
              <a:rPr lang="en-US" dirty="0"/>
              <a:t>an identifier or qualified name that names a type, such as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::string</a:t>
            </a:r>
          </a:p>
          <a:p>
            <a:pPr lvl="7"/>
            <a:r>
              <a:rPr lang="en-US" dirty="0"/>
              <a:t>a </a:t>
            </a:r>
            <a:r>
              <a:rPr lang="en-US" dirty="0" smtClean="0"/>
              <a:t>template specialization, such as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vector&lt;long double&gt;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 </a:t>
            </a:r>
            <a:r>
              <a:rPr lang="en-US" dirty="0" err="1"/>
              <a:t>Specifiers</a:t>
            </a:r>
            <a:r>
              <a:rPr lang="en-US" dirty="0"/>
              <a:t> and </a:t>
            </a:r>
            <a:r>
              <a:rPr lang="en-US" dirty="0" err="1"/>
              <a:t>Declarators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 smtClean="0">
                <a:solidFill>
                  <a:schemeClr val="accent1"/>
                </a:solidFill>
              </a:rPr>
              <a:t>non-type </a:t>
            </a:r>
            <a:r>
              <a:rPr lang="en-US" b="1" i="1" dirty="0">
                <a:solidFill>
                  <a:schemeClr val="accent1"/>
                </a:solidFill>
              </a:rPr>
              <a:t>specifier</a:t>
            </a:r>
            <a:r>
              <a:rPr lang="en-US" dirty="0"/>
              <a:t> can be:</a:t>
            </a:r>
          </a:p>
          <a:p>
            <a:pPr lvl="4"/>
            <a:r>
              <a:rPr lang="en-US" dirty="0" smtClean="0"/>
              <a:t>a </a:t>
            </a:r>
            <a:r>
              <a:rPr lang="en-US" b="1" i="1" dirty="0"/>
              <a:t>storage class </a:t>
            </a:r>
            <a:r>
              <a:rPr lang="en-US" b="1" i="1" dirty="0" smtClean="0"/>
              <a:t>specifier</a:t>
            </a:r>
            <a:r>
              <a:rPr lang="en-US" dirty="0" smtClean="0"/>
              <a:t>:</a:t>
            </a:r>
          </a:p>
          <a:p>
            <a:pPr lvl="7"/>
            <a:r>
              <a:rPr lang="en-US" dirty="0" smtClean="0"/>
              <a:t>a keyword such </a:t>
            </a:r>
            <a:r>
              <a:rPr lang="en-US" dirty="0"/>
              <a:t>as </a:t>
            </a:r>
            <a:r>
              <a:rPr lang="en-US" spc="-135" dirty="0">
                <a:latin typeface="Consolas" pitchFamily="49" charset="0"/>
              </a:rPr>
              <a:t>extern</a:t>
            </a:r>
            <a:r>
              <a:rPr lang="en-US" dirty="0" smtClean="0"/>
              <a:t>, </a:t>
            </a:r>
            <a:r>
              <a:rPr lang="en-US" spc="-135" dirty="0">
                <a:latin typeface="Consolas" pitchFamily="49" charset="0"/>
              </a:rPr>
              <a:t>static</a:t>
            </a:r>
            <a:r>
              <a:rPr lang="en-US" dirty="0" smtClean="0"/>
              <a:t>, or </a:t>
            </a:r>
            <a:r>
              <a:rPr lang="en-US" spc="-135" dirty="0" err="1">
                <a:latin typeface="Consolas" pitchFamily="49" charset="0"/>
              </a:rPr>
              <a:t>thread_local</a:t>
            </a:r>
            <a:endParaRPr lang="en-US" spc="-135" dirty="0">
              <a:latin typeface="Consolas" pitchFamily="49" charset="0"/>
            </a:endParaRPr>
          </a:p>
          <a:p>
            <a:pPr lvl="4"/>
            <a:r>
              <a:rPr lang="en-US" dirty="0" smtClean="0"/>
              <a:t>a </a:t>
            </a:r>
            <a:r>
              <a:rPr lang="en-US" b="1" i="1" dirty="0"/>
              <a:t>function </a:t>
            </a:r>
            <a:r>
              <a:rPr lang="en-US" b="1" i="1" dirty="0" smtClean="0"/>
              <a:t>specifier</a:t>
            </a:r>
            <a:r>
              <a:rPr lang="en-US" dirty="0" smtClean="0"/>
              <a:t>:</a:t>
            </a:r>
          </a:p>
          <a:p>
            <a:pPr lvl="7"/>
            <a:r>
              <a:rPr lang="en-US" dirty="0" smtClean="0"/>
              <a:t>a keyword such </a:t>
            </a:r>
            <a:r>
              <a:rPr lang="en-US" dirty="0"/>
              <a:t>as </a:t>
            </a:r>
            <a:r>
              <a:rPr lang="en-US" spc="-135" dirty="0">
                <a:latin typeface="Consolas" pitchFamily="49" charset="0"/>
              </a:rPr>
              <a:t>inline</a:t>
            </a:r>
            <a:r>
              <a:rPr lang="en-US" dirty="0" smtClean="0"/>
              <a:t> or </a:t>
            </a:r>
            <a:r>
              <a:rPr lang="en-US" spc="-135" dirty="0">
                <a:latin typeface="Consolas" pitchFamily="49" charset="0"/>
              </a:rPr>
              <a:t>virtual</a:t>
            </a:r>
            <a:endParaRPr lang="en-US" dirty="0" smtClean="0"/>
          </a:p>
          <a:p>
            <a:pPr lvl="4"/>
            <a:r>
              <a:rPr lang="en-US" dirty="0" smtClean="0"/>
              <a:t>some </a:t>
            </a:r>
            <a:r>
              <a:rPr lang="en-US" b="1" i="1" dirty="0" smtClean="0"/>
              <a:t>other specifier</a:t>
            </a:r>
            <a:r>
              <a:rPr lang="en-US" dirty="0" smtClean="0"/>
              <a:t>:</a:t>
            </a:r>
          </a:p>
          <a:p>
            <a:pPr lvl="7"/>
            <a:r>
              <a:rPr lang="en-US" dirty="0" smtClean="0"/>
              <a:t>a keyword such as </a:t>
            </a:r>
            <a:r>
              <a:rPr lang="en-US" spc="-135" dirty="0">
                <a:latin typeface="Consolas" pitchFamily="49" charset="0"/>
              </a:rPr>
              <a:t>friend</a:t>
            </a:r>
            <a:r>
              <a:rPr lang="en-US" dirty="0" smtClean="0"/>
              <a:t> or </a:t>
            </a:r>
            <a:r>
              <a:rPr lang="en-US" spc="-135" dirty="0" err="1">
                <a:latin typeface="Consolas" pitchFamily="49" charset="0"/>
              </a:rPr>
              <a:t>typedef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1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 </a:t>
            </a:r>
            <a:r>
              <a:rPr lang="en-US" dirty="0" err="1"/>
              <a:t>Specifiers</a:t>
            </a:r>
            <a:r>
              <a:rPr lang="en-US" dirty="0"/>
              <a:t> and </a:t>
            </a:r>
            <a:r>
              <a:rPr lang="en-US" dirty="0" err="1"/>
              <a:t>Declarators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err="1">
                <a:solidFill>
                  <a:schemeClr val="accent1"/>
                </a:solidFill>
              </a:rPr>
              <a:t>declarator</a:t>
            </a:r>
            <a:r>
              <a:rPr lang="en-US" dirty="0"/>
              <a:t> is </a:t>
            </a:r>
            <a:r>
              <a:rPr lang="en-US" dirty="0" smtClean="0"/>
              <a:t>a </a:t>
            </a:r>
            <a:r>
              <a:rPr lang="en-US" i="1" dirty="0" err="1" smtClean="0"/>
              <a:t>declarator</a:t>
            </a:r>
            <a:r>
              <a:rPr lang="en-US" i="1" dirty="0" smtClean="0"/>
              <a:t>-id</a:t>
            </a:r>
            <a:r>
              <a:rPr lang="en-US" dirty="0" smtClean="0"/>
              <a:t> (the </a:t>
            </a:r>
            <a:r>
              <a:rPr lang="en-US" dirty="0"/>
              <a:t>name being </a:t>
            </a:r>
            <a:r>
              <a:rPr lang="en-US" dirty="0" smtClean="0"/>
              <a:t>declared), </a:t>
            </a:r>
            <a:r>
              <a:rPr lang="en-US" dirty="0"/>
              <a:t>possibly surrounded by operators:</a:t>
            </a:r>
          </a:p>
          <a:p>
            <a:pPr lvl="4"/>
            <a:r>
              <a:rPr lang="en-US" dirty="0" smtClean="0"/>
              <a:t>unary </a:t>
            </a:r>
            <a:r>
              <a:rPr lang="en-US" spc="-135" dirty="0">
                <a:latin typeface="Consolas" pitchFamily="49" charset="0"/>
              </a:rPr>
              <a:t>*</a:t>
            </a:r>
            <a:r>
              <a:rPr lang="en-US" dirty="0" smtClean="0"/>
              <a:t> </a:t>
            </a:r>
            <a:r>
              <a:rPr lang="en-US" dirty="0"/>
              <a:t>means “pointer”</a:t>
            </a:r>
          </a:p>
          <a:p>
            <a:pPr lvl="4"/>
            <a:r>
              <a:rPr lang="en-US" dirty="0" smtClean="0"/>
              <a:t>unary </a:t>
            </a:r>
            <a:r>
              <a:rPr lang="en-US" spc="-135" dirty="0">
                <a:latin typeface="Consolas" pitchFamily="49" charset="0"/>
              </a:rPr>
              <a:t>&amp;</a:t>
            </a:r>
            <a:r>
              <a:rPr lang="en-US" dirty="0" smtClean="0"/>
              <a:t> </a:t>
            </a:r>
            <a:r>
              <a:rPr lang="en-US" dirty="0"/>
              <a:t>means </a:t>
            </a:r>
            <a:r>
              <a:rPr lang="en-US" dirty="0" smtClean="0"/>
              <a:t>“(</a:t>
            </a:r>
            <a:r>
              <a:rPr lang="en-US" dirty="0" err="1" smtClean="0"/>
              <a:t>lvalue</a:t>
            </a:r>
            <a:r>
              <a:rPr lang="en-US" dirty="0" smtClean="0"/>
              <a:t>) reference”</a:t>
            </a:r>
            <a:endParaRPr lang="en-US" dirty="0"/>
          </a:p>
          <a:p>
            <a:pPr lvl="4"/>
            <a:r>
              <a:rPr lang="en-US" dirty="0" smtClean="0"/>
              <a:t>unary </a:t>
            </a:r>
            <a:r>
              <a:rPr lang="en-US" spc="-135" dirty="0">
                <a:latin typeface="Consolas" pitchFamily="49" charset="0"/>
              </a:rPr>
              <a:t>&amp;&amp;</a:t>
            </a:r>
            <a:r>
              <a:rPr lang="en-US" dirty="0" smtClean="0"/>
              <a:t> </a:t>
            </a:r>
            <a:r>
              <a:rPr lang="en-US" dirty="0"/>
              <a:t>means </a:t>
            </a:r>
            <a:r>
              <a:rPr lang="en-US" dirty="0" smtClean="0"/>
              <a:t>“</a:t>
            </a:r>
            <a:r>
              <a:rPr lang="en-US" dirty="0" err="1" smtClean="0"/>
              <a:t>rvalue</a:t>
            </a:r>
            <a:r>
              <a:rPr lang="en-US" dirty="0" smtClean="0"/>
              <a:t> </a:t>
            </a:r>
            <a:r>
              <a:rPr lang="en-US" dirty="0"/>
              <a:t>reference</a:t>
            </a:r>
            <a:r>
              <a:rPr lang="en-US" dirty="0" smtClean="0"/>
              <a:t>”</a:t>
            </a:r>
            <a:endParaRPr lang="en-US" dirty="0"/>
          </a:p>
          <a:p>
            <a:pPr lvl="4"/>
            <a:r>
              <a:rPr lang="en-US" spc="-135" dirty="0">
                <a:latin typeface="Consolas" pitchFamily="49" charset="0"/>
              </a:rPr>
              <a:t>[]</a:t>
            </a:r>
            <a:r>
              <a:rPr lang="en-US" dirty="0" smtClean="0"/>
              <a:t> </a:t>
            </a:r>
            <a:r>
              <a:rPr lang="en-US" dirty="0"/>
              <a:t>mean “array”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()</a:t>
            </a:r>
            <a:r>
              <a:rPr lang="en-US" dirty="0"/>
              <a:t> mean “function”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let’s dissect the declaration: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static unsigned long </a:t>
            </a:r>
            <a:r>
              <a:rPr lang="en-US" dirty="0" err="1"/>
              <a:t>int</a:t>
            </a:r>
            <a:r>
              <a:rPr lang="en-US" dirty="0"/>
              <a:t> *x[N];</a:t>
            </a:r>
          </a:p>
          <a:p>
            <a:pPr lvl="2"/>
            <a:endParaRPr lang="en-US" dirty="0"/>
          </a:p>
          <a:p>
            <a:r>
              <a:rPr lang="en-US" dirty="0"/>
              <a:t>Start with the </a:t>
            </a:r>
            <a:r>
              <a:rPr lang="en-US" dirty="0" err="1"/>
              <a:t>declarator</a:t>
            </a:r>
            <a:r>
              <a:rPr lang="en-US" dirty="0"/>
              <a:t>:</a:t>
            </a:r>
          </a:p>
          <a:p>
            <a:pPr lvl="3"/>
            <a:endParaRPr lang="en-US" dirty="0"/>
          </a:p>
          <a:p>
            <a:pPr marL="0" indent="0" algn="ctr">
              <a:buNone/>
            </a:pPr>
            <a:r>
              <a:rPr lang="en-US" spc="-135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[N]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/>
              <a:t> is …</a:t>
            </a:r>
          </a:p>
          <a:p>
            <a:pPr marL="0" indent="0" algn="ctr">
              <a:buNone/>
            </a:pPr>
            <a:r>
              <a:rPr lang="en-US" dirty="0"/>
              <a:t>                              </a:t>
            </a:r>
            <a:r>
              <a:rPr lang="en-US" dirty="0">
                <a:solidFill>
                  <a:schemeClr val="accent1"/>
                </a:solidFill>
              </a:rPr>
              <a:t>“array with </a:t>
            </a:r>
            <a:r>
              <a:rPr lang="en-US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>
                <a:solidFill>
                  <a:schemeClr val="accent1"/>
                </a:solidFill>
              </a:rPr>
              <a:t> elements of…”</a:t>
            </a:r>
          </a:p>
          <a:p>
            <a:pPr marL="0" indent="0">
              <a:buNone/>
            </a:pPr>
            <a:r>
              <a:rPr lang="en-US" dirty="0"/>
              <a:t>                                         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“pointer to…”</a:t>
            </a:r>
          </a:p>
          <a:p>
            <a:pPr marL="0" indent="0" algn="ctr">
              <a:buNone/>
            </a:pPr>
            <a:r>
              <a:rPr lang="en-US" i="1" dirty="0"/>
              <a:t>something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4580918" y="3593631"/>
            <a:ext cx="576216" cy="1317066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5651033" y="3675951"/>
            <a:ext cx="493899" cy="823164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5239452" y="3675951"/>
            <a:ext cx="82317" cy="4747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</a:t>
            </a:r>
            <a:r>
              <a:rPr lang="en-US" i="1" dirty="0"/>
              <a:t>something</a:t>
            </a:r>
            <a:r>
              <a:rPr lang="en-US" dirty="0"/>
              <a:t> is specified by the declaration </a:t>
            </a:r>
            <a:r>
              <a:rPr lang="en-US" dirty="0" err="1"/>
              <a:t>specifiers</a:t>
            </a:r>
            <a:r>
              <a:rPr lang="en-US" dirty="0"/>
              <a:t>:</a:t>
            </a:r>
          </a:p>
          <a:p>
            <a:pPr lvl="3" algn="ctr"/>
            <a:endParaRPr lang="en-US" dirty="0"/>
          </a:p>
          <a:p>
            <a:pPr lvl="3" algn="ctr"/>
            <a:r>
              <a:rPr lang="en-US" dirty="0"/>
              <a:t>static </a:t>
            </a:r>
            <a:r>
              <a:rPr lang="en-US" u="sng" dirty="0">
                <a:solidFill>
                  <a:schemeClr val="accent2"/>
                </a:solidFill>
              </a:rPr>
              <a:t>unsigned long </a:t>
            </a:r>
            <a:r>
              <a:rPr lang="en-US" u="sng" dirty="0" err="1">
                <a:solidFill>
                  <a:schemeClr val="accent2"/>
                </a:solidFill>
              </a:rPr>
              <a:t>int</a:t>
            </a:r>
            <a:r>
              <a:rPr lang="en-US" dirty="0"/>
              <a:t> </a:t>
            </a:r>
            <a:r>
              <a:rPr lang="en-US" u="sng" dirty="0">
                <a:solidFill>
                  <a:schemeClr val="accent1"/>
                </a:solidFill>
              </a:rPr>
              <a:t>*</a:t>
            </a:r>
            <a:r>
              <a:rPr lang="en-US" u="sng" dirty="0"/>
              <a:t>x</a:t>
            </a:r>
            <a:r>
              <a:rPr lang="en-US" u="sng" dirty="0">
                <a:solidFill>
                  <a:schemeClr val="accent1"/>
                </a:solidFill>
              </a:rPr>
              <a:t>[N]</a:t>
            </a:r>
            <a:r>
              <a:rPr lang="en-US" dirty="0"/>
              <a:t>;</a:t>
            </a:r>
          </a:p>
          <a:p>
            <a:pPr lvl="3" algn="ctr"/>
            <a:endParaRPr lang="en-US" dirty="0"/>
          </a:p>
          <a:p>
            <a:pPr marL="0" indent="0" algn="ctr">
              <a:buNone/>
            </a:pPr>
            <a:r>
              <a:rPr lang="en-US" dirty="0"/>
              <a:t>                                     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/>
              <a:t> is…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accent1"/>
                </a:solidFill>
              </a:rPr>
              <a:t>“array with </a:t>
            </a:r>
            <a:r>
              <a:rPr lang="en-US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>
                <a:solidFill>
                  <a:schemeClr val="accent1"/>
                </a:solidFill>
              </a:rPr>
              <a:t> elements of pointer to…”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“</a:t>
            </a:r>
            <a:r>
              <a:rPr lang="en-US" spc="-135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unsigned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pc="-135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pc="-135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</a:rPr>
              <a:t>”</a:t>
            </a:r>
          </a:p>
          <a:p>
            <a:pPr lvl="2"/>
            <a:endParaRPr lang="en-US" dirty="0"/>
          </a:p>
          <a:p>
            <a:r>
              <a:rPr lang="en-US" dirty="0"/>
              <a:t>As explained </a:t>
            </a:r>
            <a:r>
              <a:rPr lang="en-US" dirty="0" smtClean="0"/>
              <a:t>shortly,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static</a:t>
            </a:r>
            <a:r>
              <a:rPr lang="en-US" dirty="0"/>
              <a:t> doesn’t contribute to the type</a:t>
            </a:r>
            <a:r>
              <a:rPr lang="en-US" dirty="0" smtClean="0"/>
              <a:t>.</a:t>
            </a:r>
          </a:p>
          <a:p>
            <a:pPr marL="246943" lvl="4">
              <a:buFont typeface="Wingdings" pitchFamily="2" charset="2"/>
              <a:buChar char="§"/>
            </a:pPr>
            <a:r>
              <a:rPr lang="en-US" dirty="0"/>
              <a:t>It contributes in other ways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 flipV="1">
            <a:off x="7498058" y="2235504"/>
            <a:ext cx="277583" cy="832746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5577839" y="2235503"/>
            <a:ext cx="256410" cy="110205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6583668" y="2240293"/>
            <a:ext cx="459447" cy="41158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know that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*x[N]</a:t>
            </a:r>
            <a:r>
              <a:rPr lang="en-US" dirty="0"/>
              <a:t> is:</a:t>
            </a:r>
          </a:p>
          <a:p>
            <a:pPr lvl="4"/>
            <a:r>
              <a:rPr lang="en-US" dirty="0"/>
              <a:t>an “array of … pointer to …”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 you know it’s not:</a:t>
            </a:r>
          </a:p>
          <a:p>
            <a:pPr lvl="4"/>
            <a:r>
              <a:rPr lang="en-US" dirty="0"/>
              <a:t>a “pointer to an array of …”?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knowledge comes from this insight…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6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Declarator</a:t>
            </a:r>
            <a:r>
              <a:rPr lang="en-US" dirty="0"/>
              <a:t>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75000"/>
              <a:buFont typeface="Segoe MDL2 Assets" panose="050A0102010101010101" pitchFamily="18" charset="0"/>
              <a:buChar char=""/>
            </a:pPr>
            <a:r>
              <a:rPr lang="en-US" i="1" dirty="0" smtClean="0"/>
              <a:t>Insight: The operators in a </a:t>
            </a:r>
            <a:r>
              <a:rPr lang="en-US" i="1" dirty="0" err="1" smtClean="0"/>
              <a:t>declarator</a:t>
            </a:r>
            <a:r>
              <a:rPr lang="en-US" i="1" dirty="0" smtClean="0"/>
              <a:t> group according to the same precedence as they do when they appear in an expression.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42458"/>
              </p:ext>
            </p:extLst>
          </p:nvPr>
        </p:nvGraphicFramePr>
        <p:xfrm>
          <a:off x="2152544" y="2159940"/>
          <a:ext cx="6667713" cy="25695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22571"/>
                <a:gridCol w="2222571"/>
                <a:gridCol w="2222571"/>
              </a:tblGrid>
              <a:tr h="397868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atin typeface="Cambria" pitchFamily="18" charset="0"/>
                        </a:rPr>
                        <a:t>Precedence</a:t>
                      </a:r>
                      <a:endParaRPr lang="en-US" sz="2100" b="0" dirty="0">
                        <a:latin typeface="Cambria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100" b="0" kern="1200" dirty="0" smtClean="0">
                          <a:latin typeface="Cambria" pitchFamily="18" charset="0"/>
                        </a:rPr>
                        <a:t>Operator</a:t>
                      </a:r>
                      <a:endParaRPr lang="en-US" sz="2100" b="0" kern="1200" dirty="0" smtClean="0">
                        <a:solidFill>
                          <a:schemeClr val="lt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100" b="0" kern="1200" dirty="0" smtClean="0">
                          <a:latin typeface="Cambria" pitchFamily="18" charset="0"/>
                        </a:rPr>
                        <a:t>Meaning</a:t>
                      </a:r>
                      <a:endParaRPr lang="en-US" sz="2100" b="0" kern="1200" dirty="0" smtClean="0">
                        <a:solidFill>
                          <a:schemeClr val="lt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82317" marR="82317" marT="41159" marB="41159"/>
                </a:tc>
              </a:tr>
              <a:tr h="397868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atin typeface="Cambria" pitchFamily="18" charset="0"/>
                        </a:rPr>
                        <a:t>Highest</a:t>
                      </a:r>
                      <a:endParaRPr lang="en-US" sz="2100" dirty="0">
                        <a:latin typeface="Cambria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 )</a:t>
                      </a: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kern="1200" dirty="0" smtClean="0">
                          <a:latin typeface="Cambria" pitchFamily="18" charset="0"/>
                        </a:rPr>
                        <a:t>grouping</a:t>
                      </a:r>
                      <a:endParaRPr lang="en-US" sz="2100" kern="1200" dirty="0" smtClean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82317" marR="82317" marT="41159" marB="41159"/>
                </a:tc>
              </a:tr>
              <a:tr h="713418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Cambria" pitchFamily="18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[ ]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 )</a:t>
                      </a: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kern="1200" dirty="0" smtClean="0">
                          <a:latin typeface="Cambria" pitchFamily="18" charset="0"/>
                        </a:rPr>
                        <a:t>“array”</a:t>
                      </a:r>
                    </a:p>
                    <a:p>
                      <a:pPr algn="ctr"/>
                      <a:r>
                        <a:rPr lang="en-US" sz="2100" kern="1200" dirty="0" smtClean="0">
                          <a:latin typeface="Cambria" pitchFamily="18" charset="0"/>
                        </a:rPr>
                        <a:t>“function”</a:t>
                      </a:r>
                      <a:endParaRPr lang="en-US" sz="2100" kern="1200" dirty="0" smtClean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82317" marR="82317" marT="41159" marB="41159"/>
                </a:tc>
              </a:tr>
              <a:tr h="102896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100" kern="1200" dirty="0" smtClean="0">
                          <a:latin typeface="Cambria" pitchFamily="18" charset="0"/>
                        </a:rPr>
                        <a:t>Lowest</a:t>
                      </a:r>
                      <a:endParaRPr lang="en-US" sz="2100" kern="1200" dirty="0" smtClean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&amp;</a:t>
                      </a:r>
                    </a:p>
                    <a:p>
                      <a:pPr algn="ctr"/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&amp;&amp;</a:t>
                      </a: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kern="1200" dirty="0" smtClean="0">
                          <a:latin typeface="Cambria" pitchFamily="18" charset="0"/>
                        </a:rPr>
                        <a:t>“pointer”</a:t>
                      </a:r>
                    </a:p>
                    <a:p>
                      <a:pPr algn="ctr"/>
                      <a:r>
                        <a:rPr lang="en-US" sz="2100" kern="1200" dirty="0" smtClean="0">
                          <a:latin typeface="Cambria" pitchFamily="18" charset="0"/>
                        </a:rPr>
                        <a:t>“reference”</a:t>
                      </a:r>
                    </a:p>
                    <a:p>
                      <a:pPr algn="ctr"/>
                      <a:r>
                        <a:rPr lang="en-US" sz="21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2100" kern="1200" dirty="0" err="1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rvalue</a:t>
                      </a:r>
                      <a:r>
                        <a:rPr lang="en-US" sz="21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reference”</a:t>
                      </a:r>
                    </a:p>
                  </a:txBody>
                  <a:tcPr marL="82317" marR="82317" marT="41159" marB="41159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Declarator</a:t>
            </a:r>
            <a:r>
              <a:rPr lang="en-US" dirty="0"/>
              <a:t>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smtClean="0"/>
              <a:t>*x[N]</a:t>
            </a:r>
          </a:p>
          <a:p>
            <a:pPr lvl="3"/>
            <a:endParaRPr lang="en-US" dirty="0"/>
          </a:p>
          <a:p>
            <a:r>
              <a:rPr lang="en-US" dirty="0" smtClean="0"/>
              <a:t>How do you know whether: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x</a:t>
            </a:r>
            <a:r>
              <a:rPr lang="en-US" dirty="0"/>
              <a:t> is “</a:t>
            </a:r>
            <a:r>
              <a:rPr lang="en-US" dirty="0" smtClean="0"/>
              <a:t>a pointer to an array”?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x</a:t>
            </a:r>
            <a:r>
              <a:rPr lang="en-US" dirty="0"/>
              <a:t> is </a:t>
            </a:r>
            <a:r>
              <a:rPr lang="en-US" dirty="0" smtClean="0"/>
              <a:t>“an array of pointers”?</a:t>
            </a:r>
          </a:p>
          <a:p>
            <a:pPr lvl="2"/>
            <a:endParaRPr lang="en-US" dirty="0" smtClean="0"/>
          </a:p>
          <a:p>
            <a:r>
              <a:rPr lang="en-US" spc="-135" dirty="0">
                <a:latin typeface="Consolas" pitchFamily="49" charset="0"/>
                <a:cs typeface="Consolas" pitchFamily="49" charset="0"/>
              </a:rPr>
              <a:t>[]</a:t>
            </a:r>
            <a:r>
              <a:rPr lang="en-US" dirty="0" smtClean="0"/>
              <a:t> </a:t>
            </a:r>
            <a:r>
              <a:rPr lang="en-US" dirty="0"/>
              <a:t>has higher precedence </a:t>
            </a:r>
            <a:r>
              <a:rPr lang="en-US" dirty="0" smtClean="0"/>
              <a:t>than unary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/>
              <a:t>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 the winner is…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x</a:t>
            </a:r>
            <a:r>
              <a:rPr lang="en-US" dirty="0" smtClean="0"/>
              <a:t> is “an </a:t>
            </a:r>
            <a:r>
              <a:rPr lang="en-US" b="1" i="1" dirty="0" smtClean="0"/>
              <a:t>array of pointers</a:t>
            </a:r>
            <a:r>
              <a:rPr lang="en-US" dirty="0" smtClean="0"/>
              <a:t>”!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More precisely,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is an “array </a:t>
            </a:r>
            <a:r>
              <a:rPr lang="en-US" dirty="0" smtClean="0"/>
              <a:t>with </a:t>
            </a:r>
            <a:r>
              <a:rPr lang="en-US" spc="-135" dirty="0">
                <a:latin typeface="Consolas" pitchFamily="49" charset="0"/>
              </a:rPr>
              <a:t>N</a:t>
            </a:r>
            <a:r>
              <a:rPr lang="en-US" dirty="0" smtClean="0"/>
              <a:t> elements of type pointer”.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2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Parentheses in </a:t>
            </a:r>
            <a:r>
              <a:rPr lang="en-US" dirty="0" err="1"/>
              <a:t>Declarators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Parentheses serve two roles in </a:t>
            </a:r>
            <a:r>
              <a:rPr lang="en-US" dirty="0" err="1"/>
              <a:t>declarators</a:t>
            </a:r>
            <a:r>
              <a:rPr lang="en-US" dirty="0" smtClean="0"/>
              <a:t>:</a:t>
            </a:r>
          </a:p>
          <a:p>
            <a:pPr lvl="2"/>
            <a:endParaRPr lang="en-US" dirty="0"/>
          </a:p>
          <a:p>
            <a:pPr lvl="4"/>
            <a:r>
              <a:rPr lang="en-US" dirty="0"/>
              <a:t>As the </a:t>
            </a:r>
            <a:r>
              <a:rPr lang="en-US" b="1" i="1" dirty="0">
                <a:solidFill>
                  <a:schemeClr val="accent1"/>
                </a:solidFill>
              </a:rPr>
              <a:t>function call </a:t>
            </a:r>
            <a:r>
              <a:rPr lang="en-US" b="1" i="1" dirty="0" smtClean="0">
                <a:solidFill>
                  <a:schemeClr val="accent1"/>
                </a:solidFill>
              </a:rPr>
              <a:t>operator</a:t>
            </a:r>
            <a:r>
              <a:rPr lang="en-US" dirty="0" smtClean="0"/>
              <a:t>:</a:t>
            </a:r>
          </a:p>
          <a:p>
            <a:pPr lvl="7"/>
            <a:r>
              <a:rPr lang="en-US" dirty="0"/>
              <a:t>These </a:t>
            </a:r>
            <a:r>
              <a:rPr lang="en-US" spc="-90" dirty="0">
                <a:latin typeface="Consolas" pitchFamily="49" charset="0"/>
              </a:rPr>
              <a:t>()</a:t>
            </a:r>
            <a:r>
              <a:rPr lang="en-US" dirty="0"/>
              <a:t>s</a:t>
            </a:r>
            <a:r>
              <a:rPr lang="en-US" dirty="0" smtClean="0"/>
              <a:t> </a:t>
            </a:r>
            <a:r>
              <a:rPr lang="en-US" b="1" i="1" dirty="0"/>
              <a:t>follow</a:t>
            </a:r>
            <a:r>
              <a:rPr lang="en-US" dirty="0"/>
              <a:t> the </a:t>
            </a:r>
            <a:r>
              <a:rPr lang="en-US" i="1" dirty="0" err="1"/>
              <a:t>declarator</a:t>
            </a:r>
            <a:r>
              <a:rPr lang="en-US" i="1" dirty="0"/>
              <a:t>-id</a:t>
            </a:r>
            <a:r>
              <a:rPr lang="en-US" dirty="0"/>
              <a:t>.</a:t>
            </a:r>
          </a:p>
          <a:p>
            <a:pPr lvl="7"/>
            <a:r>
              <a:rPr lang="en-US" dirty="0" smtClean="0"/>
              <a:t>They have </a:t>
            </a:r>
            <a:r>
              <a:rPr lang="en-US" dirty="0"/>
              <a:t>the same precedence as </a:t>
            </a:r>
            <a:r>
              <a:rPr lang="en-US" spc="-90" dirty="0">
                <a:latin typeface="Consolas" pitchFamily="49" charset="0"/>
              </a:rPr>
              <a:t>[]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4"/>
            <a:r>
              <a:rPr lang="en-US" dirty="0"/>
              <a:t>As </a:t>
            </a:r>
            <a:r>
              <a:rPr lang="en-US" b="1" i="1" dirty="0" smtClean="0">
                <a:solidFill>
                  <a:schemeClr val="accent1"/>
                </a:solidFill>
              </a:rPr>
              <a:t>grouping</a:t>
            </a:r>
            <a:r>
              <a:rPr lang="en-US" dirty="0" smtClean="0"/>
              <a:t>:</a:t>
            </a:r>
          </a:p>
          <a:p>
            <a:pPr lvl="7"/>
            <a:r>
              <a:rPr lang="en-US" dirty="0" smtClean="0"/>
              <a:t>These </a:t>
            </a:r>
            <a:r>
              <a:rPr lang="en-US" spc="-90" dirty="0">
                <a:latin typeface="Consolas" pitchFamily="49" charset="0"/>
              </a:rPr>
              <a:t>()</a:t>
            </a:r>
            <a:r>
              <a:rPr lang="en-US" dirty="0"/>
              <a:t>s </a:t>
            </a:r>
            <a:r>
              <a:rPr lang="en-US" b="1" i="1" dirty="0" smtClean="0"/>
              <a:t>enclose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i="1" dirty="0" err="1"/>
              <a:t>declarator</a:t>
            </a:r>
            <a:r>
              <a:rPr lang="en-US" i="1" dirty="0"/>
              <a:t>-id</a:t>
            </a:r>
            <a:r>
              <a:rPr lang="en-US" dirty="0"/>
              <a:t>.</a:t>
            </a:r>
          </a:p>
          <a:p>
            <a:pPr lvl="7"/>
            <a:r>
              <a:rPr lang="en-US" dirty="0" smtClean="0"/>
              <a:t>They have </a:t>
            </a:r>
            <a:r>
              <a:rPr lang="en-US" dirty="0"/>
              <a:t>the highest precedence of all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6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Parentheses in </a:t>
            </a:r>
            <a:r>
              <a:rPr lang="en-US" dirty="0" err="1"/>
              <a:t>Declarators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         </a:t>
            </a:r>
            <a:r>
              <a:rPr lang="en-US" spc="-135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pc="-135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        f</a:t>
            </a:r>
            <a:r>
              <a:rPr lang="en-US" dirty="0"/>
              <a:t> is…</a:t>
            </a:r>
          </a:p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en-US" dirty="0">
                <a:solidFill>
                  <a:schemeClr val="accent1"/>
                </a:solidFill>
              </a:rPr>
              <a:t>“function </a:t>
            </a:r>
            <a:r>
              <a:rPr lang="en-US" dirty="0" smtClean="0">
                <a:solidFill>
                  <a:schemeClr val="accent1"/>
                </a:solidFill>
              </a:rPr>
              <a:t>with parameter </a:t>
            </a:r>
            <a:r>
              <a:rPr lang="en-US" dirty="0">
                <a:solidFill>
                  <a:schemeClr val="accent1"/>
                </a:solidFill>
              </a:rPr>
              <a:t>of type </a:t>
            </a:r>
            <a:r>
              <a:rPr lang="en-US" spc="-135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returning…”</a:t>
            </a:r>
          </a:p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pc="-135" dirty="0">
                <a:solidFill>
                  <a:schemeClr val="accent5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“pointer to…”</a:t>
            </a:r>
          </a:p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              </a:t>
            </a:r>
            <a:r>
              <a:rPr lang="en-US" i="1" dirty="0" smtClean="0"/>
              <a:t>something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3108987" y="2240292"/>
            <a:ext cx="513434" cy="1737341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297693" y="2404058"/>
            <a:ext cx="493899" cy="123474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3566181" y="2358885"/>
            <a:ext cx="163861" cy="7957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smtClean="0"/>
              <a:t>Ben Saks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Ben Saks is the chief engineer of Saks &amp; Associates. </a:t>
            </a:r>
            <a:r>
              <a:rPr lang="en-US" dirty="0" smtClean="0"/>
              <a:t>He is the principal </a:t>
            </a:r>
            <a:r>
              <a:rPr lang="en-US" dirty="0"/>
              <a:t>editor </a:t>
            </a:r>
            <a:r>
              <a:rPr lang="en-US" dirty="0" smtClean="0"/>
              <a:t>and presenter for </a:t>
            </a:r>
            <a:r>
              <a:rPr lang="en-US" dirty="0"/>
              <a:t>much of Saks &amp; Associates’ </a:t>
            </a:r>
            <a:r>
              <a:rPr lang="en-US" dirty="0" smtClean="0"/>
              <a:t>training curriculum on the use of C and C++ in embedded systems.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Ben represents </a:t>
            </a:r>
            <a:r>
              <a:rPr lang="en-US" dirty="0"/>
              <a:t>Saks &amp; Associates on the ISO C++ Standards committee </a:t>
            </a:r>
            <a:r>
              <a:rPr lang="en-US" dirty="0" smtClean="0"/>
              <a:t>as well as two of the committee’s study groups:</a:t>
            </a:r>
          </a:p>
          <a:p>
            <a:pPr lvl="4"/>
            <a:r>
              <a:rPr lang="en-US" dirty="0" smtClean="0"/>
              <a:t>SG14 — low-latency</a:t>
            </a:r>
          </a:p>
          <a:p>
            <a:pPr lvl="4"/>
            <a:r>
              <a:rPr lang="en-US" dirty="0"/>
              <a:t>SG20 — </a:t>
            </a:r>
            <a:r>
              <a:rPr lang="en-US" dirty="0" smtClean="0"/>
              <a:t>education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Ben </a:t>
            </a:r>
            <a:r>
              <a:rPr lang="en-US" dirty="0"/>
              <a:t>has spoken at </a:t>
            </a:r>
            <a:r>
              <a:rPr lang="en-US" dirty="0" smtClean="0"/>
              <a:t>industry </a:t>
            </a:r>
            <a:r>
              <a:rPr lang="en-US" dirty="0"/>
              <a:t>conferences, including </a:t>
            </a:r>
            <a:r>
              <a:rPr lang="en-US" i="1" dirty="0"/>
              <a:t>CppCon: The C++ Conference</a:t>
            </a:r>
            <a:r>
              <a:rPr lang="en-US" dirty="0"/>
              <a:t>, the </a:t>
            </a:r>
            <a:r>
              <a:rPr lang="en-US" i="1" dirty="0"/>
              <a:t>C++ and System Software </a:t>
            </a:r>
            <a:r>
              <a:rPr lang="en-US" i="1" dirty="0" smtClean="0"/>
              <a:t>Summit</a:t>
            </a:r>
            <a:r>
              <a:rPr lang="en-US" dirty="0" smtClean="0"/>
              <a:t>, the </a:t>
            </a:r>
            <a:r>
              <a:rPr lang="en-US" i="1" dirty="0" smtClean="0"/>
              <a:t>Embedded Systems Conference</a:t>
            </a:r>
            <a:r>
              <a:rPr lang="en-US" dirty="0" smtClean="0"/>
              <a:t>, and </a:t>
            </a:r>
            <a:r>
              <a:rPr lang="en-US" i="1" dirty="0" smtClean="0"/>
              <a:t>NDC Techtown</a:t>
            </a:r>
            <a:r>
              <a:rPr lang="en-US" dirty="0" smtClean="0"/>
              <a:t>. He’s been the chair of the Embedded Track at </a:t>
            </a:r>
            <a:r>
              <a:rPr lang="en-US" i="1" dirty="0" err="1" smtClean="0"/>
              <a:t>CppCon</a:t>
            </a:r>
            <a:r>
              <a:rPr lang="en-US" dirty="0" smtClean="0"/>
              <a:t> since 2020, and is also on </a:t>
            </a:r>
            <a:r>
              <a:rPr lang="en-US" i="1" dirty="0" err="1" smtClean="0"/>
              <a:t>CppCon</a:t>
            </a:r>
            <a:r>
              <a:rPr lang="en-US" dirty="0" err="1" smtClean="0"/>
              <a:t>’s</a:t>
            </a:r>
            <a:r>
              <a:rPr lang="en-US" dirty="0" smtClean="0"/>
              <a:t> program committee.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7890" y="6348576"/>
            <a:ext cx="7297023" cy="364317"/>
          </a:xfrm>
        </p:spPr>
        <p:txBody>
          <a:bodyPr/>
          <a:lstStyle/>
          <a:p>
            <a:pPr algn="ctr"/>
            <a:r>
              <a:rPr lang="en-US" dirty="0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Parentheses in </a:t>
            </a:r>
            <a:r>
              <a:rPr lang="en-US" dirty="0" err="1"/>
              <a:t>Declarators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n-US" spc="-135" dirty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grouping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pc="-135" dirty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pc="-135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spc="-135" dirty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pc="-135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                   </a:t>
            </a:r>
            <a:r>
              <a:rPr lang="en-US" spc="-135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is…</a:t>
            </a:r>
          </a:p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pc="-135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solidFill>
                  <a:schemeClr val="accent2"/>
                </a:solidFill>
              </a:rPr>
              <a:t>“pointer to…”</a:t>
            </a:r>
          </a:p>
          <a:p>
            <a:pPr marL="0" indent="0">
              <a:buNone/>
            </a:pPr>
            <a:r>
              <a:rPr lang="en-US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                          </a:t>
            </a:r>
            <a:r>
              <a:rPr lang="en-US" dirty="0" smtClean="0">
                <a:solidFill>
                  <a:schemeClr val="accent1"/>
                </a:solidFill>
              </a:rPr>
              <a:t>“</a:t>
            </a:r>
            <a:r>
              <a:rPr lang="en-US" dirty="0">
                <a:solidFill>
                  <a:schemeClr val="accent1"/>
                </a:solidFill>
              </a:rPr>
              <a:t>function </a:t>
            </a:r>
            <a:r>
              <a:rPr lang="en-US" dirty="0" smtClean="0">
                <a:solidFill>
                  <a:schemeClr val="accent1"/>
                </a:solidFill>
              </a:rPr>
              <a:t>with parameter </a:t>
            </a:r>
            <a:r>
              <a:rPr lang="en-US" dirty="0">
                <a:solidFill>
                  <a:schemeClr val="accent1"/>
                </a:solidFill>
              </a:rPr>
              <a:t>of type </a:t>
            </a:r>
            <a:r>
              <a:rPr lang="en-US" spc="-135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returning…”</a:t>
            </a:r>
          </a:p>
          <a:p>
            <a:pPr marL="0" indent="0" algn="ctr">
              <a:buNone/>
            </a:pPr>
            <a:r>
              <a:rPr lang="en-US" i="1" dirty="0"/>
              <a:t>something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4706988" y="2328170"/>
            <a:ext cx="329267" cy="123474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5852156" y="2398013"/>
            <a:ext cx="493899" cy="1564014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883824" y="1508352"/>
            <a:ext cx="987798" cy="576216"/>
          </a:xfrm>
          <a:prstGeom prst="line">
            <a:avLst/>
          </a:prstGeom>
          <a:noFill/>
          <a:ln w="25400">
            <a:solidFill>
              <a:schemeClr val="accent3">
                <a:lumMod val="50000"/>
              </a:schemeClr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5120644" y="2356855"/>
            <a:ext cx="101461" cy="8231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6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Parentheses in </a:t>
            </a:r>
            <a:r>
              <a:rPr lang="en-US" dirty="0" err="1"/>
              <a:t>Declarators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pc="-135" dirty="0">
                <a:latin typeface="Consolas" pitchFamily="49" charset="0"/>
              </a:rPr>
              <a:t>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unnecessary grouping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pc="-135" dirty="0" smtClean="0">
                <a:latin typeface="Consolas" pitchFamily="49" charset="0"/>
                <a:cs typeface="Consolas" pitchFamily="49" charset="0"/>
              </a:rPr>
              <a:t>                      </a:t>
            </a:r>
            <a:r>
              <a:rPr lang="en-US" spc="-135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pc="-135" dirty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pc="-135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spc="-135" dirty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pc="-135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pc="-135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        f</a:t>
            </a:r>
            <a:r>
              <a:rPr lang="en-US" dirty="0"/>
              <a:t> is…</a:t>
            </a:r>
          </a:p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en-US" dirty="0">
                <a:solidFill>
                  <a:schemeClr val="accent1"/>
                </a:solidFill>
              </a:rPr>
              <a:t>“function </a:t>
            </a:r>
            <a:r>
              <a:rPr lang="en-US" dirty="0" smtClean="0">
                <a:solidFill>
                  <a:schemeClr val="accent1"/>
                </a:solidFill>
              </a:rPr>
              <a:t>with parameter </a:t>
            </a:r>
            <a:r>
              <a:rPr lang="en-US" dirty="0">
                <a:solidFill>
                  <a:schemeClr val="accent1"/>
                </a:solidFill>
              </a:rPr>
              <a:t>of type </a:t>
            </a:r>
            <a:r>
              <a:rPr lang="en-US" spc="-135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returning…”</a:t>
            </a:r>
          </a:p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pc="-135" dirty="0">
                <a:solidFill>
                  <a:schemeClr val="accent5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“pointer to…”</a:t>
            </a:r>
          </a:p>
          <a:p>
            <a:pPr marL="0" indent="0">
              <a:buNone/>
            </a:pPr>
            <a:r>
              <a:rPr lang="en-US" spc="-135" dirty="0">
                <a:latin typeface="Consolas" pitchFamily="49" charset="0"/>
                <a:cs typeface="Consolas" pitchFamily="49" charset="0"/>
              </a:rPr>
              <a:t>                           </a:t>
            </a:r>
            <a:r>
              <a:rPr lang="en-US" i="1" dirty="0" smtClean="0"/>
              <a:t>something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3108987" y="2240292"/>
            <a:ext cx="513434" cy="1737341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535306" y="2404058"/>
            <a:ext cx="493899" cy="123474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3768076" y="2358885"/>
            <a:ext cx="163861" cy="7957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761261" y="1417342"/>
            <a:ext cx="987798" cy="576216"/>
          </a:xfrm>
          <a:prstGeom prst="line">
            <a:avLst/>
          </a:prstGeom>
          <a:noFill/>
          <a:ln w="25400">
            <a:solidFill>
              <a:schemeClr val="accent3">
                <a:lumMod val="50000"/>
              </a:schemeClr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8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Identifiers in </a:t>
            </a:r>
            <a:r>
              <a:rPr lang="en-US" dirty="0" err="1" smtClean="0"/>
              <a:t>Declarator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declarator</a:t>
            </a:r>
            <a:r>
              <a:rPr lang="en-US" dirty="0"/>
              <a:t> need not contain any operators at all:</a:t>
            </a:r>
          </a:p>
          <a:p>
            <a:pPr lvl="3"/>
            <a:endParaRPr lang="en-US" dirty="0"/>
          </a:p>
          <a:p>
            <a:pPr lvl="3" algn="ctr"/>
            <a:r>
              <a:rPr lang="en-US" dirty="0" err="1">
                <a:solidFill>
                  <a:schemeClr val="accent2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n</a:t>
            </a:r>
            <a:r>
              <a:rPr lang="en-US" dirty="0"/>
              <a:t>;</a:t>
            </a:r>
          </a:p>
          <a:p>
            <a:pPr lvl="3"/>
            <a:endParaRPr lang="en-US" dirty="0"/>
          </a:p>
          <a:p>
            <a:pPr lvl="2"/>
            <a:r>
              <a:rPr lang="en-US" spc="-135" dirty="0">
                <a:latin typeface="Consolas" pitchFamily="49" charset="0"/>
              </a:rPr>
              <a:t>             </a:t>
            </a:r>
            <a:r>
              <a:rPr lang="en-US" spc="-135" dirty="0" smtClean="0">
                <a:latin typeface="Consolas" pitchFamily="49" charset="0"/>
              </a:rPr>
              <a:t>   </a:t>
            </a:r>
            <a:r>
              <a:rPr lang="en-US" i="1" dirty="0">
                <a:solidFill>
                  <a:schemeClr val="accent2"/>
                </a:solidFill>
              </a:rPr>
              <a:t>declaration-specifier</a:t>
            </a:r>
            <a:r>
              <a:rPr lang="en-US" dirty="0"/>
              <a:t>    </a:t>
            </a:r>
            <a:r>
              <a:rPr lang="en-US" i="1" dirty="0" err="1">
                <a:solidFill>
                  <a:schemeClr val="accent1"/>
                </a:solidFill>
              </a:rPr>
              <a:t>declarator</a:t>
            </a:r>
            <a:endParaRPr lang="en-US" i="1" dirty="0">
              <a:solidFill>
                <a:schemeClr val="accent1"/>
              </a:solidFill>
            </a:endParaRPr>
          </a:p>
          <a:p>
            <a:pPr lvl="2"/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declarator</a:t>
            </a:r>
            <a:r>
              <a:rPr lang="en-US" dirty="0"/>
              <a:t> may contain more than one </a:t>
            </a:r>
            <a:r>
              <a:rPr lang="en-US" dirty="0" smtClean="0"/>
              <a:t>name.</a:t>
            </a:r>
            <a:endParaRPr lang="en-US" dirty="0"/>
          </a:p>
          <a:p>
            <a:r>
              <a:rPr lang="en-US" dirty="0" smtClean="0"/>
              <a:t>Again, exactly one </a:t>
            </a:r>
            <a:r>
              <a:rPr lang="en-US" dirty="0"/>
              <a:t>is the </a:t>
            </a:r>
            <a:r>
              <a:rPr lang="en-US" b="1" i="1" dirty="0" err="1"/>
              <a:t>declarator</a:t>
            </a:r>
            <a:r>
              <a:rPr lang="en-US" b="1" i="1" dirty="0"/>
              <a:t>-id</a:t>
            </a:r>
            <a:r>
              <a:rPr lang="en-US" dirty="0"/>
              <a:t> </a:t>
            </a:r>
            <a:r>
              <a:rPr lang="en-US" dirty="0" smtClean="0"/>
              <a:t>— the name </a:t>
            </a:r>
            <a:r>
              <a:rPr lang="en-US" dirty="0"/>
              <a:t>being </a:t>
            </a:r>
            <a:r>
              <a:rPr lang="en-US" dirty="0" smtClean="0"/>
              <a:t>declared.</a:t>
            </a:r>
            <a:endParaRPr lang="en-US" dirty="0"/>
          </a:p>
          <a:p>
            <a:r>
              <a:rPr lang="en-US" dirty="0" smtClean="0"/>
              <a:t>Others</a:t>
            </a:r>
            <a:r>
              <a:rPr lang="en-US" dirty="0"/>
              <a:t>, if any, must have been declared </a:t>
            </a:r>
            <a:r>
              <a:rPr lang="en-US" dirty="0" smtClean="0"/>
              <a:t>previously:</a:t>
            </a:r>
            <a:endParaRPr lang="en-US" dirty="0"/>
          </a:p>
          <a:p>
            <a:pPr lvl="3"/>
            <a:endParaRPr lang="en-US" dirty="0"/>
          </a:p>
          <a:p>
            <a:pPr lvl="3" algn="ctr"/>
            <a:r>
              <a:rPr lang="en-US" dirty="0"/>
              <a:t>*</a:t>
            </a:r>
            <a:r>
              <a:rPr lang="en-US" dirty="0">
                <a:solidFill>
                  <a:schemeClr val="accent2"/>
                </a:solidFill>
              </a:rPr>
              <a:t>x</a:t>
            </a:r>
            <a:r>
              <a:rPr lang="en-US" dirty="0"/>
              <a:t>[</a:t>
            </a:r>
            <a:r>
              <a:rPr lang="en-US" dirty="0">
                <a:solidFill>
                  <a:schemeClr val="accent1"/>
                </a:solidFill>
              </a:rPr>
              <a:t>N</a:t>
            </a:r>
            <a:r>
              <a:rPr lang="en-US" dirty="0"/>
              <a:t>]</a:t>
            </a:r>
          </a:p>
          <a:p>
            <a:pPr lvl="3"/>
            <a:endParaRPr lang="en-US" dirty="0"/>
          </a:p>
          <a:p>
            <a:pPr lvl="2" algn="ctr"/>
            <a:r>
              <a:rPr lang="en-US" i="1" dirty="0" err="1">
                <a:solidFill>
                  <a:schemeClr val="accent2"/>
                </a:solidFill>
              </a:rPr>
              <a:t>declarator</a:t>
            </a:r>
            <a:r>
              <a:rPr lang="en-US" i="1" dirty="0">
                <a:solidFill>
                  <a:schemeClr val="accent2"/>
                </a:solidFill>
              </a:rPr>
              <a:t>-id</a:t>
            </a:r>
            <a:r>
              <a:rPr lang="en-US" dirty="0"/>
              <a:t>          </a:t>
            </a:r>
            <a:r>
              <a:rPr lang="en-US" i="1" dirty="0">
                <a:solidFill>
                  <a:schemeClr val="accent1"/>
                </a:solidFill>
              </a:rPr>
              <a:t>other </a:t>
            </a:r>
            <a:r>
              <a:rPr lang="en-US" i="1" dirty="0" smtClean="0">
                <a:solidFill>
                  <a:schemeClr val="accent1"/>
                </a:solidFill>
              </a:rPr>
              <a:t>identifier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4991783" y="2148854"/>
            <a:ext cx="330701" cy="329266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5856823" y="2193156"/>
            <a:ext cx="329266" cy="329266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5179942" y="5157645"/>
            <a:ext cx="246951" cy="32926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5809171" y="5171790"/>
            <a:ext cx="246952" cy="32926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vs. Non-type </a:t>
            </a:r>
            <a:r>
              <a:rPr lang="en-US" dirty="0" err="1"/>
              <a:t>Specifiers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  <a:buFont typeface="Segoe MDL2 Assets" panose="050A0102010101010101" pitchFamily="18" charset="0"/>
              <a:buChar char=""/>
            </a:pPr>
            <a:r>
              <a:rPr lang="en-US" i="1" dirty="0" smtClean="0"/>
              <a:t>Insight: Type </a:t>
            </a:r>
            <a:r>
              <a:rPr lang="en-US" i="1" dirty="0"/>
              <a:t>specifiers </a:t>
            </a:r>
            <a:r>
              <a:rPr lang="en-US" i="1" dirty="0" smtClean="0"/>
              <a:t>modify other type specifiers.</a:t>
            </a:r>
            <a:endParaRPr lang="en-US" i="1" dirty="0"/>
          </a:p>
          <a:p>
            <a:pPr lvl="2"/>
            <a:endParaRPr lang="en-US" dirty="0" smtClean="0"/>
          </a:p>
          <a:p>
            <a:pPr>
              <a:buSzPct val="75000"/>
              <a:buFont typeface="Segoe MDL2 Assets" panose="050A0102010101010101" pitchFamily="18" charset="0"/>
              <a:buChar char=""/>
            </a:pPr>
            <a:r>
              <a:rPr lang="en-US" i="1" dirty="0" smtClean="0"/>
              <a:t>Insight</a:t>
            </a:r>
            <a:r>
              <a:rPr lang="en-US" i="1" dirty="0"/>
              <a:t>: </a:t>
            </a:r>
            <a:r>
              <a:rPr lang="en-US" i="1" dirty="0" smtClean="0"/>
              <a:t>Non-type </a:t>
            </a:r>
            <a:r>
              <a:rPr lang="en-US" i="1" dirty="0"/>
              <a:t>specifiers </a:t>
            </a:r>
            <a:r>
              <a:rPr lang="en-US" i="1" dirty="0" smtClean="0"/>
              <a:t>apply </a:t>
            </a:r>
            <a:r>
              <a:rPr lang="en-US" i="1" dirty="0"/>
              <a:t>directly to the </a:t>
            </a:r>
            <a:r>
              <a:rPr lang="en-US" i="1" dirty="0" err="1"/>
              <a:t>declarator</a:t>
            </a:r>
            <a:r>
              <a:rPr lang="en-US" i="1" dirty="0"/>
              <a:t>-id</a:t>
            </a:r>
            <a:r>
              <a:rPr lang="en-US" i="1" dirty="0" smtClean="0"/>
              <a:t>.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          </a:t>
            </a:r>
            <a:r>
              <a:rPr lang="en-US" b="1" i="1" dirty="0" smtClean="0">
                <a:solidFill>
                  <a:schemeClr val="accent1"/>
                </a:solidFill>
              </a:rPr>
              <a:t>static</a:t>
            </a:r>
            <a:r>
              <a:rPr lang="en-US" dirty="0" smtClean="0"/>
              <a:t> </a:t>
            </a:r>
            <a:r>
              <a:rPr lang="en-US" b="1" i="1" dirty="0">
                <a:solidFill>
                  <a:schemeClr val="tx2"/>
                </a:solidFill>
              </a:rPr>
              <a:t>unsigned long </a:t>
            </a:r>
            <a:r>
              <a:rPr lang="en-US" b="1" i="1" dirty="0" err="1">
                <a:solidFill>
                  <a:schemeClr val="tx2"/>
                </a:solidFill>
              </a:rPr>
              <a:t>int</a:t>
            </a:r>
            <a:r>
              <a:rPr lang="en-US" dirty="0"/>
              <a:t> *</a:t>
            </a:r>
            <a:r>
              <a:rPr lang="en-US" b="1" i="1" dirty="0">
                <a:solidFill>
                  <a:schemeClr val="accent1"/>
                </a:solidFill>
              </a:rPr>
              <a:t>x</a:t>
            </a:r>
            <a:r>
              <a:rPr lang="en-US" dirty="0"/>
              <a:t>[N]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Here,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unsigned</a:t>
            </a:r>
            <a:r>
              <a:rPr lang="en-US" dirty="0"/>
              <a:t>,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long</a:t>
            </a:r>
            <a:r>
              <a:rPr lang="en-US" dirty="0"/>
              <a:t>, and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/>
              <a:t> are </a:t>
            </a:r>
            <a:r>
              <a:rPr lang="en-US" b="1" i="1" dirty="0"/>
              <a:t>type </a:t>
            </a:r>
            <a:r>
              <a:rPr lang="en-US" b="1" i="1" dirty="0" smtClean="0"/>
              <a:t>specifiers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They form </a:t>
            </a:r>
            <a:r>
              <a:rPr lang="en-US" dirty="0"/>
              <a:t>the type to which the pointers in array </a:t>
            </a:r>
            <a:r>
              <a:rPr lang="en-US" spc="-135" dirty="0">
                <a:latin typeface="Consolas" pitchFamily="49" charset="0"/>
              </a:rPr>
              <a:t>x</a:t>
            </a:r>
            <a:r>
              <a:rPr lang="en-US" dirty="0"/>
              <a:t> point.</a:t>
            </a:r>
          </a:p>
          <a:p>
            <a:pPr lvl="2"/>
            <a:endParaRPr lang="en-US" dirty="0"/>
          </a:p>
          <a:p>
            <a:r>
              <a:rPr lang="en-US" spc="-135" dirty="0">
                <a:latin typeface="Consolas" pitchFamily="49" charset="0"/>
                <a:cs typeface="Consolas" pitchFamily="49" charset="0"/>
              </a:rPr>
              <a:t>static</a:t>
            </a:r>
            <a:r>
              <a:rPr lang="en-US" dirty="0"/>
              <a:t> is a </a:t>
            </a:r>
            <a:r>
              <a:rPr lang="en-US" b="1" i="1" dirty="0"/>
              <a:t>non-type specifier</a:t>
            </a:r>
            <a:r>
              <a:rPr lang="en-US" dirty="0"/>
              <a:t> that applies directly </a:t>
            </a:r>
            <a:r>
              <a:rPr lang="en-US" dirty="0" smtClean="0"/>
              <a:t>to </a:t>
            </a:r>
            <a:r>
              <a:rPr lang="en-US" i="1" dirty="0" err="1" smtClean="0"/>
              <a:t>declarator</a:t>
            </a:r>
            <a:r>
              <a:rPr lang="en-US" i="1" dirty="0" smtClean="0"/>
              <a:t>-id</a:t>
            </a:r>
            <a:r>
              <a:rPr lang="en-US" dirty="0" smtClean="0"/>
              <a:t>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60352" y="2514610"/>
            <a:ext cx="3291804" cy="1450973"/>
            <a:chOff x="1188757" y="1325903"/>
            <a:chExt cx="3210069" cy="1611772"/>
          </a:xfrm>
        </p:grpSpPr>
        <p:sp>
          <p:nvSpPr>
            <p:cNvPr id="6" name="AutoShape 4"/>
            <p:cNvSpPr>
              <a:spLocks/>
            </p:cNvSpPr>
            <p:nvPr/>
          </p:nvSpPr>
          <p:spPr bwMode="auto">
            <a:xfrm rot="5400000" flipV="1">
              <a:off x="3246141" y="2194574"/>
              <a:ext cx="457195" cy="548634"/>
            </a:xfrm>
            <a:prstGeom prst="rightBracket">
              <a:avLst>
                <a:gd name="adj" fmla="val 61777"/>
              </a:avLst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20" dirty="0">
                <a:latin typeface="Cambria" pitchFamily="18" charset="0"/>
              </a:endParaRPr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 rot="16200000">
              <a:off x="2565194" y="-50534"/>
              <a:ext cx="457195" cy="3210069"/>
            </a:xfrm>
            <a:prstGeom prst="rightBracket">
              <a:avLst>
                <a:gd name="adj" fmla="val 61777"/>
              </a:avLst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20" dirty="0">
                <a:latin typeface="Cambria" pitchFamily="18" charset="0"/>
              </a:endParaRPr>
            </a:p>
          </p:txBody>
        </p:sp>
        <p:sp>
          <p:nvSpPr>
            <p:cNvPr id="8" name="AutoShape 4"/>
            <p:cNvSpPr>
              <a:spLocks/>
            </p:cNvSpPr>
            <p:nvPr/>
          </p:nvSpPr>
          <p:spPr bwMode="auto">
            <a:xfrm rot="5400000" flipV="1">
              <a:off x="2648401" y="1837020"/>
              <a:ext cx="687713" cy="1513597"/>
            </a:xfrm>
            <a:prstGeom prst="rightBracket">
              <a:avLst>
                <a:gd name="adj" fmla="val 61777"/>
              </a:avLst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20" dirty="0">
                <a:latin typeface="Cambria" pitchFamily="18" charset="0"/>
              </a:endParaRPr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Specifier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  <a:buFont typeface="Segoe MDL2 Assets" panose="050A0102010101010101" pitchFamily="18" charset="0"/>
              <a:buChar char=""/>
            </a:pPr>
            <a:r>
              <a:rPr lang="en-US" i="1" dirty="0" smtClean="0"/>
              <a:t>Insight: The order of the declaration specifiers doesn’t matter to the compiler.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These two declarations mean the same thing:</a:t>
            </a:r>
          </a:p>
          <a:p>
            <a:pPr lvl="3"/>
            <a:endParaRPr lang="en-US" dirty="0"/>
          </a:p>
          <a:p>
            <a:pPr lvl="3"/>
            <a:r>
              <a:rPr lang="en-US" dirty="0" smtClean="0"/>
              <a:t>unsigned long </a:t>
            </a:r>
            <a:r>
              <a:rPr lang="en-US" dirty="0" err="1" smtClean="0"/>
              <a:t>ul</a:t>
            </a:r>
            <a:r>
              <a:rPr lang="en-US" dirty="0" smtClean="0"/>
              <a:t>;           // unsigned long</a:t>
            </a:r>
          </a:p>
          <a:p>
            <a:pPr lvl="3"/>
            <a:r>
              <a:rPr lang="en-US" dirty="0" smtClean="0"/>
              <a:t>long unsigned </a:t>
            </a:r>
            <a:r>
              <a:rPr lang="en-US" dirty="0" err="1" smtClean="0"/>
              <a:t>ul</a:t>
            </a:r>
            <a:r>
              <a:rPr lang="en-US" dirty="0" smtClean="0"/>
              <a:t>;           // same thing</a:t>
            </a:r>
          </a:p>
          <a:p>
            <a:pPr lvl="3"/>
            <a:endParaRPr lang="en-US" dirty="0"/>
          </a:p>
          <a:p>
            <a:r>
              <a:rPr lang="en-US" dirty="0" smtClean="0"/>
              <a:t>So do these three:</a:t>
            </a:r>
          </a:p>
          <a:p>
            <a:pPr lvl="3"/>
            <a:endParaRPr lang="en-US" dirty="0"/>
          </a:p>
          <a:p>
            <a:pPr lvl="3"/>
            <a:r>
              <a:rPr lang="en-US" b="1" i="1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/>
              <a:t> unsigned long </a:t>
            </a:r>
            <a:r>
              <a:rPr lang="en-US" dirty="0" err="1" smtClean="0"/>
              <a:t>cul</a:t>
            </a:r>
            <a:r>
              <a:rPr lang="en-US" dirty="0" smtClean="0"/>
              <a:t>;    // </a:t>
            </a:r>
            <a:r>
              <a:rPr lang="en-US" dirty="0" err="1" smtClean="0"/>
              <a:t>const</a:t>
            </a:r>
            <a:r>
              <a:rPr lang="en-US" dirty="0" smtClean="0"/>
              <a:t> unsigned long</a:t>
            </a:r>
          </a:p>
          <a:p>
            <a:pPr lvl="3"/>
            <a:r>
              <a:rPr lang="en-US" dirty="0" smtClean="0"/>
              <a:t>long unsigned </a:t>
            </a:r>
            <a:r>
              <a:rPr lang="en-US" b="1" i="1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/>
              <a:t> </a:t>
            </a:r>
            <a:r>
              <a:rPr lang="en-US" dirty="0" err="1" smtClean="0"/>
              <a:t>cul</a:t>
            </a:r>
            <a:r>
              <a:rPr lang="en-US" dirty="0" smtClean="0"/>
              <a:t>;    // same thing</a:t>
            </a:r>
          </a:p>
          <a:p>
            <a:pPr lvl="3"/>
            <a:r>
              <a:rPr lang="en-US" dirty="0" smtClean="0"/>
              <a:t>unsigned </a:t>
            </a:r>
            <a:r>
              <a:rPr lang="en-US" b="1" i="1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long </a:t>
            </a:r>
            <a:r>
              <a:rPr lang="en-US" dirty="0" err="1" smtClean="0"/>
              <a:t>cul</a:t>
            </a:r>
            <a:r>
              <a:rPr lang="en-US" dirty="0"/>
              <a:t>;    // </a:t>
            </a:r>
            <a:r>
              <a:rPr lang="en-US" dirty="0" smtClean="0"/>
              <a:t>same, and we're not amused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/>
              <a:t> is a Type-Specifier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  <a:buFont typeface="Segoe MDL2 Assets" panose="050A0102010101010101" pitchFamily="18" charset="0"/>
              <a:buChar char=""/>
            </a:pPr>
            <a:r>
              <a:rPr lang="en-US" i="1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i="1" dirty="0"/>
              <a:t> is a type specifier, much like </a:t>
            </a:r>
            <a:r>
              <a:rPr lang="en-US" i="1" spc="-135" dirty="0">
                <a:latin typeface="Consolas" pitchFamily="49" charset="0"/>
                <a:cs typeface="Consolas" pitchFamily="49" charset="0"/>
              </a:rPr>
              <a:t>long</a:t>
            </a:r>
            <a:r>
              <a:rPr lang="en-US" i="1" dirty="0"/>
              <a:t> or </a:t>
            </a:r>
            <a:r>
              <a:rPr lang="en-US" i="1" spc="-135" dirty="0">
                <a:latin typeface="Consolas" pitchFamily="49" charset="0"/>
                <a:cs typeface="Consolas" pitchFamily="49" charset="0"/>
              </a:rPr>
              <a:t>unsigned</a:t>
            </a:r>
            <a:r>
              <a:rPr lang="en-US" i="1" dirty="0" smtClean="0"/>
              <a:t>.</a:t>
            </a:r>
          </a:p>
          <a:p>
            <a:pPr lvl="2"/>
            <a:endParaRPr lang="en-US" dirty="0"/>
          </a:p>
          <a:p>
            <a:pPr>
              <a:buSzPct val="75000"/>
              <a:buFont typeface="Segoe MDL2 Assets" panose="050A0102010101010101" pitchFamily="18" charset="0"/>
              <a:buChar char=""/>
            </a:pPr>
            <a:r>
              <a:rPr lang="en-US" i="1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i="1" dirty="0" smtClean="0"/>
              <a:t> </a:t>
            </a:r>
            <a:r>
              <a:rPr lang="en-US" i="1" dirty="0"/>
              <a:t>modifies the other </a:t>
            </a:r>
            <a:r>
              <a:rPr lang="en-US" b="1" i="1" dirty="0"/>
              <a:t>type</a:t>
            </a:r>
            <a:r>
              <a:rPr lang="en-US" i="1" dirty="0"/>
              <a:t> </a:t>
            </a:r>
            <a:r>
              <a:rPr lang="en-US" i="1" dirty="0" smtClean="0"/>
              <a:t>specifier(s) </a:t>
            </a:r>
            <a:r>
              <a:rPr lang="en-US" i="1" dirty="0"/>
              <a:t>in the same declaration.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pc="-135" dirty="0">
                <a:latin typeface="Consolas" pitchFamily="49" charset="0"/>
                <a:cs typeface="Consolas" pitchFamily="49" charset="0"/>
              </a:rPr>
              <a:t>v</a:t>
            </a:r>
            <a:r>
              <a:rPr lang="en-US" dirty="0" smtClean="0"/>
              <a:t> </a:t>
            </a:r>
            <a:r>
              <a:rPr lang="en-US" dirty="0"/>
              <a:t>is an object of type “array </a:t>
            </a:r>
            <a:r>
              <a:rPr lang="en-US" dirty="0" smtClean="0"/>
              <a:t>of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/>
              <a:t> </a:t>
            </a:r>
            <a:r>
              <a:rPr lang="en-US" dirty="0"/>
              <a:t>pointers to </a:t>
            </a:r>
            <a:r>
              <a:rPr lang="en-US" b="1" i="1" dirty="0" err="1" smtClean="0"/>
              <a:t>const</a:t>
            </a:r>
            <a:r>
              <a:rPr lang="en-US" dirty="0" smtClean="0"/>
              <a:t>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/>
              <a:t>”.</a:t>
            </a:r>
          </a:p>
          <a:p>
            <a:pPr lvl="2"/>
            <a:endParaRPr lang="en-US" dirty="0"/>
          </a:p>
          <a:p>
            <a:r>
              <a:rPr lang="en-US" dirty="0"/>
              <a:t>It’s </a:t>
            </a:r>
            <a:r>
              <a:rPr lang="en-US" b="1" i="1" dirty="0"/>
              <a:t>not</a:t>
            </a:r>
            <a:r>
              <a:rPr lang="en-US" dirty="0"/>
              <a:t> an object of type “</a:t>
            </a:r>
            <a:r>
              <a:rPr lang="en-US" b="1" i="1" dirty="0" err="1"/>
              <a:t>const</a:t>
            </a:r>
            <a:r>
              <a:rPr lang="en-US" dirty="0"/>
              <a:t> array of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/>
              <a:t> pointers to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399531" y="2598966"/>
          <a:ext cx="6173740" cy="1847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6870"/>
                <a:gridCol w="3086870"/>
              </a:tblGrid>
              <a:tr h="397868"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kern="1200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right interpretation</a:t>
                      </a:r>
                      <a:endParaRPr lang="en-US" sz="2100" b="1" i="1" kern="1200" baseline="0" dirty="0">
                        <a:solidFill>
                          <a:schemeClr val="tx2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kern="1200" baseline="0" dirty="0" smtClean="0">
                          <a:solidFill>
                            <a:schemeClr val="accen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wrong interpretation</a:t>
                      </a:r>
                      <a:endParaRPr lang="en-US" sz="2100" b="1" i="1" kern="1200" baseline="0" dirty="0">
                        <a:solidFill>
                          <a:schemeClr val="accent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82317" marR="82317" marT="41159" marB="41159"/>
                </a:tc>
              </a:tr>
              <a:tr h="713418">
                <a:tc>
                  <a:txBody>
                    <a:bodyPr/>
                    <a:lstStyle/>
                    <a:p>
                      <a:pPr algn="ctr"/>
                      <a:endParaRPr lang="en-US" sz="2100" i="0" kern="1200" spc="-150" baseline="0" dirty="0" smtClean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  <a:p>
                      <a:pPr algn="ctr"/>
                      <a:r>
                        <a:rPr lang="en-US" sz="2100" b="1" i="1" kern="1200" spc="-150" baseline="0" dirty="0" err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const</a:t>
                      </a:r>
                      <a:r>
                        <a:rPr lang="en-US" sz="2100" b="1" i="1" kern="1200" spc="-150" baseline="0" dirty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lang="en-US" sz="2100" b="1" i="1" kern="1200" spc="-150" baseline="0" dirty="0" err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2100" i="0" kern="1200" spc="-150" baseline="0" dirty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*v[N]</a:t>
                      </a:r>
                      <a:endParaRPr lang="en-US" sz="2100" i="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endParaRPr lang="en-US" sz="2100" i="0" kern="1200" spc="-150" baseline="0" dirty="0" smtClean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  <a:p>
                      <a:pPr algn="ctr"/>
                      <a:r>
                        <a:rPr lang="en-US" sz="2100" b="1" i="1" kern="1200" spc="-150" baseline="0" dirty="0" err="1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const</a:t>
                      </a:r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lang="en-US" sz="2100" i="0" kern="1200" spc="-15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*</a:t>
                      </a:r>
                      <a:r>
                        <a:rPr lang="en-US" sz="2100" b="1" i="1" kern="1200" spc="-150" baseline="0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v</a:t>
                      </a:r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[N]</a:t>
                      </a:r>
                      <a:endParaRPr lang="en-US" sz="2100" i="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82317" marR="82317" marT="41159" marB="41159"/>
                </a:tc>
              </a:tr>
              <a:tr h="713418">
                <a:tc>
                  <a:txBody>
                    <a:bodyPr/>
                    <a:lstStyle/>
                    <a:p>
                      <a:pPr algn="ctr"/>
                      <a:endParaRPr lang="en-US" sz="2100" i="0" kern="1200" spc="-150" baseline="0" dirty="0" smtClean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  <a:p>
                      <a:pPr algn="ctr"/>
                      <a:r>
                        <a:rPr lang="en-US" sz="2100" b="1" i="1" kern="1200" spc="-150" baseline="0" dirty="0" err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2100" b="1" i="1" kern="1200" spc="-150" baseline="0" dirty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lang="en-US" sz="2100" b="1" i="1" kern="1200" spc="-150" baseline="0" dirty="0" err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const</a:t>
                      </a:r>
                      <a:r>
                        <a:rPr lang="en-US" sz="2100" i="0" kern="1200" spc="-150" baseline="0" dirty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*v[N]</a:t>
                      </a:r>
                      <a:endParaRPr lang="en-US" sz="2100" i="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82317" marR="82317" marT="41159" marB="41159"/>
                </a:tc>
                <a:tc>
                  <a:txBody>
                    <a:bodyPr/>
                    <a:lstStyle/>
                    <a:p>
                      <a:pPr algn="ctr"/>
                      <a:endParaRPr lang="en-US" sz="2100" i="0" kern="1200" spc="-150" baseline="0" dirty="0" smtClean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  <a:p>
                      <a:pPr algn="ctr"/>
                      <a:r>
                        <a:rPr lang="en-US" sz="2100" i="0" kern="1200" spc="-15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lang="en-US" sz="2100" b="1" i="1" kern="1200" spc="-150" baseline="0" dirty="0" err="1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const</a:t>
                      </a:r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*</a:t>
                      </a:r>
                      <a:r>
                        <a:rPr lang="en-US" sz="2100" b="1" i="1" kern="1200" spc="-150" baseline="0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v</a:t>
                      </a:r>
                      <a:r>
                        <a:rPr lang="en-US" sz="210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[N]</a:t>
                      </a:r>
                      <a:endParaRPr lang="en-US" sz="2100" i="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82317" marR="82317" marT="41159" marB="41159"/>
                </a:tc>
              </a:tr>
            </a:tbl>
          </a:graphicData>
        </a:graphic>
      </p:graphicFrame>
      <p:sp>
        <p:nvSpPr>
          <p:cNvPr id="6" name="AutoShape 4"/>
          <p:cNvSpPr>
            <a:spLocks/>
          </p:cNvSpPr>
          <p:nvPr/>
        </p:nvSpPr>
        <p:spPr bwMode="auto">
          <a:xfrm rot="16200000">
            <a:off x="3461986" y="2919778"/>
            <a:ext cx="262271" cy="658537"/>
          </a:xfrm>
          <a:prstGeom prst="rightBracket">
            <a:avLst>
              <a:gd name="adj" fmla="val 61777"/>
            </a:avLst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 rot="5400000" flipH="1">
            <a:off x="3338510" y="3683610"/>
            <a:ext cx="262269" cy="576216"/>
          </a:xfrm>
          <a:prstGeom prst="rightBracket">
            <a:avLst>
              <a:gd name="adj" fmla="val 61777"/>
            </a:avLst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8" name="AutoShape 4"/>
          <p:cNvSpPr>
            <a:spLocks/>
          </p:cNvSpPr>
          <p:nvPr/>
        </p:nvSpPr>
        <p:spPr bwMode="auto">
          <a:xfrm rot="16200000">
            <a:off x="6829857" y="2665722"/>
            <a:ext cx="276484" cy="1152432"/>
          </a:xfrm>
          <a:prstGeom prst="rightBracket">
            <a:avLst>
              <a:gd name="adj" fmla="val 61777"/>
            </a:avLst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9" name="AutoShape 4"/>
          <p:cNvSpPr>
            <a:spLocks/>
          </p:cNvSpPr>
          <p:nvPr/>
        </p:nvSpPr>
        <p:spPr bwMode="auto">
          <a:xfrm rot="16200000">
            <a:off x="7076809" y="3649849"/>
            <a:ext cx="276484" cy="658536"/>
          </a:xfrm>
          <a:prstGeom prst="rightBracket">
            <a:avLst>
              <a:gd name="adj" fmla="val 61777"/>
            </a:avLst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Declarators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  <a:buFont typeface="Segoe MDL2 Assets" panose="050A0102010101010101" pitchFamily="18" charset="0"/>
              <a:buChar char=""/>
            </a:pPr>
            <a:r>
              <a:rPr lang="en-US" i="1" dirty="0" smtClean="0"/>
              <a:t>Insight: </a:t>
            </a:r>
            <a:r>
              <a:rPr lang="en-US" i="1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i="1" dirty="0" smtClean="0"/>
              <a:t> and </a:t>
            </a:r>
            <a:r>
              <a:rPr lang="en-US" i="1" spc="-135" dirty="0">
                <a:latin typeface="Consolas" pitchFamily="49" charset="0"/>
                <a:cs typeface="Consolas" pitchFamily="49" charset="0"/>
              </a:rPr>
              <a:t>volatile</a:t>
            </a:r>
            <a:r>
              <a:rPr lang="en-US" i="1" dirty="0" smtClean="0"/>
              <a:t> are the only symbols (in C++) that can appear either as declaration specifiers or in </a:t>
            </a:r>
            <a:r>
              <a:rPr lang="en-US" i="1" dirty="0" err="1" smtClean="0"/>
              <a:t>declarators</a:t>
            </a:r>
            <a:r>
              <a:rPr lang="en-US" i="1" dirty="0" smtClean="0"/>
              <a:t>.</a:t>
            </a:r>
          </a:p>
          <a:p>
            <a:pPr lvl="2"/>
            <a:endParaRPr lang="en-US" dirty="0"/>
          </a:p>
          <a:p>
            <a:pPr lvl="2" indent="-246943">
              <a:spcBef>
                <a:spcPts val="540"/>
              </a:spcBef>
              <a:buFont typeface="Wingdings" pitchFamily="2" charset="2"/>
              <a:buChar char="§"/>
            </a:pPr>
            <a:r>
              <a:rPr lang="en-US" dirty="0" smtClean="0"/>
              <a:t>In both of these, </a:t>
            </a:r>
            <a:r>
              <a:rPr lang="en-US" spc="-135" dirty="0" err="1">
                <a:latin typeface="Consolas" pitchFamily="49" charset="0"/>
              </a:rPr>
              <a:t>const</a:t>
            </a:r>
            <a:r>
              <a:rPr lang="en-US" dirty="0" smtClean="0"/>
              <a:t> is a type specifier:</a:t>
            </a:r>
          </a:p>
          <a:p>
            <a:pPr lvl="3"/>
            <a:r>
              <a:rPr lang="en-US" dirty="0" smtClean="0"/>
              <a:t>          </a:t>
            </a:r>
            <a:r>
              <a:rPr lang="en-US" b="1" dirty="0" smtClean="0"/>
              <a:t>|</a:t>
            </a:r>
          </a:p>
          <a:p>
            <a:pPr lvl="3"/>
            <a:r>
              <a:rPr lang="en-US" b="1" i="1" dirty="0" err="1" smtClean="0">
                <a:solidFill>
                  <a:schemeClr val="accent2"/>
                </a:solidFill>
              </a:rPr>
              <a:t>const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int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/>
              <a:t>|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*</a:t>
            </a:r>
            <a:r>
              <a:rPr lang="en-US" b="1" i="1" dirty="0">
                <a:solidFill>
                  <a:schemeClr val="accent1"/>
                </a:solidFill>
              </a:rPr>
              <a:t>v[N</a:t>
            </a:r>
            <a:r>
              <a:rPr lang="en-US" b="1" i="1" dirty="0" smtClean="0">
                <a:solidFill>
                  <a:schemeClr val="accent1"/>
                </a:solidFill>
              </a:rPr>
              <a:t>]</a:t>
            </a:r>
            <a:r>
              <a:rPr lang="en-US" dirty="0" smtClean="0"/>
              <a:t>   // </a:t>
            </a:r>
            <a:r>
              <a:rPr lang="en-US" dirty="0" err="1" smtClean="0"/>
              <a:t>const</a:t>
            </a:r>
            <a:r>
              <a:rPr lang="en-US" dirty="0" smtClean="0"/>
              <a:t> modifies </a:t>
            </a:r>
            <a:r>
              <a:rPr lang="en-US" dirty="0" err="1" smtClean="0"/>
              <a:t>int</a:t>
            </a:r>
            <a:endParaRPr lang="en-US" dirty="0"/>
          </a:p>
          <a:p>
            <a:pPr lvl="3"/>
            <a:r>
              <a:rPr lang="en-US" b="1" i="1" dirty="0" err="1" smtClean="0">
                <a:solidFill>
                  <a:schemeClr val="accent2"/>
                </a:solidFill>
              </a:rPr>
              <a:t>int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const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/>
              <a:t>|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*</a:t>
            </a:r>
            <a:r>
              <a:rPr lang="en-US" b="1" i="1" dirty="0">
                <a:solidFill>
                  <a:schemeClr val="accent1"/>
                </a:solidFill>
              </a:rPr>
              <a:t>v[N</a:t>
            </a:r>
            <a:r>
              <a:rPr lang="en-US" b="1" i="1" dirty="0" smtClean="0">
                <a:solidFill>
                  <a:schemeClr val="accent1"/>
                </a:solidFill>
              </a:rPr>
              <a:t>]</a:t>
            </a:r>
            <a:r>
              <a:rPr lang="en-US" dirty="0" smtClean="0"/>
              <a:t>   // same thing</a:t>
            </a:r>
          </a:p>
          <a:p>
            <a:pPr lvl="3"/>
            <a:r>
              <a:rPr lang="en-US" dirty="0" smtClean="0"/>
              <a:t>          </a:t>
            </a:r>
            <a:r>
              <a:rPr lang="en-US" b="1" dirty="0" smtClean="0"/>
              <a:t>|</a:t>
            </a:r>
            <a:endParaRPr lang="en-US" dirty="0"/>
          </a:p>
          <a:p>
            <a:pPr lvl="2" indent="-246943">
              <a:spcBef>
                <a:spcPts val="540"/>
              </a:spcBef>
              <a:buFont typeface="Wingdings" pitchFamily="2" charset="2"/>
              <a:buChar char="§"/>
            </a:pPr>
            <a:r>
              <a:rPr lang="en-US" dirty="0" smtClean="0"/>
              <a:t>Here, </a:t>
            </a:r>
            <a:r>
              <a:rPr lang="en-US" spc="-135" dirty="0" err="1">
                <a:latin typeface="Consolas" pitchFamily="49" charset="0"/>
              </a:rPr>
              <a:t>const</a:t>
            </a:r>
            <a:r>
              <a:rPr lang="en-US" dirty="0"/>
              <a:t> appears in the </a:t>
            </a:r>
            <a:r>
              <a:rPr lang="en-US" dirty="0" err="1"/>
              <a:t>declarator</a:t>
            </a:r>
            <a:r>
              <a:rPr lang="en-US" dirty="0"/>
              <a:t>:</a:t>
            </a:r>
          </a:p>
          <a:p>
            <a:pPr lvl="3"/>
            <a:r>
              <a:rPr lang="en-US" dirty="0" smtClean="0"/>
              <a:t>    </a:t>
            </a:r>
            <a:r>
              <a:rPr lang="en-US" b="1" dirty="0" smtClean="0"/>
              <a:t>|</a:t>
            </a:r>
            <a:endParaRPr lang="en-US" b="1" dirty="0"/>
          </a:p>
          <a:p>
            <a:pPr lvl="3"/>
            <a:r>
              <a:rPr lang="en-US" b="1" i="1" dirty="0" err="1">
                <a:solidFill>
                  <a:schemeClr val="accent2"/>
                </a:solidFill>
              </a:rPr>
              <a:t>int</a:t>
            </a:r>
            <a:r>
              <a:rPr lang="en-US" dirty="0"/>
              <a:t> </a:t>
            </a:r>
            <a:r>
              <a:rPr lang="en-US" b="1" dirty="0"/>
              <a:t>|</a:t>
            </a:r>
            <a:r>
              <a:rPr lang="en-US" dirty="0"/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*</a:t>
            </a:r>
            <a:r>
              <a:rPr lang="en-US" b="1" i="1" dirty="0" err="1">
                <a:solidFill>
                  <a:schemeClr val="accent1"/>
                </a:solidFill>
              </a:rPr>
              <a:t>const</a:t>
            </a:r>
            <a:r>
              <a:rPr lang="en-US" b="1" i="1" dirty="0">
                <a:solidFill>
                  <a:schemeClr val="accent1"/>
                </a:solidFill>
              </a:rPr>
              <a:t> v[N</a:t>
            </a:r>
            <a:r>
              <a:rPr lang="en-US" b="1" i="1" dirty="0" smtClean="0">
                <a:solidFill>
                  <a:schemeClr val="accent1"/>
                </a:solidFill>
              </a:rPr>
              <a:t>]</a:t>
            </a:r>
            <a:r>
              <a:rPr lang="en-US" dirty="0"/>
              <a:t> </a:t>
            </a:r>
            <a:r>
              <a:rPr lang="en-US" dirty="0" smtClean="0"/>
              <a:t>  // </a:t>
            </a:r>
            <a:r>
              <a:rPr lang="en-US" dirty="0" err="1" smtClean="0"/>
              <a:t>const</a:t>
            </a:r>
            <a:r>
              <a:rPr lang="en-US" dirty="0" smtClean="0"/>
              <a:t> modifies the * (the pointer)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|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92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/>
              <a:t> in </a:t>
            </a:r>
            <a:r>
              <a:rPr lang="en-US" dirty="0" err="1"/>
              <a:t>Declarators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  <a:buFont typeface="Segoe MDL2 Assets" panose="050A0102010101010101" pitchFamily="18" charset="0"/>
              <a:buChar char=""/>
            </a:pPr>
            <a:r>
              <a:rPr lang="en-US" i="1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i="1" dirty="0" smtClean="0"/>
              <a:t> appearing to the immediate right of a </a:t>
            </a:r>
            <a:r>
              <a:rPr lang="en-US" i="1" spc="-135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i="1" dirty="0" smtClean="0"/>
              <a:t> in a </a:t>
            </a:r>
            <a:r>
              <a:rPr lang="en-US" i="1" dirty="0" err="1" smtClean="0"/>
              <a:t>declarator</a:t>
            </a:r>
            <a:r>
              <a:rPr lang="en-US" i="1" dirty="0" smtClean="0"/>
              <a:t> turns the pointer into a “</a:t>
            </a:r>
            <a:r>
              <a:rPr lang="en-US" i="1" dirty="0" err="1" smtClean="0"/>
              <a:t>const</a:t>
            </a:r>
            <a:r>
              <a:rPr lang="en-US" i="1" dirty="0" smtClean="0"/>
              <a:t> pointer”.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Basically, you just read these declaration from right to left: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widget *</a:t>
            </a:r>
            <a:r>
              <a:rPr lang="en-US" b="1" i="1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/>
              <a:t> </a:t>
            </a:r>
            <a:r>
              <a:rPr lang="en-US" dirty="0" err="1" smtClean="0"/>
              <a:t>cpw</a:t>
            </a:r>
            <a:r>
              <a:rPr lang="en-US" dirty="0" smtClean="0"/>
              <a:t>       // </a:t>
            </a:r>
            <a:r>
              <a:rPr lang="en-US" dirty="0" err="1" smtClean="0"/>
              <a:t>const</a:t>
            </a:r>
            <a:r>
              <a:rPr lang="en-US" dirty="0" smtClean="0"/>
              <a:t> pointer to...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widget </a:t>
            </a:r>
            <a:r>
              <a:rPr lang="en-US" dirty="0"/>
              <a:t>*</a:t>
            </a:r>
            <a:r>
              <a:rPr lang="en-US" b="1" i="1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smtClean="0"/>
              <a:t>*</a:t>
            </a:r>
            <a:r>
              <a:rPr lang="en-US" dirty="0" err="1" smtClean="0"/>
              <a:t>pcpw</a:t>
            </a:r>
            <a:r>
              <a:rPr lang="en-US" dirty="0" smtClean="0"/>
              <a:t>     // pointer to </a:t>
            </a:r>
            <a:r>
              <a:rPr lang="en-US" dirty="0" err="1" smtClean="0"/>
              <a:t>const</a:t>
            </a:r>
            <a:r>
              <a:rPr lang="en-US" dirty="0" smtClean="0"/>
              <a:t> pointer to...</a:t>
            </a:r>
          </a:p>
          <a:p>
            <a:pPr lvl="3"/>
            <a:endParaRPr lang="en-US" dirty="0"/>
          </a:p>
          <a:p>
            <a:pPr lvl="3"/>
            <a:r>
              <a:rPr lang="en-US" dirty="0" smtClean="0"/>
              <a:t>widget **</a:t>
            </a:r>
            <a:r>
              <a:rPr lang="en-US" b="1" i="1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/>
              <a:t> </a:t>
            </a:r>
            <a:r>
              <a:rPr lang="en-US" dirty="0" err="1" smtClean="0"/>
              <a:t>cpw</a:t>
            </a:r>
            <a:r>
              <a:rPr lang="en-US" dirty="0" smtClean="0"/>
              <a:t>      // </a:t>
            </a:r>
            <a:r>
              <a:rPr lang="en-US" dirty="0" err="1" smtClean="0"/>
              <a:t>const</a:t>
            </a:r>
            <a:r>
              <a:rPr lang="en-US" dirty="0" smtClean="0"/>
              <a:t> pointer to...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                    // (non-</a:t>
            </a:r>
            <a:r>
              <a:rPr lang="en-US" dirty="0" err="1" smtClean="0"/>
              <a:t>const</a:t>
            </a:r>
            <a:r>
              <a:rPr lang="en-US" dirty="0" smtClean="0"/>
              <a:t>) pointer to...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/>
              <a:t> in </a:t>
            </a:r>
            <a:r>
              <a:rPr lang="en-US" dirty="0" err="1"/>
              <a:t>Declarators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 and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/>
              <a:t> are separate tokens.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The spacing around the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/>
              <a:t> doesn’t matter to the compiler: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widget</a:t>
            </a:r>
            <a:r>
              <a:rPr lang="en-US" b="1" i="1" dirty="0" smtClean="0">
                <a:solidFill>
                  <a:schemeClr val="accent1"/>
                </a:solidFill>
              </a:rPr>
              <a:t>*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/>
              <a:t>cpw</a:t>
            </a:r>
            <a:r>
              <a:rPr lang="en-US" dirty="0"/>
              <a:t>       </a:t>
            </a:r>
            <a:r>
              <a:rPr lang="en-US" dirty="0" smtClean="0"/>
              <a:t> // </a:t>
            </a:r>
            <a:r>
              <a:rPr lang="en-US" dirty="0" err="1"/>
              <a:t>const</a:t>
            </a:r>
            <a:r>
              <a:rPr lang="en-US" dirty="0"/>
              <a:t> pointer </a:t>
            </a:r>
            <a:r>
              <a:rPr lang="en-US" dirty="0" smtClean="0"/>
              <a:t>to widget</a:t>
            </a:r>
            <a:endParaRPr lang="en-US" dirty="0"/>
          </a:p>
          <a:p>
            <a:pPr lvl="3"/>
            <a:r>
              <a:rPr lang="en-US" dirty="0"/>
              <a:t>widget</a:t>
            </a:r>
            <a:r>
              <a:rPr lang="en-US" b="1" i="1" dirty="0">
                <a:solidFill>
                  <a:schemeClr val="accent1"/>
                </a:solidFill>
              </a:rPr>
              <a:t>*</a:t>
            </a:r>
            <a:r>
              <a:rPr lang="en-US" dirty="0"/>
              <a:t>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cpw</a:t>
            </a:r>
            <a:r>
              <a:rPr lang="en-US" dirty="0"/>
              <a:t>       // </a:t>
            </a:r>
            <a:r>
              <a:rPr lang="en-US" dirty="0" smtClean="0"/>
              <a:t>same</a:t>
            </a:r>
            <a:endParaRPr lang="en-US" dirty="0"/>
          </a:p>
          <a:p>
            <a:pPr lvl="3"/>
            <a:r>
              <a:rPr lang="en-US" dirty="0" smtClean="0"/>
              <a:t>widget </a:t>
            </a:r>
            <a:r>
              <a:rPr lang="en-US" b="1" i="1" dirty="0">
                <a:solidFill>
                  <a:schemeClr val="accent1"/>
                </a:solidFill>
              </a:rPr>
              <a:t>*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cpw</a:t>
            </a:r>
            <a:r>
              <a:rPr lang="en-US" dirty="0"/>
              <a:t>       // </a:t>
            </a:r>
            <a:r>
              <a:rPr lang="en-US" dirty="0" smtClean="0"/>
              <a:t>same</a:t>
            </a:r>
            <a:endParaRPr lang="en-US" dirty="0"/>
          </a:p>
          <a:p>
            <a:pPr lvl="3"/>
            <a:r>
              <a:rPr lang="en-US" dirty="0"/>
              <a:t>widget </a:t>
            </a:r>
            <a:r>
              <a:rPr lang="en-US" b="1" i="1" dirty="0">
                <a:solidFill>
                  <a:schemeClr val="accent1"/>
                </a:solidFill>
              </a:rPr>
              <a:t>*</a:t>
            </a:r>
            <a:r>
              <a:rPr lang="en-US" dirty="0" smtClean="0"/>
              <a:t>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/>
              <a:t>cpw</a:t>
            </a:r>
            <a:r>
              <a:rPr lang="en-US" dirty="0"/>
              <a:t>      </a:t>
            </a:r>
            <a:r>
              <a:rPr lang="en-US" dirty="0" smtClean="0"/>
              <a:t>// same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However,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/>
              <a:t> followed by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/>
              <a:t> is effectively a single operator — the </a:t>
            </a:r>
            <a:r>
              <a:rPr lang="en-US" b="1" i="1" dirty="0" smtClean="0"/>
              <a:t>“</a:t>
            </a:r>
            <a:r>
              <a:rPr lang="en-US" b="1" i="1" dirty="0" err="1" smtClean="0"/>
              <a:t>const</a:t>
            </a:r>
            <a:r>
              <a:rPr lang="en-US" b="1" i="1" dirty="0" smtClean="0"/>
              <a:t> pointer”</a:t>
            </a:r>
            <a:r>
              <a:rPr lang="en-US" dirty="0" smtClean="0"/>
              <a:t> operator.</a:t>
            </a:r>
          </a:p>
          <a:p>
            <a:pPr lvl="2"/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b="1" i="1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b="1" i="1" spc="-135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/>
              <a:t> has the </a:t>
            </a:r>
            <a:r>
              <a:rPr lang="en-US" b="1" i="1" dirty="0" smtClean="0"/>
              <a:t>same operator precedence</a:t>
            </a:r>
            <a:r>
              <a:rPr lang="en-US" dirty="0" smtClean="0"/>
              <a:t> as just </a:t>
            </a:r>
            <a:r>
              <a:rPr lang="en-US" b="1" i="1" spc="-135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7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Declarations That Mean What You Intend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 simple way to ensure that you’re placing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/>
              <a:t> (or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volatile</a:t>
            </a:r>
            <a:r>
              <a:rPr lang="en-US" dirty="0" smtClean="0"/>
              <a:t>) where you want it in a declaration…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First, write the declaration as it would be without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/>
              <a:t> (or </a:t>
            </a:r>
            <a:r>
              <a:rPr lang="en-US" spc="-135" dirty="0">
                <a:latin typeface="Consolas" pitchFamily="49" charset="0"/>
              </a:rPr>
              <a:t>volatile</a:t>
            </a:r>
            <a:r>
              <a:rPr lang="en-US" dirty="0" smtClean="0"/>
              <a:t>).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Then…</a:t>
            </a:r>
          </a:p>
          <a:p>
            <a:pPr lvl="2"/>
            <a:endParaRPr lang="en-US" dirty="0" smtClean="0"/>
          </a:p>
          <a:p>
            <a:pPr>
              <a:buFont typeface="Wingdings" panose="05000000000000000000" pitchFamily="2" charset="2"/>
              <a:buChar char=""/>
            </a:pPr>
            <a:r>
              <a:rPr lang="en-US" i="1" dirty="0" smtClean="0"/>
              <a:t>Place </a:t>
            </a:r>
            <a:r>
              <a:rPr lang="en-US" i="1" spc="-135" dirty="0" err="1">
                <a:latin typeface="Consolas" pitchFamily="49" charset="0"/>
              </a:rPr>
              <a:t>const</a:t>
            </a:r>
            <a:r>
              <a:rPr lang="en-US" i="1" dirty="0" smtClean="0"/>
              <a:t> (or </a:t>
            </a:r>
            <a:r>
              <a:rPr lang="en-US" i="1" spc="-135" dirty="0">
                <a:latin typeface="Consolas" pitchFamily="49" charset="0"/>
              </a:rPr>
              <a:t>volatile</a:t>
            </a:r>
            <a:r>
              <a:rPr lang="en-US" i="1" dirty="0" smtClean="0"/>
              <a:t>) to </a:t>
            </a:r>
            <a:r>
              <a:rPr lang="en-US" i="1" dirty="0"/>
              <a:t>the immediate right of the type specifier or </a:t>
            </a:r>
            <a:r>
              <a:rPr lang="en-US" i="1" dirty="0" smtClean="0"/>
              <a:t>operator </a:t>
            </a:r>
            <a:r>
              <a:rPr lang="en-US" i="1" dirty="0"/>
              <a:t>that </a:t>
            </a:r>
            <a:r>
              <a:rPr lang="en-US" i="1" dirty="0" smtClean="0"/>
              <a:t>you want it to modify.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6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Ben Saks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Ben previously worked as a software engineer for Vorne Industries, where he used C++ and JavaScript to develop embedded systems that help improve manufacturing productivity in factories all over the world. He is a contributing author on multiple Vorne patents.</a:t>
            </a:r>
          </a:p>
          <a:p>
            <a:pPr marL="0" indent="0">
              <a:buNone/>
            </a:pPr>
            <a:r>
              <a:rPr lang="en-US" dirty="0" smtClean="0"/>
              <a:t>	Ben earned a B.A. with Distinction in Computer Science from Carleton College.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7890" y="6348576"/>
            <a:ext cx="7297023" cy="364317"/>
          </a:xfrm>
        </p:spPr>
        <p:txBody>
          <a:bodyPr/>
          <a:lstStyle/>
          <a:p>
            <a:pPr algn="ctr"/>
            <a:r>
              <a:rPr lang="en-US" dirty="0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2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Declarations That Mean What You Intend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example, suppose we want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/>
              <a:t> to be:</a:t>
            </a:r>
          </a:p>
          <a:p>
            <a:pPr lvl="4"/>
            <a:r>
              <a:rPr lang="en-US" dirty="0"/>
              <a:t>“array of </a:t>
            </a:r>
            <a:r>
              <a:rPr lang="en-US" dirty="0" smtClean="0"/>
              <a:t>N </a:t>
            </a:r>
            <a:r>
              <a:rPr lang="en-US" b="1" i="1" dirty="0" err="1" smtClean="0">
                <a:solidFill>
                  <a:schemeClr val="accent1"/>
                </a:solidFill>
              </a:rPr>
              <a:t>const</a:t>
            </a:r>
            <a:r>
              <a:rPr lang="en-US" b="1" i="1" dirty="0" smtClean="0">
                <a:solidFill>
                  <a:schemeClr val="accent1"/>
                </a:solidFill>
              </a:rPr>
              <a:t> pointers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i="1" dirty="0" smtClean="0">
                <a:solidFill>
                  <a:schemeClr val="accent1"/>
                </a:solidFill>
              </a:rPr>
              <a:t>volatile uint32_t</a:t>
            </a:r>
            <a:r>
              <a:rPr lang="en-US" dirty="0" smtClean="0"/>
              <a:t>”.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/>
              <a:t>by writing the declaration </a:t>
            </a:r>
            <a:r>
              <a:rPr lang="en-US" dirty="0" smtClean="0"/>
              <a:t>without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/>
              <a:t> or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volatile</a:t>
            </a:r>
            <a:r>
              <a:rPr lang="en-US" dirty="0" smtClean="0"/>
              <a:t>:</a:t>
            </a:r>
            <a:endParaRPr lang="en-US" dirty="0"/>
          </a:p>
          <a:p>
            <a:pPr lvl="4"/>
            <a:r>
              <a:rPr lang="en-US" dirty="0"/>
              <a:t>“array of N </a:t>
            </a:r>
            <a:r>
              <a:rPr lang="en-US" b="1" i="1" dirty="0" err="1">
                <a:solidFill>
                  <a:schemeClr val="bg1"/>
                </a:solidFill>
              </a:rPr>
              <a:t>const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pointers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i="1" dirty="0">
                <a:solidFill>
                  <a:schemeClr val="bg1"/>
                </a:solidFill>
              </a:rPr>
              <a:t>volatile</a:t>
            </a:r>
            <a:r>
              <a:rPr lang="en-US" b="1" i="1" dirty="0">
                <a:solidFill>
                  <a:schemeClr val="accent1"/>
                </a:solidFill>
              </a:rPr>
              <a:t> uint32_t</a:t>
            </a:r>
            <a:r>
              <a:rPr lang="en-US" dirty="0" smtClean="0"/>
              <a:t>”…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That declaration is: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 smtClean="0"/>
              <a:t>uint32_t *x[N];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Declarations That Mean What You Intend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 it is again, with room for the cv-qualifiers: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uint32_t          *      x[N];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Next, add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/>
              <a:t> to the immediate right of the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/>
              <a:t>: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uint32_t          *</a:t>
            </a:r>
            <a:r>
              <a:rPr lang="en-US" b="1" i="1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/>
              <a:t> x[N];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Finally, add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volatile</a:t>
            </a:r>
            <a:r>
              <a:rPr lang="en-US" dirty="0" smtClean="0"/>
              <a:t> to the immediate right of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uint32_t</a:t>
            </a:r>
            <a:r>
              <a:rPr lang="en-US" dirty="0" smtClean="0"/>
              <a:t>: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uint32_t </a:t>
            </a:r>
            <a:r>
              <a:rPr lang="en-US" b="1" i="1" dirty="0" smtClean="0">
                <a:solidFill>
                  <a:schemeClr val="accent1"/>
                </a:solidFill>
              </a:rPr>
              <a:t>volatile</a:t>
            </a:r>
            <a:r>
              <a:rPr lang="en-US" dirty="0" smtClean="0"/>
              <a:t> *</a:t>
            </a:r>
            <a:r>
              <a:rPr lang="en-US" dirty="0" err="1" smtClean="0"/>
              <a:t>const</a:t>
            </a:r>
            <a:r>
              <a:rPr lang="en-US" dirty="0" smtClean="0"/>
              <a:t> x[N];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You get the intended type: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x</a:t>
            </a:r>
            <a:r>
              <a:rPr lang="en-US" dirty="0" smtClean="0"/>
              <a:t> is an “array of N </a:t>
            </a:r>
            <a:r>
              <a:rPr lang="en-US" dirty="0" err="1" smtClean="0"/>
              <a:t>const</a:t>
            </a:r>
            <a:r>
              <a:rPr lang="en-US" dirty="0" smtClean="0"/>
              <a:t> pointers to volatile uint32_t”.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8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Entities and Properties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Declarations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Definitions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Structure of Declarations</a:t>
            </a:r>
          </a:p>
          <a:p>
            <a:r>
              <a:rPr lang="en-US" dirty="0" err="1"/>
              <a:t>Declarator</a:t>
            </a:r>
            <a:r>
              <a:rPr lang="en-US" dirty="0"/>
              <a:t> </a:t>
            </a:r>
            <a:r>
              <a:rPr lang="en-US" dirty="0" smtClean="0"/>
              <a:t>Initializers</a:t>
            </a:r>
            <a:endParaRPr lang="en-US" dirty="0"/>
          </a:p>
          <a:p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vs.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constexpr</a:t>
            </a:r>
            <a:endParaRPr lang="en-US" spc="-135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Using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with Dependent Names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Rvalue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References vs. Forwarding 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declarator</a:t>
            </a:r>
            <a:r>
              <a:rPr lang="en-US" dirty="0" smtClean="0"/>
              <a:t> that specifies an object may have an associated initializer.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The initializer can have one of three forms:</a:t>
            </a:r>
          </a:p>
          <a:p>
            <a:pPr lvl="3"/>
            <a:endParaRPr lang="en-US" dirty="0"/>
          </a:p>
          <a:p>
            <a:pPr lvl="3"/>
            <a:r>
              <a:rPr lang="en-US" dirty="0" err="1" smtClean="0"/>
              <a:t>int</a:t>
            </a:r>
            <a:r>
              <a:rPr lang="en-US" dirty="0" smtClean="0"/>
              <a:t> n </a:t>
            </a:r>
            <a:r>
              <a:rPr lang="en-US" b="1" i="1" dirty="0" smtClean="0">
                <a:solidFill>
                  <a:schemeClr val="accent1"/>
                </a:solidFill>
              </a:rPr>
              <a:t>= 42</a:t>
            </a:r>
            <a:r>
              <a:rPr lang="en-US" dirty="0" smtClean="0"/>
              <a:t>;     // "equal" initializer</a:t>
            </a:r>
          </a:p>
          <a:p>
            <a:pPr lvl="3"/>
            <a:r>
              <a:rPr lang="en-US" dirty="0" err="1" smtClean="0"/>
              <a:t>int</a:t>
            </a:r>
            <a:r>
              <a:rPr lang="en-US" dirty="0" smtClean="0"/>
              <a:t> n </a:t>
            </a:r>
            <a:r>
              <a:rPr lang="en-US" b="1" i="1" dirty="0" smtClean="0">
                <a:solidFill>
                  <a:schemeClr val="accent1"/>
                </a:solidFill>
              </a:rPr>
              <a:t>(42)</a:t>
            </a:r>
            <a:r>
              <a:rPr lang="en-US" dirty="0"/>
              <a:t>;     // "</a:t>
            </a:r>
            <a:r>
              <a:rPr lang="en-US" dirty="0" smtClean="0"/>
              <a:t>parenthesized" </a:t>
            </a:r>
            <a:r>
              <a:rPr lang="en-US" dirty="0"/>
              <a:t>initializer</a:t>
            </a:r>
            <a:endParaRPr lang="en-US" dirty="0" smtClean="0"/>
          </a:p>
          <a:p>
            <a:pPr lvl="3"/>
            <a:r>
              <a:rPr lang="en-US" dirty="0" err="1" smtClean="0"/>
              <a:t>int</a:t>
            </a:r>
            <a:r>
              <a:rPr lang="en-US" dirty="0" smtClean="0"/>
              <a:t> n </a:t>
            </a:r>
            <a:r>
              <a:rPr lang="en-US" b="1" i="1" dirty="0">
                <a:solidFill>
                  <a:schemeClr val="accent1"/>
                </a:solidFill>
              </a:rPr>
              <a:t>{42</a:t>
            </a:r>
            <a:r>
              <a:rPr lang="en-US" b="1" i="1" dirty="0" smtClean="0">
                <a:solidFill>
                  <a:schemeClr val="accent1"/>
                </a:solidFill>
              </a:rPr>
              <a:t>}</a:t>
            </a:r>
            <a:r>
              <a:rPr lang="en-US" dirty="0" smtClean="0"/>
              <a:t>;</a:t>
            </a:r>
            <a:r>
              <a:rPr lang="en-US" dirty="0"/>
              <a:t>     // </a:t>
            </a:r>
            <a:r>
              <a:rPr lang="en-US" dirty="0" smtClean="0"/>
              <a:t>"braced" </a:t>
            </a:r>
            <a:r>
              <a:rPr lang="en-US" dirty="0"/>
              <a:t>initializer</a:t>
            </a:r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declaration may have more than one </a:t>
            </a:r>
            <a:r>
              <a:rPr lang="en-US" dirty="0" err="1"/>
              <a:t>declarator</a:t>
            </a:r>
            <a:r>
              <a:rPr lang="en-US" dirty="0"/>
              <a:t>, each separated by a comma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declarator</a:t>
            </a:r>
            <a:r>
              <a:rPr lang="en-US" dirty="0"/>
              <a:t> that specifies an object may have an initializer</a:t>
            </a:r>
            <a:r>
              <a:rPr lang="en-US" dirty="0" smtClean="0"/>
              <a:t>…</a:t>
            </a:r>
          </a:p>
          <a:p>
            <a:pPr lvl="2"/>
            <a:endParaRPr lang="en-US" dirty="0"/>
          </a:p>
          <a:p>
            <a:pPr lvl="3"/>
            <a:r>
              <a:rPr lang="en-US" dirty="0" err="1" smtClean="0"/>
              <a:t>int</a:t>
            </a:r>
            <a:r>
              <a:rPr lang="en-US" dirty="0" smtClean="0"/>
              <a:t> f(</a:t>
            </a:r>
            <a:r>
              <a:rPr lang="en-US" dirty="0" err="1" smtClean="0"/>
              <a:t>int</a:t>
            </a:r>
            <a:r>
              <a:rPr lang="en-US" dirty="0" smtClean="0"/>
              <a:t>), </a:t>
            </a:r>
            <a:r>
              <a:rPr lang="en-US" b="1" i="1" dirty="0" smtClean="0">
                <a:solidFill>
                  <a:schemeClr val="accent1"/>
                </a:solidFill>
              </a:rPr>
              <a:t>n = 42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chemeClr val="tx2"/>
                </a:solidFill>
              </a:rPr>
              <a:t>*p {&amp;n}</a:t>
            </a:r>
            <a:r>
              <a:rPr lang="en-US" dirty="0" smtClean="0"/>
              <a:t>; </a:t>
            </a:r>
          </a:p>
          <a:p>
            <a:pPr lvl="3"/>
            <a:endParaRPr lang="en-US" dirty="0"/>
          </a:p>
          <a:p>
            <a:r>
              <a:rPr lang="en-US" dirty="0" smtClean="0"/>
              <a:t>This declares: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f</a:t>
            </a:r>
            <a:r>
              <a:rPr lang="en-US" dirty="0" smtClean="0"/>
              <a:t> as a “function with a parameter of type </a:t>
            </a:r>
            <a:r>
              <a:rPr lang="en-US" spc="-135" dirty="0" err="1">
                <a:latin typeface="Consolas" pitchFamily="49" charset="0"/>
              </a:rPr>
              <a:t>int</a:t>
            </a:r>
            <a:r>
              <a:rPr lang="en-US" dirty="0" smtClean="0"/>
              <a:t> returning an </a:t>
            </a:r>
            <a:r>
              <a:rPr lang="en-US" spc="-135" dirty="0" err="1">
                <a:latin typeface="Consolas" pitchFamily="49" charset="0"/>
              </a:rPr>
              <a:t>int</a:t>
            </a:r>
            <a:r>
              <a:rPr lang="en-US" dirty="0" smtClean="0"/>
              <a:t>”.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n</a:t>
            </a:r>
            <a:r>
              <a:rPr lang="en-US" dirty="0" smtClean="0"/>
              <a:t> as an “object of type </a:t>
            </a:r>
            <a:r>
              <a:rPr lang="en-US" spc="-135" dirty="0" err="1">
                <a:latin typeface="Consolas" pitchFamily="49" charset="0"/>
              </a:rPr>
              <a:t>int</a:t>
            </a:r>
            <a:r>
              <a:rPr lang="en-US" dirty="0" smtClean="0"/>
              <a:t> initialized with the value of 42”.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p</a:t>
            </a:r>
            <a:r>
              <a:rPr lang="en-US" dirty="0" smtClean="0"/>
              <a:t> as an “object of type ‘pointer to </a:t>
            </a:r>
            <a:r>
              <a:rPr lang="en-US" spc="-135" dirty="0" err="1">
                <a:latin typeface="Consolas" pitchFamily="49" charset="0"/>
              </a:rPr>
              <a:t>int</a:t>
            </a:r>
            <a:r>
              <a:rPr lang="en-US" dirty="0" smtClean="0"/>
              <a:t>’ initialized with the address of </a:t>
            </a:r>
            <a:r>
              <a:rPr lang="en-US" spc="-135" dirty="0">
                <a:latin typeface="Consolas" pitchFamily="49" charset="0"/>
              </a:rPr>
              <a:t>n</a:t>
            </a:r>
            <a:r>
              <a:rPr lang="en-US" dirty="0" smtClean="0"/>
              <a:t>”.</a:t>
            </a:r>
          </a:p>
          <a:p>
            <a:pPr lvl="2"/>
            <a:endParaRPr lang="en-US" dirty="0"/>
          </a:p>
          <a:p>
            <a:r>
              <a:rPr lang="en-US" dirty="0" smtClean="0"/>
              <a:t>Fortunately, most C++ programmers would split this one declaration into three.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6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Entities and Properties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Declarations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Definitions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Structure of Declarations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Declarator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Initializers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/>
              <a:t> </a:t>
            </a:r>
            <a:r>
              <a:rPr lang="en-US" dirty="0"/>
              <a:t>vs.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constexpr</a:t>
            </a:r>
            <a:endParaRPr lang="en-US" spc="-135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Using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with Dependent Names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Rvalue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References vs. Forwarding 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About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constexpr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these are equivalent:</a:t>
            </a:r>
          </a:p>
          <a:p>
            <a:pPr lvl="3"/>
            <a:r>
              <a:rPr lang="en-US" dirty="0" smtClean="0"/>
              <a:t>           </a:t>
            </a:r>
            <a:r>
              <a:rPr lang="en-US" b="1" dirty="0" smtClean="0"/>
              <a:t>|</a:t>
            </a:r>
          </a:p>
          <a:p>
            <a:pPr lvl="3"/>
            <a:r>
              <a:rPr lang="en-US" b="1" i="1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/>
              <a:t> char </a:t>
            </a:r>
            <a:r>
              <a:rPr lang="en-US" b="1" dirty="0"/>
              <a:t>|</a:t>
            </a:r>
            <a:r>
              <a:rPr lang="en-US" dirty="0"/>
              <a:t> *</a:t>
            </a:r>
            <a:r>
              <a:rPr lang="en-US" dirty="0" smtClean="0"/>
              <a:t>p</a:t>
            </a:r>
          </a:p>
          <a:p>
            <a:pPr lvl="3"/>
            <a:r>
              <a:rPr lang="en-US" dirty="0" smtClean="0"/>
              <a:t>char </a:t>
            </a:r>
            <a:r>
              <a:rPr lang="en-US" b="1" i="1" dirty="0" err="1">
                <a:solidFill>
                  <a:schemeClr val="accent1"/>
                </a:solidFill>
              </a:rPr>
              <a:t>const</a:t>
            </a:r>
            <a:r>
              <a:rPr lang="en-US" dirty="0" smtClean="0"/>
              <a:t> </a:t>
            </a:r>
            <a:r>
              <a:rPr lang="en-US" b="1" dirty="0"/>
              <a:t>|</a:t>
            </a:r>
            <a:r>
              <a:rPr lang="en-US" dirty="0"/>
              <a:t> *</a:t>
            </a:r>
            <a:r>
              <a:rPr lang="en-US" dirty="0" smtClean="0"/>
              <a:t>p</a:t>
            </a:r>
          </a:p>
          <a:p>
            <a:pPr lvl="3"/>
            <a:r>
              <a:rPr lang="en-US" dirty="0" smtClean="0"/>
              <a:t>           </a:t>
            </a:r>
            <a:r>
              <a:rPr lang="en-US" b="1" dirty="0" smtClean="0"/>
              <a:t>|</a:t>
            </a:r>
          </a:p>
          <a:p>
            <a:r>
              <a:rPr lang="en-US" spc="-135" dirty="0" err="1" smtClean="0">
                <a:latin typeface="Consolas" pitchFamily="49" charset="0"/>
                <a:cs typeface="Consolas" pitchFamily="49" charset="0"/>
              </a:rPr>
              <a:t>constexpr</a:t>
            </a:r>
            <a:r>
              <a:rPr lang="en-US" dirty="0" smtClean="0"/>
              <a:t> </a:t>
            </a:r>
            <a:r>
              <a:rPr lang="en-US" dirty="0"/>
              <a:t>is a declaration specifier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So these are equivalent, too:</a:t>
            </a:r>
          </a:p>
          <a:p>
            <a:pPr lvl="3"/>
            <a:r>
              <a:rPr lang="en-US" dirty="0" smtClean="0"/>
              <a:t>               </a:t>
            </a:r>
            <a:r>
              <a:rPr lang="en-US" b="1" dirty="0" smtClean="0"/>
              <a:t>|</a:t>
            </a:r>
          </a:p>
          <a:p>
            <a:pPr lvl="3"/>
            <a:r>
              <a:rPr lang="en-US" b="1" i="1" dirty="0" err="1" smtClean="0">
                <a:solidFill>
                  <a:schemeClr val="accent1"/>
                </a:solidFill>
              </a:rPr>
              <a:t>constexpr</a:t>
            </a:r>
            <a:r>
              <a:rPr lang="en-US" dirty="0" smtClean="0"/>
              <a:t> char </a:t>
            </a:r>
            <a:r>
              <a:rPr lang="en-US" b="1" dirty="0"/>
              <a:t>|</a:t>
            </a:r>
            <a:r>
              <a:rPr lang="en-US" dirty="0"/>
              <a:t> *p</a:t>
            </a:r>
          </a:p>
          <a:p>
            <a:pPr lvl="3"/>
            <a:r>
              <a:rPr lang="en-US" dirty="0"/>
              <a:t>char </a:t>
            </a:r>
            <a:r>
              <a:rPr lang="en-US" b="1" i="1" dirty="0" err="1">
                <a:solidFill>
                  <a:schemeClr val="accent1"/>
                </a:solidFill>
              </a:rPr>
              <a:t>constexpr</a:t>
            </a:r>
            <a:r>
              <a:rPr lang="en-US" dirty="0" smtClean="0"/>
              <a:t> </a:t>
            </a:r>
            <a:r>
              <a:rPr lang="en-US" b="1" dirty="0"/>
              <a:t>|</a:t>
            </a:r>
            <a:r>
              <a:rPr lang="en-US" dirty="0"/>
              <a:t> </a:t>
            </a:r>
            <a:r>
              <a:rPr lang="en-US" dirty="0" smtClean="0"/>
              <a:t>*p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b="1" dirty="0" smtClean="0"/>
              <a:t>|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3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About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constexpr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Surprisingly, these are </a:t>
            </a:r>
            <a:r>
              <a:rPr lang="en-US" b="1" i="1" dirty="0" smtClean="0"/>
              <a:t>not equivalent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               </a:t>
            </a:r>
            <a:r>
              <a:rPr lang="en-US" b="1" dirty="0" smtClean="0"/>
              <a:t>|</a:t>
            </a:r>
            <a:endParaRPr lang="en-US" b="1" dirty="0"/>
          </a:p>
          <a:p>
            <a:pPr lvl="3"/>
            <a:r>
              <a:rPr lang="en-US" dirty="0" smtClean="0"/>
              <a:t>char </a:t>
            </a:r>
            <a:r>
              <a:rPr lang="en-US" b="1" i="1" dirty="0" err="1">
                <a:solidFill>
                  <a:schemeClr val="accent1"/>
                </a:solidFill>
              </a:rPr>
              <a:t>constexpr</a:t>
            </a:r>
            <a:r>
              <a:rPr lang="en-US" dirty="0"/>
              <a:t> </a:t>
            </a:r>
            <a:r>
              <a:rPr lang="en-US" b="1" dirty="0"/>
              <a:t>|</a:t>
            </a:r>
            <a:r>
              <a:rPr lang="en-US" dirty="0"/>
              <a:t> </a:t>
            </a:r>
            <a:r>
              <a:rPr lang="en-US" dirty="0" smtClean="0"/>
              <a:t>*p</a:t>
            </a:r>
            <a:endParaRPr lang="en-US" dirty="0"/>
          </a:p>
          <a:p>
            <a:pPr lvl="3"/>
            <a:r>
              <a:rPr lang="en-US" dirty="0"/>
              <a:t>char </a:t>
            </a:r>
            <a:r>
              <a:rPr lang="en-US" b="1" i="1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/>
              <a:t>|</a:t>
            </a:r>
            <a:r>
              <a:rPr lang="en-US" dirty="0" smtClean="0"/>
              <a:t> *p</a:t>
            </a:r>
            <a:endParaRPr lang="en-US" dirty="0"/>
          </a:p>
          <a:p>
            <a:pPr lvl="3"/>
            <a:r>
              <a:rPr lang="en-US" dirty="0" smtClean="0"/>
              <a:t>               </a:t>
            </a:r>
            <a:r>
              <a:rPr lang="en-US" b="1" dirty="0" smtClean="0"/>
              <a:t>|</a:t>
            </a:r>
          </a:p>
          <a:p>
            <a:r>
              <a:rPr lang="en-US" dirty="0" smtClean="0"/>
              <a:t>These have </a:t>
            </a:r>
            <a:r>
              <a:rPr lang="en-US" b="1" i="1" dirty="0" smtClean="0"/>
              <a:t>equivalent types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               </a:t>
            </a:r>
            <a:r>
              <a:rPr lang="en-US" b="1" dirty="0" smtClean="0"/>
              <a:t>|</a:t>
            </a:r>
            <a:endParaRPr lang="en-US" b="1" dirty="0"/>
          </a:p>
          <a:p>
            <a:pPr lvl="3"/>
            <a:r>
              <a:rPr lang="en-US" dirty="0" smtClean="0"/>
              <a:t>char </a:t>
            </a:r>
            <a:r>
              <a:rPr lang="en-US" b="1" i="1" dirty="0" err="1" smtClean="0">
                <a:solidFill>
                  <a:schemeClr val="accent1"/>
                </a:solidFill>
              </a:rPr>
              <a:t>constexpr</a:t>
            </a:r>
            <a:r>
              <a:rPr lang="en-US" b="1" i="1" dirty="0" smtClean="0">
                <a:solidFill>
                  <a:schemeClr val="accent1"/>
                </a:solidFill>
              </a:rPr>
              <a:t> </a:t>
            </a:r>
            <a:r>
              <a:rPr lang="en-US" b="1" dirty="0"/>
              <a:t>|</a:t>
            </a:r>
            <a:r>
              <a:rPr lang="en-US" dirty="0"/>
              <a:t> </a:t>
            </a:r>
            <a:r>
              <a:rPr lang="en-US" dirty="0" smtClean="0"/>
              <a:t>*      p   // </a:t>
            </a:r>
            <a:r>
              <a:rPr lang="en-US" dirty="0" err="1" smtClean="0"/>
              <a:t>constexpr</a:t>
            </a:r>
            <a:r>
              <a:rPr lang="en-US" dirty="0" smtClean="0"/>
              <a:t> pointer to char</a:t>
            </a:r>
          </a:p>
          <a:p>
            <a:pPr lvl="3"/>
            <a:r>
              <a:rPr lang="en-US" dirty="0" smtClean="0"/>
              <a:t>char           </a:t>
            </a:r>
            <a:r>
              <a:rPr lang="en-US" b="1" dirty="0" smtClean="0"/>
              <a:t>|</a:t>
            </a:r>
            <a:r>
              <a:rPr lang="en-US" dirty="0" smtClean="0"/>
              <a:t> </a:t>
            </a:r>
            <a:r>
              <a:rPr lang="en-US" dirty="0"/>
              <a:t>*</a:t>
            </a:r>
            <a:r>
              <a:rPr lang="en-US" b="1" i="1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p </a:t>
            </a:r>
            <a:r>
              <a:rPr lang="en-US" dirty="0" smtClean="0"/>
              <a:t>  // </a:t>
            </a:r>
            <a:r>
              <a:rPr lang="en-US" dirty="0" err="1"/>
              <a:t>const</a:t>
            </a:r>
            <a:r>
              <a:rPr lang="en-US" dirty="0"/>
              <a:t> pointer to char</a:t>
            </a:r>
          </a:p>
          <a:p>
            <a:pPr lvl="3"/>
            <a:r>
              <a:rPr lang="en-US" dirty="0" smtClean="0"/>
              <a:t>               </a:t>
            </a:r>
            <a:r>
              <a:rPr lang="en-US" b="1" dirty="0" smtClean="0"/>
              <a:t>|</a:t>
            </a:r>
            <a:endParaRPr lang="en-US" dirty="0" smtClean="0"/>
          </a:p>
          <a:p>
            <a:r>
              <a:rPr lang="en-US" dirty="0" smtClean="0"/>
              <a:t>However, they have </a:t>
            </a:r>
            <a:r>
              <a:rPr lang="en-US" b="1" i="1" dirty="0" smtClean="0"/>
              <a:t>different initialization requirements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9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vs. </a:t>
            </a:r>
            <a:r>
              <a:rPr lang="en-US" dirty="0" smtClean="0"/>
              <a:t>Non-Type </a:t>
            </a:r>
            <a:r>
              <a:rPr lang="en-US" dirty="0"/>
              <a:t>Specifiers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Syntactically,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constexpr</a:t>
            </a:r>
            <a:r>
              <a:rPr lang="en-US" dirty="0" smtClean="0"/>
              <a:t> is </a:t>
            </a:r>
            <a:r>
              <a:rPr lang="en-US" b="1" i="1" dirty="0" smtClean="0"/>
              <a:t>not</a:t>
            </a:r>
            <a:r>
              <a:rPr lang="en-US" dirty="0" smtClean="0"/>
              <a:t> a type specifier.</a:t>
            </a:r>
          </a:p>
          <a:p>
            <a:endParaRPr lang="en-US" dirty="0" smtClean="0"/>
          </a:p>
          <a:p>
            <a:r>
              <a:rPr lang="en-US" dirty="0" smtClean="0"/>
              <a:t>It behaves more like a </a:t>
            </a:r>
            <a:r>
              <a:rPr lang="en-US" b="1" i="1" dirty="0" smtClean="0"/>
              <a:t>non-type specifier</a:t>
            </a:r>
            <a:r>
              <a:rPr lang="en-US" dirty="0" smtClean="0"/>
              <a:t>:</a:t>
            </a:r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b="1" i="1" dirty="0" err="1" smtClean="0">
                <a:solidFill>
                  <a:schemeClr val="accent1"/>
                </a:solidFill>
              </a:rPr>
              <a:t>constexpr</a:t>
            </a:r>
            <a:r>
              <a:rPr lang="en-US" dirty="0" smtClean="0"/>
              <a:t> unsigned long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*</a:t>
            </a:r>
            <a:r>
              <a:rPr lang="en-US" b="1" i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[N]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Here,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constexpr</a:t>
            </a:r>
            <a:r>
              <a:rPr lang="en-US" dirty="0" smtClean="0"/>
              <a:t> modifies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, not the other type specifiers.</a:t>
            </a:r>
          </a:p>
          <a:p>
            <a:pPr lvl="3"/>
            <a:endParaRPr lang="en-US" dirty="0"/>
          </a:p>
          <a:p>
            <a:r>
              <a:rPr lang="en-US" spc="-135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’s type is as if it were declared as: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unsigned </a:t>
            </a:r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*</a:t>
            </a:r>
            <a:r>
              <a:rPr lang="en-US" b="1" i="1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/>
              <a:t> x[N</a:t>
            </a:r>
            <a:r>
              <a:rPr lang="en-US" dirty="0"/>
              <a:t>]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Furthermore, the initializer must be a constant expression.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 rot="16200000">
            <a:off x="2903195" y="1074286"/>
            <a:ext cx="411583" cy="3474680"/>
          </a:xfrm>
          <a:prstGeom prst="rightBracket">
            <a:avLst>
              <a:gd name="adj" fmla="val 61777"/>
            </a:avLst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 dirty="0">
              <a:latin typeface="Cambria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3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Entities and Properties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Declarations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Definitions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Structure of Declarations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Declarator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Initializers</a:t>
            </a:r>
          </a:p>
          <a:p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vs.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constexpr</a:t>
            </a:r>
            <a:endParaRPr lang="en-US" spc="-135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/>
              <a:t>Using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/>
              <a:t> with Dependent </a:t>
            </a:r>
            <a:r>
              <a:rPr lang="en-US" dirty="0" smtClean="0"/>
              <a:t>Names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Rvalue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References vs. Forwarding 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Dan Saks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73716">
              <a:buNone/>
            </a:pPr>
            <a:r>
              <a:rPr lang="en-US" dirty="0" smtClean="0"/>
              <a:t>Dan </a:t>
            </a:r>
            <a:r>
              <a:rPr lang="en-US" dirty="0"/>
              <a:t>Saks is the president of Saks &amp; Associates, which offers training and consulting in C and C++ and their use in developing embedded systems.</a:t>
            </a:r>
          </a:p>
          <a:p>
            <a:pPr marL="0" indent="273716">
              <a:buNone/>
            </a:pPr>
            <a:r>
              <a:rPr lang="en-US" dirty="0"/>
              <a:t>Dan used to write the “Programming Pointers” column for </a:t>
            </a:r>
            <a:r>
              <a:rPr lang="en-US" i="1" dirty="0"/>
              <a:t>embedded.com</a:t>
            </a:r>
            <a:r>
              <a:rPr lang="en-US" dirty="0"/>
              <a:t> online. He </a:t>
            </a:r>
            <a:r>
              <a:rPr lang="en-US" dirty="0" smtClean="0"/>
              <a:t>also wrote </a:t>
            </a:r>
            <a:r>
              <a:rPr lang="en-US" dirty="0"/>
              <a:t>columns for numerous print publications (when such things existed</a:t>
            </a:r>
            <a:r>
              <a:rPr lang="en-US" dirty="0" smtClean="0"/>
              <a:t>) including </a:t>
            </a:r>
            <a:r>
              <a:rPr lang="en-US" i="1" dirty="0"/>
              <a:t>The C/C++ Users Journal</a:t>
            </a:r>
            <a:r>
              <a:rPr lang="en-US" dirty="0"/>
              <a:t>, </a:t>
            </a:r>
            <a:r>
              <a:rPr lang="en-US" i="1" dirty="0"/>
              <a:t>The C++ Report</a:t>
            </a:r>
            <a:r>
              <a:rPr lang="en-US" dirty="0"/>
              <a:t>, </a:t>
            </a:r>
            <a:r>
              <a:rPr lang="en-US" i="1" dirty="0"/>
              <a:t>Software Development</a:t>
            </a:r>
            <a:r>
              <a:rPr lang="en-US" dirty="0"/>
              <a:t>, and </a:t>
            </a:r>
            <a:r>
              <a:rPr lang="en-US" i="1" dirty="0"/>
              <a:t>Embedded Systems Design</a:t>
            </a:r>
            <a:r>
              <a:rPr lang="en-US" dirty="0"/>
              <a:t>.  With Thomas Plum, he wrote </a:t>
            </a:r>
            <a:r>
              <a:rPr lang="en-US" i="1" dirty="0"/>
              <a:t>C++ Programming Guidelines</a:t>
            </a:r>
            <a:r>
              <a:rPr lang="en-US" dirty="0"/>
              <a:t>, which won a </a:t>
            </a:r>
            <a:r>
              <a:rPr lang="en-US" i="1" dirty="0"/>
              <a:t>1992 Computer Language Magazine Productivity Award</a:t>
            </a:r>
            <a:r>
              <a:rPr lang="en-US" dirty="0"/>
              <a:t>.</a:t>
            </a:r>
          </a:p>
          <a:p>
            <a:pPr marL="0" indent="273716">
              <a:buNone/>
            </a:pPr>
            <a:r>
              <a:rPr lang="en-US" dirty="0"/>
              <a:t>Dan has taught </a:t>
            </a:r>
            <a:r>
              <a:rPr lang="en-US" dirty="0" smtClean="0"/>
              <a:t>C and C++ to thousands </a:t>
            </a:r>
            <a:r>
              <a:rPr lang="en-US" dirty="0"/>
              <a:t>of programmers around the world.  He has delivered hundreds of lectures, including a few keynote addresses, at conferences such as the </a:t>
            </a:r>
            <a:r>
              <a:rPr lang="en-US" i="1" dirty="0"/>
              <a:t>ACCU (Association of C and C++ Users) Conference</a:t>
            </a:r>
            <a:r>
              <a:rPr lang="en-US" dirty="0"/>
              <a:t>, </a:t>
            </a:r>
            <a:r>
              <a:rPr lang="en-US" i="1" dirty="0"/>
              <a:t>code::dive</a:t>
            </a:r>
            <a:r>
              <a:rPr lang="en-US" dirty="0"/>
              <a:t>, </a:t>
            </a:r>
            <a:r>
              <a:rPr lang="en-US" i="1" dirty="0" err="1" smtClean="0"/>
              <a:t>CppCon</a:t>
            </a:r>
            <a:r>
              <a:rPr lang="en-US" i="1" dirty="0"/>
              <a:t>: The C++ Conference</a:t>
            </a:r>
            <a:r>
              <a:rPr lang="en-US" dirty="0"/>
              <a:t>, the </a:t>
            </a:r>
            <a:r>
              <a:rPr lang="en-US" i="1" dirty="0"/>
              <a:t>Embedded Systems Conference</a:t>
            </a:r>
            <a:r>
              <a:rPr lang="en-US" dirty="0"/>
              <a:t>, </a:t>
            </a:r>
            <a:r>
              <a:rPr lang="en-US" i="1" dirty="0" smtClean="0"/>
              <a:t>Meeting Embedded</a:t>
            </a:r>
            <a:r>
              <a:rPr lang="en-US" dirty="0"/>
              <a:t>, and </a:t>
            </a:r>
            <a:r>
              <a:rPr lang="en-US" i="1" dirty="0"/>
              <a:t>NDC </a:t>
            </a:r>
            <a:r>
              <a:rPr lang="en-US" i="1" dirty="0" err="1"/>
              <a:t>Techtown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7890" y="6348576"/>
            <a:ext cx="7297023" cy="364317"/>
          </a:xfrm>
        </p:spPr>
        <p:txBody>
          <a:bodyPr/>
          <a:lstStyle/>
          <a:p>
            <a:pPr algn="ctr"/>
            <a:r>
              <a:rPr lang="en-US" dirty="0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5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Keyword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endParaRPr lang="en-US" spc="-135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parameter lists use the </a:t>
            </a:r>
            <a:r>
              <a:rPr lang="en-US" dirty="0"/>
              <a:t>keyword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/>
              <a:t> </a:t>
            </a:r>
            <a:r>
              <a:rPr lang="en-US" dirty="0" smtClean="0"/>
              <a:t>to declare template </a:t>
            </a:r>
            <a:r>
              <a:rPr lang="en-US" dirty="0"/>
              <a:t>type </a:t>
            </a:r>
            <a:r>
              <a:rPr lang="en-US" dirty="0" smtClean="0"/>
              <a:t>parameters: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template &lt;</a:t>
            </a:r>
            <a:r>
              <a:rPr lang="en-US" b="1" i="1" dirty="0" err="1">
                <a:solidFill>
                  <a:schemeClr val="accent1"/>
                </a:solidFill>
              </a:rPr>
              <a:t>typename</a:t>
            </a:r>
            <a:r>
              <a:rPr lang="en-US" dirty="0"/>
              <a:t> T, </a:t>
            </a:r>
            <a:r>
              <a:rPr lang="en-US" b="1" i="1" dirty="0" err="1">
                <a:solidFill>
                  <a:schemeClr val="accent1"/>
                </a:solidFill>
              </a:rPr>
              <a:t>typename</a:t>
            </a:r>
            <a:r>
              <a:rPr lang="en-US" dirty="0"/>
              <a:t> P&gt;</a:t>
            </a:r>
          </a:p>
          <a:p>
            <a:pPr lvl="3"/>
            <a:r>
              <a:rPr lang="en-US" dirty="0"/>
              <a:t>class widget;</a:t>
            </a:r>
          </a:p>
          <a:p>
            <a:pPr lvl="3"/>
            <a:endParaRPr lang="en-US" dirty="0"/>
          </a:p>
          <a:p>
            <a:r>
              <a:rPr lang="en-US" dirty="0" smtClean="0"/>
              <a:t>You could use the keyword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/>
              <a:t> instead of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 smtClean="0"/>
              <a:t> here.</a:t>
            </a:r>
          </a:p>
          <a:p>
            <a:pPr lvl="4"/>
            <a:r>
              <a:rPr lang="en-US" dirty="0" smtClean="0"/>
              <a:t>But only in template parameter lists.</a:t>
            </a:r>
          </a:p>
          <a:p>
            <a:pPr lvl="2"/>
            <a:endParaRPr lang="en-US" dirty="0"/>
          </a:p>
          <a:p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/>
              <a:t> has another use in C</a:t>
            </a:r>
            <a:r>
              <a:rPr lang="en-US" dirty="0" smtClean="0"/>
              <a:t>++…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287-705F-4F5C-B239-DFB617A2802E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5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Translation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compiler is limited in what it can do when it first encounters a </a:t>
            </a:r>
            <a:r>
              <a:rPr lang="en-US" dirty="0"/>
              <a:t>template definition such as: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3"/>
            <a:r>
              <a:rPr lang="en-US" dirty="0"/>
              <a:t>T </a:t>
            </a:r>
            <a:r>
              <a:rPr lang="en-US" dirty="0" smtClean="0"/>
              <a:t>foo(T </a:t>
            </a:r>
            <a:r>
              <a:rPr lang="en-US" dirty="0"/>
              <a:t>x</a:t>
            </a:r>
            <a:r>
              <a:rPr lang="en-US" dirty="0" smtClean="0"/>
              <a:t>) {</a:t>
            </a:r>
            <a:endParaRPr lang="en-US" dirty="0"/>
          </a:p>
          <a:p>
            <a:pPr lvl="3"/>
            <a:r>
              <a:rPr lang="en-US" dirty="0"/>
              <a:t>    </a:t>
            </a:r>
            <a:r>
              <a:rPr lang="en-US" dirty="0" smtClean="0"/>
              <a:t>~~~</a:t>
            </a:r>
            <a:endParaRPr lang="en-US" dirty="0"/>
          </a:p>
          <a:p>
            <a:pPr lvl="3"/>
            <a:r>
              <a:rPr lang="en-US" dirty="0" smtClean="0"/>
              <a:t>}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can’t </a:t>
            </a:r>
            <a:r>
              <a:rPr lang="en-US" dirty="0" smtClean="0"/>
              <a:t>generate code for an instantiation.</a:t>
            </a:r>
          </a:p>
          <a:p>
            <a:pPr lvl="4"/>
            <a:r>
              <a:rPr lang="en-US" dirty="0" smtClean="0"/>
              <a:t>It doesn’t know what </a:t>
            </a:r>
            <a:r>
              <a:rPr lang="en-US" spc="-135" dirty="0">
                <a:latin typeface="Consolas" pitchFamily="49" charset="0"/>
              </a:rPr>
              <a:t>T</a:t>
            </a:r>
            <a:r>
              <a:rPr lang="en-US" dirty="0" smtClean="0"/>
              <a:t> is, yet.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287-705F-4F5C-B239-DFB617A2802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7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Translation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this first reading, the compiler can’t </a:t>
            </a:r>
            <a:r>
              <a:rPr lang="en-US" dirty="0"/>
              <a:t>detect all possible </a:t>
            </a:r>
            <a:r>
              <a:rPr lang="en-US" dirty="0" smtClean="0"/>
              <a:t>errors.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Nevertheless, it </a:t>
            </a:r>
            <a:r>
              <a:rPr lang="en-US" dirty="0"/>
              <a:t>still </a:t>
            </a:r>
            <a:r>
              <a:rPr lang="en-US" dirty="0" smtClean="0"/>
              <a:t>tries </a:t>
            </a:r>
            <a:r>
              <a:rPr lang="en-US" dirty="0"/>
              <a:t>to do as much checking as it can, so it can report errors as early as possible.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Later</a:t>
            </a:r>
            <a:r>
              <a:rPr lang="en-US" dirty="0"/>
              <a:t>, when it encounters a call such as </a:t>
            </a:r>
            <a:r>
              <a:rPr lang="en-US" spc="-135" dirty="0" smtClean="0">
                <a:latin typeface="Consolas" pitchFamily="49" charset="0"/>
                <a:cs typeface="Consolas" pitchFamily="49" charset="0"/>
              </a:rPr>
              <a:t>foo(</a:t>
            </a:r>
            <a:r>
              <a:rPr lang="en-US" spc="-135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/>
              <a:t>, the compiler deduces the type argument from the function argument.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then substitutes the deduced type for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/>
              <a:t> and does complete syntactic and semantic analysis as it compiles the </a:t>
            </a:r>
            <a:r>
              <a:rPr lang="en-US" dirty="0" smtClean="0"/>
              <a:t>instantiation.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287-705F-4F5C-B239-DFB617A2802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5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Translation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Thus, a compiler processes each template definition in two phases</a:t>
            </a:r>
            <a:r>
              <a:rPr lang="en-US" dirty="0" smtClean="0"/>
              <a:t>:</a:t>
            </a:r>
          </a:p>
          <a:p>
            <a:pPr lvl="2"/>
            <a:endParaRPr lang="en-US" dirty="0"/>
          </a:p>
          <a:p>
            <a:pPr lvl="4"/>
            <a:r>
              <a:rPr lang="en-US" dirty="0"/>
              <a:t>The </a:t>
            </a:r>
            <a:r>
              <a:rPr lang="en-US" b="1" i="1" dirty="0"/>
              <a:t>1</a:t>
            </a:r>
            <a:r>
              <a:rPr lang="en-US" b="1" i="1" baseline="30000" dirty="0"/>
              <a:t>st</a:t>
            </a:r>
            <a:r>
              <a:rPr lang="en-US" b="1" i="1" dirty="0"/>
              <a:t> phase</a:t>
            </a:r>
            <a:r>
              <a:rPr lang="en-US" dirty="0"/>
              <a:t> occurs when the compiler </a:t>
            </a:r>
            <a:r>
              <a:rPr lang="en-US" b="1" i="1" dirty="0"/>
              <a:t>parses the template </a:t>
            </a:r>
            <a:r>
              <a:rPr lang="en-US" b="1" i="1" dirty="0" smtClean="0"/>
              <a:t>declaration</a:t>
            </a:r>
            <a:r>
              <a:rPr lang="en-US" dirty="0" smtClean="0"/>
              <a:t>.</a:t>
            </a:r>
            <a:endParaRPr lang="en-US" dirty="0"/>
          </a:p>
          <a:p>
            <a:pPr lvl="7"/>
            <a:r>
              <a:rPr lang="en-US" dirty="0"/>
              <a:t>This happens just </a:t>
            </a:r>
            <a:r>
              <a:rPr lang="en-US" dirty="0" smtClean="0"/>
              <a:t>once </a:t>
            </a:r>
            <a:r>
              <a:rPr lang="en-US" dirty="0"/>
              <a:t>for each template.</a:t>
            </a:r>
          </a:p>
          <a:p>
            <a:pPr lvl="2"/>
            <a:endParaRPr lang="en-US" dirty="0" smtClean="0"/>
          </a:p>
          <a:p>
            <a:pPr lvl="4"/>
            <a:r>
              <a:rPr lang="en-US" dirty="0" smtClean="0"/>
              <a:t>Each </a:t>
            </a:r>
            <a:r>
              <a:rPr lang="en-US" b="1" i="1" dirty="0"/>
              <a:t>2</a:t>
            </a:r>
            <a:r>
              <a:rPr lang="en-US" b="1" i="1" baseline="30000" dirty="0"/>
              <a:t>nd</a:t>
            </a:r>
            <a:r>
              <a:rPr lang="en-US" b="1" i="1" dirty="0"/>
              <a:t> phase</a:t>
            </a:r>
            <a:r>
              <a:rPr lang="en-US" dirty="0"/>
              <a:t> occurs when the compiler </a:t>
            </a:r>
            <a:r>
              <a:rPr lang="en-US" b="1" i="1" dirty="0"/>
              <a:t>instantiates the template</a:t>
            </a:r>
            <a:r>
              <a:rPr lang="en-US" dirty="0"/>
              <a:t> for a particular </a:t>
            </a:r>
            <a:r>
              <a:rPr lang="en-US" dirty="0" smtClean="0"/>
              <a:t>combination of template arguments.</a:t>
            </a:r>
            <a:endParaRPr lang="en-US" dirty="0"/>
          </a:p>
          <a:p>
            <a:pPr lvl="7"/>
            <a:r>
              <a:rPr lang="en-US" dirty="0"/>
              <a:t>This happens at each instantiation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287-705F-4F5C-B239-DFB617A2802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Types and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endParaRPr lang="en-US" spc="-135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 Standard Library’s container class templates, including the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dirty="0"/>
              <a:t> class template, define member types.</a:t>
            </a:r>
          </a:p>
          <a:p>
            <a:pPr lvl="4"/>
            <a:r>
              <a:rPr lang="en-US" dirty="0"/>
              <a:t>Some also define member constants.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example:</a:t>
            </a:r>
          </a:p>
          <a:p>
            <a:pPr lvl="4"/>
            <a:r>
              <a:rPr lang="en-US" dirty="0"/>
              <a:t>All standard container class templates define a member type called </a:t>
            </a:r>
            <a:r>
              <a:rPr lang="en-US" spc="-135" dirty="0" err="1">
                <a:latin typeface="Consolas" pitchFamily="49" charset="0"/>
              </a:rPr>
              <a:t>size_type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The standard </a:t>
            </a:r>
            <a:r>
              <a:rPr lang="en-US" spc="-135" dirty="0">
                <a:latin typeface="Consolas" pitchFamily="49" charset="0"/>
              </a:rPr>
              <a:t>string</a:t>
            </a:r>
            <a:r>
              <a:rPr lang="en-US" dirty="0"/>
              <a:t> class template, </a:t>
            </a:r>
            <a:r>
              <a:rPr lang="en-US" spc="-135" dirty="0" err="1">
                <a:latin typeface="Consolas" pitchFamily="49" charset="0"/>
              </a:rPr>
              <a:t>basic_string</a:t>
            </a:r>
            <a:r>
              <a:rPr lang="en-US" spc="-135" dirty="0">
                <a:latin typeface="Consolas" pitchFamily="49" charset="0"/>
              </a:rPr>
              <a:t>&lt;T&gt;</a:t>
            </a:r>
            <a:r>
              <a:rPr lang="en-US" dirty="0"/>
              <a:t>, also defines a constant </a:t>
            </a:r>
            <a:r>
              <a:rPr lang="en-US" spc="-135" dirty="0" err="1">
                <a:latin typeface="Consolas" pitchFamily="49" charset="0"/>
              </a:rPr>
              <a:t>npos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You </a:t>
            </a:r>
            <a:r>
              <a:rPr lang="en-US" dirty="0" smtClean="0"/>
              <a:t>may need </a:t>
            </a:r>
            <a:r>
              <a:rPr lang="en-US" dirty="0"/>
              <a:t>the keyword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/>
              <a:t> to use </a:t>
            </a:r>
            <a:r>
              <a:rPr lang="en-US" dirty="0" smtClean="0"/>
              <a:t>member types in a template context.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DE1-4563-44E0-BA61-ADB0137A872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3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Keyword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endParaRPr lang="en-US" spc="-135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</a:t>
            </a:r>
            <a:r>
              <a:rPr lang="en-US" dirty="0"/>
              <a:t>consider this </a:t>
            </a:r>
            <a:r>
              <a:rPr lang="en-US" dirty="0" smtClean="0"/>
              <a:t>imaginary function template.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It’s intended to work with </a:t>
            </a:r>
            <a:r>
              <a:rPr lang="en-US" dirty="0"/>
              <a:t>any class with string-like behavior: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T::size_type</a:t>
            </a:r>
            <a:r>
              <a:rPr lang="en-US" dirty="0"/>
              <a:t> </a:t>
            </a:r>
            <a:r>
              <a:rPr lang="en-US" dirty="0" err="1"/>
              <a:t>munge</a:t>
            </a:r>
            <a:r>
              <a:rPr lang="en-US" dirty="0"/>
              <a:t>(T </a:t>
            </a:r>
            <a:r>
              <a:rPr lang="en-US" dirty="0" err="1"/>
              <a:t>const</a:t>
            </a:r>
            <a:r>
              <a:rPr lang="en-US" dirty="0"/>
              <a:t> &amp;a</a:t>
            </a:r>
            <a:r>
              <a:rPr lang="en-US" dirty="0" smtClean="0"/>
              <a:t>) {</a:t>
            </a:r>
            <a:endParaRPr lang="en-US" dirty="0"/>
          </a:p>
          <a:p>
            <a:pPr lvl="3"/>
            <a:r>
              <a:rPr lang="en-US" dirty="0"/>
              <a:t>    </a:t>
            </a:r>
            <a:r>
              <a:rPr lang="en-US" b="1" i="1" dirty="0">
                <a:solidFill>
                  <a:schemeClr val="accent1"/>
                </a:solidFill>
              </a:rPr>
              <a:t>T::size_type</a:t>
            </a:r>
            <a:r>
              <a:rPr lang="en-US" dirty="0"/>
              <a:t> *</a:t>
            </a:r>
            <a:r>
              <a:rPr lang="en-US" sz="1080" dirty="0"/>
              <a:t> </a:t>
            </a:r>
            <a:r>
              <a:rPr lang="en-US" dirty="0" err="1" smtClean="0"/>
              <a:t>i</a:t>
            </a:r>
            <a:r>
              <a:rPr lang="en-US" sz="1080" dirty="0"/>
              <a:t>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1"/>
                </a:solidFill>
              </a:rPr>
              <a:t>T</a:t>
            </a:r>
            <a:r>
              <a:rPr lang="en-US" b="1" i="1" dirty="0">
                <a:solidFill>
                  <a:schemeClr val="accent1"/>
                </a:solidFill>
              </a:rPr>
              <a:t>::</a:t>
            </a:r>
            <a:r>
              <a:rPr lang="en-US" b="1" i="1" dirty="0" err="1">
                <a:solidFill>
                  <a:schemeClr val="accent1"/>
                </a:solidFill>
              </a:rPr>
              <a:t>npos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 smtClean="0"/>
              <a:t>}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This template works only for a type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/>
              <a:t> that </a:t>
            </a:r>
            <a:r>
              <a:rPr lang="en-US" dirty="0" smtClean="0"/>
              <a:t>has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size_type</a:t>
            </a:r>
            <a:r>
              <a:rPr lang="en-US" dirty="0"/>
              <a:t> and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npos</a:t>
            </a:r>
            <a:r>
              <a:rPr lang="en-US" dirty="0"/>
              <a:t> as members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287-705F-4F5C-B239-DFB617A2802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1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Keyword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endParaRPr lang="en-US" spc="-135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the </a:t>
            </a:r>
            <a:r>
              <a:rPr lang="en-US" dirty="0"/>
              <a:t>compiler </a:t>
            </a:r>
            <a:r>
              <a:rPr lang="en-US" dirty="0" smtClean="0"/>
              <a:t>typically </a:t>
            </a:r>
            <a:r>
              <a:rPr lang="en-US" dirty="0"/>
              <a:t>encounters this function template </a:t>
            </a:r>
            <a:r>
              <a:rPr lang="en-US" dirty="0" smtClean="0"/>
              <a:t>definition </a:t>
            </a:r>
            <a:r>
              <a:rPr lang="en-US" dirty="0"/>
              <a:t>prior to any instantiation of the </a:t>
            </a:r>
            <a:r>
              <a:rPr lang="en-US" dirty="0" smtClean="0"/>
              <a:t>template.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knows only that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/>
              <a:t> represents a type.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It </a:t>
            </a:r>
            <a:r>
              <a:rPr lang="en-US" b="1" i="1" dirty="0"/>
              <a:t>doesn’t know</a:t>
            </a:r>
            <a:r>
              <a:rPr lang="en-US" dirty="0"/>
              <a:t> that: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T::size_type</a:t>
            </a:r>
            <a:r>
              <a:rPr lang="en-US" dirty="0"/>
              <a:t> is supposed to be a type, or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T::npos</a:t>
            </a:r>
            <a:r>
              <a:rPr lang="en-US" dirty="0"/>
              <a:t> is supposed be a constant.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It can’t know until it knows the argument substituted for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 in a given instantiation.</a:t>
            </a:r>
          </a:p>
          <a:p>
            <a:pPr lvl="2"/>
            <a:endParaRPr lang="en-US" dirty="0"/>
          </a:p>
          <a:p>
            <a:r>
              <a:rPr lang="en-US" dirty="0" smtClean="0"/>
              <a:t>Here’s why it matters…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287-705F-4F5C-B239-DFB617A2802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3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vs. Non-Type Names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Suppose: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T::size_type</a:t>
            </a:r>
            <a:r>
              <a:rPr lang="en-US" dirty="0"/>
              <a:t> </a:t>
            </a:r>
            <a:r>
              <a:rPr lang="en-US" dirty="0" smtClean="0"/>
              <a:t>is a type, and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T::npos</a:t>
            </a:r>
            <a:r>
              <a:rPr lang="en-US" dirty="0"/>
              <a:t> </a:t>
            </a:r>
            <a:r>
              <a:rPr lang="en-US" dirty="0" smtClean="0"/>
              <a:t>is a type.</a:t>
            </a:r>
          </a:p>
          <a:p>
            <a:r>
              <a:rPr lang="en-US" dirty="0" smtClean="0"/>
              <a:t>Then what’s this?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T::size_type *</a:t>
            </a:r>
            <a:r>
              <a:rPr lang="en-US" sz="1080" dirty="0"/>
              <a:t> </a:t>
            </a:r>
            <a:r>
              <a:rPr lang="en-US" dirty="0" err="1" smtClean="0"/>
              <a:t>i</a:t>
            </a:r>
            <a:r>
              <a:rPr lang="en-US" sz="1080" dirty="0"/>
              <a:t> </a:t>
            </a:r>
            <a:r>
              <a:rPr lang="en-US" dirty="0" smtClean="0"/>
              <a:t>(T::</a:t>
            </a:r>
            <a:r>
              <a:rPr lang="en-US" dirty="0" err="1" smtClean="0"/>
              <a:t>npos</a:t>
            </a:r>
            <a:r>
              <a:rPr lang="en-US" dirty="0"/>
              <a:t>);     </a:t>
            </a:r>
            <a:r>
              <a:rPr lang="en-US" dirty="0" smtClean="0"/>
              <a:t>// ?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4A39-024B-4D17-AECB-911FE2A90E61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vs. Non-Type Names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Suppose: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T::size_type</a:t>
            </a:r>
            <a:r>
              <a:rPr lang="en-US" dirty="0"/>
              <a:t> </a:t>
            </a:r>
            <a:r>
              <a:rPr lang="en-US" dirty="0" smtClean="0"/>
              <a:t>is a type, and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T::npos</a:t>
            </a:r>
            <a:r>
              <a:rPr lang="en-US" dirty="0"/>
              <a:t> </a:t>
            </a:r>
            <a:r>
              <a:rPr lang="en-US" dirty="0" smtClean="0"/>
              <a:t>is a type.</a:t>
            </a:r>
          </a:p>
          <a:p>
            <a:r>
              <a:rPr lang="en-US" dirty="0" smtClean="0"/>
              <a:t>Then this is a </a:t>
            </a:r>
            <a:r>
              <a:rPr lang="en-US" b="1" i="1" dirty="0" smtClean="0"/>
              <a:t>function declaration</a:t>
            </a:r>
            <a:r>
              <a:rPr lang="en-US" dirty="0" smtClean="0"/>
              <a:t>:</a:t>
            </a:r>
          </a:p>
          <a:p>
            <a:pPr lvl="3"/>
            <a:endParaRPr lang="en-US" dirty="0" smtClean="0"/>
          </a:p>
          <a:p>
            <a:pPr lvl="3"/>
            <a:r>
              <a:rPr lang="en-US" b="1" i="1" dirty="0" smtClean="0">
                <a:solidFill>
                  <a:schemeClr val="accent1"/>
                </a:solidFill>
              </a:rPr>
              <a:t>T::size_type *</a:t>
            </a:r>
            <a:r>
              <a:rPr lang="en-US" sz="1080" dirty="0"/>
              <a:t> </a:t>
            </a:r>
            <a:r>
              <a:rPr lang="en-US" dirty="0" err="1" smtClean="0"/>
              <a:t>i</a:t>
            </a:r>
            <a:r>
              <a:rPr lang="en-US" sz="1080" dirty="0"/>
              <a:t> </a:t>
            </a:r>
            <a:r>
              <a:rPr lang="en-US" b="1" i="1" dirty="0" smtClean="0">
                <a:solidFill>
                  <a:schemeClr val="tx2"/>
                </a:solidFill>
              </a:rPr>
              <a:t>(T::</a:t>
            </a:r>
            <a:r>
              <a:rPr lang="en-US" b="1" i="1" dirty="0" err="1" smtClean="0">
                <a:solidFill>
                  <a:schemeClr val="tx2"/>
                </a:solidFill>
              </a:rPr>
              <a:t>npos</a:t>
            </a:r>
            <a:r>
              <a:rPr lang="en-US" b="1" i="1" dirty="0" smtClean="0">
                <a:solidFill>
                  <a:schemeClr val="tx2"/>
                </a:solidFill>
              </a:rPr>
              <a:t>)</a:t>
            </a:r>
            <a:r>
              <a:rPr lang="en-US" dirty="0" smtClean="0"/>
              <a:t>;     // function declaration!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return type</a:t>
            </a:r>
            <a:r>
              <a:rPr lang="en-US" dirty="0" smtClean="0"/>
              <a:t>     </a:t>
            </a:r>
            <a:r>
              <a:rPr lang="en-US" b="1" i="1" dirty="0" smtClean="0">
                <a:solidFill>
                  <a:schemeClr val="tx2"/>
                </a:solidFill>
              </a:rPr>
              <a:t>parameter list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declares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/>
              <a:t> as a function:</a:t>
            </a:r>
          </a:p>
          <a:p>
            <a:pPr lvl="4"/>
            <a:r>
              <a:rPr lang="en-US" dirty="0" smtClean="0"/>
              <a:t>with an unnamed parameter of type </a:t>
            </a:r>
            <a:r>
              <a:rPr lang="en-US" spc="-135" dirty="0">
                <a:latin typeface="Consolas" pitchFamily="49" charset="0"/>
              </a:rPr>
              <a:t>T::npos</a:t>
            </a:r>
            <a:r>
              <a:rPr lang="en-US" dirty="0" smtClean="0"/>
              <a:t>,</a:t>
            </a:r>
          </a:p>
          <a:p>
            <a:pPr lvl="4"/>
            <a:r>
              <a:rPr lang="en-US" dirty="0" smtClean="0"/>
              <a:t>returning a “pointer to </a:t>
            </a:r>
            <a:r>
              <a:rPr lang="en-US" spc="-135" dirty="0">
                <a:latin typeface="Consolas" pitchFamily="49" charset="0"/>
              </a:rPr>
              <a:t>T::size_type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4A39-024B-4D17-AECB-911FE2A90E61}" type="slidenum">
              <a:rPr lang="en-US" smtClean="0"/>
              <a:pPr/>
              <a:t>58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31572" y="3520439"/>
            <a:ext cx="3345370" cy="246950"/>
            <a:chOff x="601838" y="3385459"/>
            <a:chExt cx="3512965" cy="365758"/>
          </a:xfrm>
        </p:grpSpPr>
        <p:sp>
          <p:nvSpPr>
            <p:cNvPr id="2" name="Right Brace 1"/>
            <p:cNvSpPr/>
            <p:nvPr/>
          </p:nvSpPr>
          <p:spPr>
            <a:xfrm rot="5400000">
              <a:off x="1443930" y="2543367"/>
              <a:ext cx="365757" cy="2049942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20"/>
            </a:p>
          </p:txBody>
        </p:sp>
        <p:sp>
          <p:nvSpPr>
            <p:cNvPr id="7" name="Right Brace 6"/>
            <p:cNvSpPr/>
            <p:nvPr/>
          </p:nvSpPr>
          <p:spPr>
            <a:xfrm rot="5400000">
              <a:off x="3337571" y="2973985"/>
              <a:ext cx="365758" cy="1188706"/>
            </a:xfrm>
            <a:prstGeom prst="rightBrac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2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vs. Non-Type Names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Suppose: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T::size_type</a:t>
            </a:r>
            <a:r>
              <a:rPr lang="en-US" dirty="0"/>
              <a:t> </a:t>
            </a:r>
            <a:r>
              <a:rPr lang="en-US" dirty="0" smtClean="0"/>
              <a:t>is a type, and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T::npos</a:t>
            </a:r>
            <a:r>
              <a:rPr lang="en-US" dirty="0"/>
              <a:t> </a:t>
            </a:r>
            <a:r>
              <a:rPr lang="en-US" dirty="0" smtClean="0"/>
              <a:t>is a </a:t>
            </a:r>
            <a:r>
              <a:rPr lang="en-US" dirty="0"/>
              <a:t>constant, object, or </a:t>
            </a:r>
            <a:r>
              <a:rPr lang="en-US" dirty="0" smtClean="0"/>
              <a:t>function (anything but a type).</a:t>
            </a:r>
          </a:p>
          <a:p>
            <a:r>
              <a:rPr lang="en-US" dirty="0"/>
              <a:t>Then </a:t>
            </a:r>
            <a:r>
              <a:rPr lang="en-US" dirty="0" smtClean="0"/>
              <a:t>what’s </a:t>
            </a:r>
            <a:r>
              <a:rPr lang="en-US" dirty="0"/>
              <a:t>this</a:t>
            </a:r>
            <a:r>
              <a:rPr lang="en-US" dirty="0" smtClean="0"/>
              <a:t>?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T::size_type *</a:t>
            </a:r>
            <a:r>
              <a:rPr lang="en-US" sz="1080" dirty="0"/>
              <a:t> </a:t>
            </a:r>
            <a:r>
              <a:rPr lang="en-US" dirty="0" err="1"/>
              <a:t>i</a:t>
            </a:r>
            <a:r>
              <a:rPr lang="en-US" sz="1080" dirty="0"/>
              <a:t> </a:t>
            </a:r>
            <a:r>
              <a:rPr lang="en-US" dirty="0"/>
              <a:t>(T::</a:t>
            </a:r>
            <a:r>
              <a:rPr lang="en-US" dirty="0" err="1"/>
              <a:t>npos</a:t>
            </a:r>
            <a:r>
              <a:rPr lang="en-US" dirty="0" smtClean="0"/>
              <a:t>);</a:t>
            </a:r>
            <a:r>
              <a:rPr lang="en-US" dirty="0"/>
              <a:t>   </a:t>
            </a:r>
            <a:r>
              <a:rPr lang="en-US" dirty="0" smtClean="0"/>
              <a:t>  </a:t>
            </a:r>
            <a:r>
              <a:rPr lang="en-US" dirty="0"/>
              <a:t>// 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4A39-024B-4D17-AECB-911FE2A90E61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8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Dan Saks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46943">
              <a:buNone/>
            </a:pPr>
            <a:r>
              <a:rPr lang="en-US" dirty="0"/>
              <a:t>Dan served as secretary of the ANSI and ISO C++ Standards committees and as a member of the ANSI C Standards committee.  He also contributed to the </a:t>
            </a:r>
            <a:r>
              <a:rPr lang="en-US" i="1" dirty="0"/>
              <a:t>CERT Secure C Coding Standard</a:t>
            </a:r>
            <a:r>
              <a:rPr lang="en-US" dirty="0"/>
              <a:t> and the </a:t>
            </a:r>
            <a:r>
              <a:rPr lang="en-US" i="1" dirty="0"/>
              <a:t>CERT Secure C++ Coding Standard</a:t>
            </a:r>
            <a:r>
              <a:rPr lang="en-US" dirty="0"/>
              <a:t>.</a:t>
            </a:r>
          </a:p>
          <a:p>
            <a:pPr marL="0" indent="246943">
              <a:buNone/>
            </a:pPr>
            <a:r>
              <a:rPr lang="en-US" dirty="0"/>
              <a:t>Dan collaborated with Thomas Plum in writing and maintaining </a:t>
            </a:r>
            <a:r>
              <a:rPr lang="en-US" i="1" dirty="0"/>
              <a:t>Suite++™</a:t>
            </a:r>
            <a:r>
              <a:rPr lang="en-US" dirty="0"/>
              <a:t>,</a:t>
            </a:r>
            <a:r>
              <a:rPr lang="en-US" i="1" dirty="0"/>
              <a:t> the Plum Hall Validation Suite for C++</a:t>
            </a:r>
            <a:r>
              <a:rPr lang="en-US" dirty="0"/>
              <a:t>, which tests C++ compilers for conformance with the international standard.  He was a Senior Software Engineer for Fischer and Porter (now ABB), where he designed languages and tools for distributed process control.  He also worked as a programmer with Sperry Univac (now Unisys).</a:t>
            </a:r>
          </a:p>
          <a:p>
            <a:pPr marL="0" indent="246943">
              <a:buNone/>
            </a:pPr>
            <a:r>
              <a:rPr lang="en-US" dirty="0"/>
              <a:t>Dan earned an M.S.E. in Computer Science from the University of Pennsylvania, and a B.S. with Highest Honors in Mathematics/ Information Science from Case Western Reserve University.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7890" y="6348576"/>
            <a:ext cx="7297023" cy="364317"/>
          </a:xfrm>
        </p:spPr>
        <p:txBody>
          <a:bodyPr/>
          <a:lstStyle/>
          <a:p>
            <a:pPr algn="ctr"/>
            <a:r>
              <a:rPr lang="en-US" dirty="0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4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vs. Non-Type Names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Suppose: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T::size_type</a:t>
            </a:r>
            <a:r>
              <a:rPr lang="en-US" dirty="0"/>
              <a:t> </a:t>
            </a:r>
            <a:r>
              <a:rPr lang="en-US" dirty="0" smtClean="0"/>
              <a:t>is a type, and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T::npos</a:t>
            </a:r>
            <a:r>
              <a:rPr lang="en-US" dirty="0"/>
              <a:t> </a:t>
            </a:r>
            <a:r>
              <a:rPr lang="en-US" dirty="0" smtClean="0"/>
              <a:t>is a </a:t>
            </a:r>
            <a:r>
              <a:rPr lang="en-US" dirty="0"/>
              <a:t>constant, object, or </a:t>
            </a:r>
            <a:r>
              <a:rPr lang="en-US" dirty="0" smtClean="0"/>
              <a:t>function (anything but a type).</a:t>
            </a:r>
          </a:p>
          <a:p>
            <a:r>
              <a:rPr lang="en-US" dirty="0"/>
              <a:t>Then this is </a:t>
            </a:r>
            <a:r>
              <a:rPr lang="en-US" dirty="0" smtClean="0"/>
              <a:t>an </a:t>
            </a:r>
            <a:r>
              <a:rPr lang="en-US" b="1" i="1" dirty="0" smtClean="0"/>
              <a:t>object definition</a:t>
            </a:r>
            <a:r>
              <a:rPr lang="en-US" dirty="0" smtClean="0"/>
              <a:t>: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T::size_type *</a:t>
            </a:r>
            <a:r>
              <a:rPr lang="en-US" sz="1080" dirty="0"/>
              <a:t> </a:t>
            </a:r>
            <a:r>
              <a:rPr lang="en-US" dirty="0" err="1"/>
              <a:t>i</a:t>
            </a:r>
            <a:r>
              <a:rPr lang="en-US" sz="1080" dirty="0"/>
              <a:t> </a:t>
            </a:r>
            <a:r>
              <a:rPr lang="en-US" b="1" i="1" dirty="0">
                <a:solidFill>
                  <a:schemeClr val="tx2"/>
                </a:solidFill>
              </a:rPr>
              <a:t>(T::</a:t>
            </a:r>
            <a:r>
              <a:rPr lang="en-US" b="1" i="1" dirty="0" err="1">
                <a:solidFill>
                  <a:schemeClr val="tx2"/>
                </a:solidFill>
              </a:rPr>
              <a:t>npos</a:t>
            </a:r>
            <a:r>
              <a:rPr lang="en-US" b="1" i="1" dirty="0">
                <a:solidFill>
                  <a:schemeClr val="tx2"/>
                </a:solidFill>
              </a:rPr>
              <a:t>)</a:t>
            </a:r>
            <a:r>
              <a:rPr lang="en-US" dirty="0"/>
              <a:t>;     </a:t>
            </a:r>
            <a:r>
              <a:rPr lang="en-US" dirty="0" smtClean="0"/>
              <a:t>// object definition!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object type</a:t>
            </a:r>
            <a:r>
              <a:rPr lang="en-US" dirty="0" smtClean="0"/>
              <a:t>     </a:t>
            </a:r>
            <a:r>
              <a:rPr lang="en-US" b="1" i="1" dirty="0" smtClean="0">
                <a:solidFill>
                  <a:schemeClr val="tx2"/>
                </a:solidFill>
              </a:rPr>
              <a:t>initializer</a:t>
            </a:r>
            <a:endParaRPr lang="en-US" b="1" i="1" dirty="0">
              <a:solidFill>
                <a:schemeClr val="tx2"/>
              </a:solidFill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declares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/>
              <a:t> as </a:t>
            </a:r>
            <a:r>
              <a:rPr lang="en-US" dirty="0" smtClean="0"/>
              <a:t>an object:</a:t>
            </a:r>
          </a:p>
          <a:p>
            <a:pPr lvl="4"/>
            <a:r>
              <a:rPr lang="en-US" dirty="0" smtClean="0"/>
              <a:t>of type “pointer to </a:t>
            </a:r>
            <a:r>
              <a:rPr lang="en-US" spc="-135" dirty="0">
                <a:latin typeface="Consolas" pitchFamily="49" charset="0"/>
              </a:rPr>
              <a:t>T::size_type</a:t>
            </a:r>
            <a:r>
              <a:rPr lang="en-US" dirty="0" smtClean="0"/>
              <a:t>”,</a:t>
            </a:r>
          </a:p>
          <a:p>
            <a:pPr lvl="4"/>
            <a:r>
              <a:rPr lang="en-US" dirty="0" smtClean="0"/>
              <a:t>initialized with the value </a:t>
            </a:r>
            <a:r>
              <a:rPr lang="en-US" spc="-135" dirty="0">
                <a:latin typeface="Consolas" pitchFamily="49" charset="0"/>
              </a:rPr>
              <a:t>T::npos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4A39-024B-4D17-AECB-911FE2A90E61}" type="slidenum">
              <a:rPr lang="en-US" smtClean="0"/>
              <a:pPr/>
              <a:t>60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31571" y="3520439"/>
            <a:ext cx="3383243" cy="246950"/>
            <a:chOff x="601838" y="3385459"/>
            <a:chExt cx="3512965" cy="365758"/>
          </a:xfrm>
        </p:grpSpPr>
        <p:sp>
          <p:nvSpPr>
            <p:cNvPr id="11" name="Right Brace 10"/>
            <p:cNvSpPr/>
            <p:nvPr/>
          </p:nvSpPr>
          <p:spPr>
            <a:xfrm rot="5400000">
              <a:off x="1443930" y="2543367"/>
              <a:ext cx="365757" cy="2049942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20"/>
            </a:p>
          </p:txBody>
        </p:sp>
        <p:sp>
          <p:nvSpPr>
            <p:cNvPr id="12" name="Right Brace 11"/>
            <p:cNvSpPr/>
            <p:nvPr/>
          </p:nvSpPr>
          <p:spPr>
            <a:xfrm rot="5400000">
              <a:off x="3337571" y="2973985"/>
              <a:ext cx="365758" cy="1188706"/>
            </a:xfrm>
            <a:prstGeom prst="rightBrac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2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vs. Non-Type Names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Suppose: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T::size_type</a:t>
            </a:r>
            <a:r>
              <a:rPr lang="en-US" dirty="0"/>
              <a:t> </a:t>
            </a:r>
            <a:r>
              <a:rPr lang="en-US" dirty="0" smtClean="0"/>
              <a:t>is not a type, and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T::npos</a:t>
            </a:r>
            <a:r>
              <a:rPr lang="en-US" dirty="0"/>
              <a:t> </a:t>
            </a:r>
            <a:r>
              <a:rPr lang="en-US" dirty="0" smtClean="0"/>
              <a:t>is not a type.</a:t>
            </a:r>
          </a:p>
          <a:p>
            <a:r>
              <a:rPr lang="en-US" dirty="0"/>
              <a:t>Then what’s this?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T::size_type *</a:t>
            </a:r>
            <a:r>
              <a:rPr lang="en-US" sz="1080" dirty="0"/>
              <a:t> </a:t>
            </a:r>
            <a:r>
              <a:rPr lang="en-US" dirty="0" err="1"/>
              <a:t>i</a:t>
            </a:r>
            <a:r>
              <a:rPr lang="en-US" sz="1080" dirty="0"/>
              <a:t> </a:t>
            </a:r>
            <a:r>
              <a:rPr lang="en-US" dirty="0"/>
              <a:t>(T::</a:t>
            </a:r>
            <a:r>
              <a:rPr lang="en-US" dirty="0" err="1"/>
              <a:t>npos</a:t>
            </a:r>
            <a:r>
              <a:rPr lang="en-US" dirty="0"/>
              <a:t>);   </a:t>
            </a:r>
            <a:r>
              <a:rPr lang="en-US" dirty="0" smtClean="0"/>
              <a:t>  </a:t>
            </a:r>
            <a:r>
              <a:rPr lang="en-US" dirty="0"/>
              <a:t>// 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4A39-024B-4D17-AECB-911FE2A90E61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vs. Non-Type Names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Suppose: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T::size_type</a:t>
            </a:r>
            <a:r>
              <a:rPr lang="en-US" dirty="0"/>
              <a:t> </a:t>
            </a:r>
            <a:r>
              <a:rPr lang="en-US" dirty="0" smtClean="0"/>
              <a:t>is not a type, and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T::npos</a:t>
            </a:r>
            <a:r>
              <a:rPr lang="en-US" dirty="0"/>
              <a:t> </a:t>
            </a:r>
            <a:r>
              <a:rPr lang="en-US" dirty="0" smtClean="0"/>
              <a:t>is not a type.</a:t>
            </a:r>
          </a:p>
          <a:p>
            <a:r>
              <a:rPr lang="en-US" dirty="0" smtClean="0"/>
              <a:t>Then this is a </a:t>
            </a:r>
            <a:r>
              <a:rPr lang="en-US" b="1" i="1" dirty="0" smtClean="0"/>
              <a:t>multiply expression</a:t>
            </a:r>
            <a:r>
              <a:rPr lang="en-US" dirty="0" smtClean="0"/>
              <a:t>?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T::size_type </a:t>
            </a:r>
            <a:r>
              <a:rPr lang="en-US" b="1" i="1" dirty="0"/>
              <a:t>*</a:t>
            </a:r>
            <a:r>
              <a:rPr lang="en-US" sz="1080" dirty="0"/>
              <a:t> </a:t>
            </a:r>
            <a:r>
              <a:rPr lang="en-US" b="1" i="1" dirty="0" err="1">
                <a:solidFill>
                  <a:schemeClr val="tx2"/>
                </a:solidFill>
              </a:rPr>
              <a:t>i</a:t>
            </a:r>
            <a:r>
              <a:rPr lang="en-US" sz="1080" dirty="0"/>
              <a:t> </a:t>
            </a:r>
            <a:r>
              <a:rPr lang="en-US" b="1" i="1" dirty="0">
                <a:solidFill>
                  <a:schemeClr val="tx2"/>
                </a:solidFill>
              </a:rPr>
              <a:t>(T::</a:t>
            </a:r>
            <a:r>
              <a:rPr lang="en-US" b="1" i="1" dirty="0" err="1">
                <a:solidFill>
                  <a:schemeClr val="tx2"/>
                </a:solidFill>
              </a:rPr>
              <a:t>npos</a:t>
            </a:r>
            <a:r>
              <a:rPr lang="en-US" b="1" i="1" dirty="0">
                <a:solidFill>
                  <a:schemeClr val="tx2"/>
                </a:solidFill>
              </a:rPr>
              <a:t>)</a:t>
            </a:r>
            <a:r>
              <a:rPr lang="en-US" dirty="0"/>
              <a:t>;    </a:t>
            </a:r>
            <a:r>
              <a:rPr lang="en-US" dirty="0" smtClean="0"/>
              <a:t> </a:t>
            </a:r>
            <a:r>
              <a:rPr lang="en-US" dirty="0"/>
              <a:t>// </a:t>
            </a:r>
            <a:r>
              <a:rPr lang="en-US" dirty="0" smtClean="0"/>
              <a:t>multiply?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b="1" i="1" dirty="0" smtClean="0">
                <a:solidFill>
                  <a:schemeClr val="accent1"/>
                </a:solidFill>
              </a:rPr>
              <a:t>left operand</a:t>
            </a:r>
            <a:r>
              <a:rPr lang="en-US" dirty="0" smtClean="0"/>
              <a:t>     </a:t>
            </a:r>
            <a:r>
              <a:rPr lang="en-US" b="1" i="1" dirty="0" smtClean="0">
                <a:solidFill>
                  <a:schemeClr val="tx2"/>
                </a:solidFill>
              </a:rPr>
              <a:t>right operand</a:t>
            </a:r>
            <a:endParaRPr lang="en-US" b="1" i="1" dirty="0">
              <a:solidFill>
                <a:schemeClr val="tx2"/>
              </a:solidFill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 right-hand side,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(T::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npos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/>
              <a:t> might be:</a:t>
            </a:r>
          </a:p>
          <a:p>
            <a:pPr lvl="4"/>
            <a:r>
              <a:rPr lang="en-US" dirty="0" smtClean="0"/>
              <a:t>a function call, or</a:t>
            </a:r>
          </a:p>
          <a:p>
            <a:pPr lvl="4"/>
            <a:r>
              <a:rPr lang="en-US" dirty="0" smtClean="0"/>
              <a:t>a function-like cast.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4A39-024B-4D17-AECB-911FE2A90E61}" type="slidenum">
              <a:rPr lang="en-US" smtClean="0"/>
              <a:pPr/>
              <a:t>62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31572" y="3520439"/>
            <a:ext cx="3474682" cy="246951"/>
            <a:chOff x="2124251" y="3385459"/>
            <a:chExt cx="3512967" cy="365761"/>
          </a:xfrm>
        </p:grpSpPr>
        <p:sp>
          <p:nvSpPr>
            <p:cNvPr id="2" name="Right Brace 1"/>
            <p:cNvSpPr/>
            <p:nvPr/>
          </p:nvSpPr>
          <p:spPr>
            <a:xfrm rot="5400000">
              <a:off x="2829185" y="2680526"/>
              <a:ext cx="365757" cy="1775626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20"/>
            </a:p>
          </p:txBody>
        </p:sp>
        <p:sp>
          <p:nvSpPr>
            <p:cNvPr id="7" name="Right Brace 6"/>
            <p:cNvSpPr/>
            <p:nvPr/>
          </p:nvSpPr>
          <p:spPr>
            <a:xfrm rot="5400000">
              <a:off x="4722825" y="2836827"/>
              <a:ext cx="365761" cy="1463025"/>
            </a:xfrm>
            <a:prstGeom prst="rightBrac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2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Dependent vs. Non-dependent Names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name appearing in a template whose meaning depends on one or more template parameters is a </a:t>
            </a:r>
            <a:r>
              <a:rPr lang="en-US" b="1" i="1" dirty="0">
                <a:solidFill>
                  <a:schemeClr val="accent1"/>
                </a:solidFill>
              </a:rPr>
              <a:t>dependent name</a:t>
            </a:r>
            <a:r>
              <a:rPr lang="en-US" dirty="0"/>
              <a:t>. </a:t>
            </a:r>
          </a:p>
          <a:p>
            <a:pPr lvl="4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spc="-135" dirty="0">
                <a:latin typeface="Consolas" pitchFamily="49" charset="0"/>
              </a:rPr>
              <a:t>munge</a:t>
            </a:r>
            <a:r>
              <a:rPr lang="en-US" dirty="0"/>
              <a:t> </a:t>
            </a:r>
            <a:r>
              <a:rPr lang="en-US" dirty="0" smtClean="0"/>
              <a:t>template:</a:t>
            </a:r>
          </a:p>
          <a:p>
            <a:pPr lvl="7"/>
            <a:r>
              <a:rPr lang="en-US" spc="-135" dirty="0">
                <a:latin typeface="Consolas" pitchFamily="49" charset="0"/>
              </a:rPr>
              <a:t>T::size_type</a:t>
            </a:r>
            <a:r>
              <a:rPr lang="en-US" dirty="0"/>
              <a:t> and </a:t>
            </a:r>
            <a:r>
              <a:rPr lang="en-US" spc="-135" dirty="0">
                <a:latin typeface="Consolas" pitchFamily="49" charset="0"/>
              </a:rPr>
              <a:t>T::npos</a:t>
            </a:r>
            <a:r>
              <a:rPr lang="en-US" dirty="0"/>
              <a:t> are dependent names.</a:t>
            </a:r>
          </a:p>
          <a:p>
            <a:pPr lvl="7"/>
            <a:r>
              <a:rPr lang="en-US" dirty="0"/>
              <a:t>They depend on template type parameter </a:t>
            </a:r>
            <a:r>
              <a:rPr lang="en-US" spc="-135" dirty="0">
                <a:latin typeface="Consolas" pitchFamily="49" charset="0"/>
              </a:rPr>
              <a:t>T</a:t>
            </a:r>
            <a:r>
              <a:rPr lang="en-US" dirty="0"/>
              <a:t>.</a:t>
            </a:r>
          </a:p>
          <a:p>
            <a:pPr lvl="2"/>
            <a:endParaRPr lang="en-US" dirty="0" smtClean="0"/>
          </a:p>
          <a:p>
            <a:r>
              <a:rPr lang="en-US" dirty="0"/>
              <a:t>A dependent name may have a </a:t>
            </a:r>
            <a:r>
              <a:rPr lang="en-US" b="1" i="1" dirty="0"/>
              <a:t>different meaning in each instantiation</a:t>
            </a:r>
            <a:r>
              <a:rPr lang="en-US" dirty="0"/>
              <a:t> of the template.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Names that are not dependent are </a:t>
            </a:r>
            <a:r>
              <a:rPr lang="en-US" b="1" i="1" dirty="0" smtClean="0">
                <a:solidFill>
                  <a:schemeClr val="accent1"/>
                </a:solidFill>
              </a:rPr>
              <a:t>non-dependent names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non-dependent name has the </a:t>
            </a:r>
            <a:r>
              <a:rPr lang="en-US" b="1" i="1" dirty="0"/>
              <a:t>same meaning in every instantiation</a:t>
            </a:r>
            <a:r>
              <a:rPr lang="en-US" dirty="0"/>
              <a:t> of the template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287-705F-4F5C-B239-DFB617A2802E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4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Keyword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endParaRPr lang="en-US" spc="-135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on </a:t>
            </a:r>
            <a:r>
              <a:rPr lang="en-US" dirty="0"/>
              <a:t>the </a:t>
            </a:r>
            <a:r>
              <a:rPr lang="en-US" b="1" i="1" dirty="0"/>
              <a:t>first pass</a:t>
            </a:r>
            <a:r>
              <a:rPr lang="en-US" dirty="0"/>
              <a:t> through </a:t>
            </a:r>
            <a:r>
              <a:rPr lang="en-US" dirty="0" smtClean="0"/>
              <a:t>the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munge</a:t>
            </a:r>
            <a:r>
              <a:rPr lang="en-US" dirty="0" smtClean="0"/>
              <a:t> </a:t>
            </a:r>
            <a:r>
              <a:rPr lang="en-US" dirty="0"/>
              <a:t>template definition, the compiler </a:t>
            </a:r>
            <a:r>
              <a:rPr lang="en-US" dirty="0" smtClean="0"/>
              <a:t>doesn’t know the argument substituted for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Still, it needs to know </a:t>
            </a:r>
            <a:r>
              <a:rPr lang="en-US" dirty="0"/>
              <a:t>whether a dependent name such as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T::size_type</a:t>
            </a:r>
            <a:r>
              <a:rPr lang="en-US" dirty="0"/>
              <a:t> is indeed a type, or something else.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this stage of the compilation, </a:t>
            </a:r>
            <a:r>
              <a:rPr lang="en-US" b="1" i="1" dirty="0"/>
              <a:t>if it’s not a </a:t>
            </a:r>
            <a:r>
              <a:rPr lang="en-US" b="1" i="1" dirty="0" smtClean="0"/>
              <a:t>type (or a template name), </a:t>
            </a:r>
            <a:r>
              <a:rPr lang="en-US" b="1" i="1" dirty="0"/>
              <a:t>the compiler doesn’t care</a:t>
            </a:r>
            <a:r>
              <a:rPr lang="en-US" dirty="0"/>
              <a:t> what it is.</a:t>
            </a:r>
          </a:p>
          <a:p>
            <a:pPr lvl="2"/>
            <a:endParaRPr lang="en-US" dirty="0" smtClean="0"/>
          </a:p>
          <a:p>
            <a:r>
              <a:rPr lang="en-US" b="1" i="1" dirty="0" smtClean="0"/>
              <a:t>Types </a:t>
            </a:r>
            <a:r>
              <a:rPr lang="en-US" b="1" i="1" dirty="0"/>
              <a:t>— and only types — distinguish declarations from expressions</a:t>
            </a:r>
            <a:r>
              <a:rPr lang="en-US" b="1" i="1" dirty="0" smtClean="0"/>
              <a:t>.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287-705F-4F5C-B239-DFB617A2802E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4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Keyword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endParaRPr lang="en-US" spc="-135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compiler handle names such as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T::size_type</a:t>
            </a:r>
            <a:r>
              <a:rPr lang="en-US" dirty="0"/>
              <a:t> and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T::npos</a:t>
            </a:r>
            <a:r>
              <a:rPr lang="en-US" dirty="0"/>
              <a:t> appearing in a template definition?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According </a:t>
            </a:r>
            <a:r>
              <a:rPr lang="en-US" dirty="0"/>
              <a:t>to the C++ Standard:</a:t>
            </a:r>
          </a:p>
          <a:p>
            <a:pPr lvl="4"/>
            <a:r>
              <a:rPr lang="en-US" i="1" dirty="0" smtClean="0"/>
              <a:t>A </a:t>
            </a:r>
            <a:r>
              <a:rPr lang="en-US" i="1" dirty="0"/>
              <a:t>name used in a template declaration </a:t>
            </a:r>
            <a:r>
              <a:rPr lang="en-US" i="1" dirty="0" smtClean="0"/>
              <a:t>…</a:t>
            </a:r>
          </a:p>
          <a:p>
            <a:pPr lvl="4"/>
            <a:r>
              <a:rPr lang="en-US" i="1" dirty="0" smtClean="0"/>
              <a:t>that </a:t>
            </a:r>
            <a:r>
              <a:rPr lang="en-US" i="1" dirty="0"/>
              <a:t>is dependent on a template-parameter </a:t>
            </a:r>
            <a:r>
              <a:rPr lang="en-US" i="1" dirty="0" smtClean="0"/>
              <a:t>…</a:t>
            </a:r>
          </a:p>
          <a:p>
            <a:pPr lvl="4"/>
            <a:r>
              <a:rPr lang="en-US" i="1" dirty="0" smtClean="0"/>
              <a:t>is </a:t>
            </a:r>
            <a:r>
              <a:rPr lang="en-US" i="1" dirty="0"/>
              <a:t>assumed </a:t>
            </a:r>
            <a:r>
              <a:rPr lang="en-US" b="1" i="1" dirty="0"/>
              <a:t>not</a:t>
            </a:r>
            <a:r>
              <a:rPr lang="en-US" i="1" dirty="0"/>
              <a:t> to name a type unless </a:t>
            </a:r>
            <a:r>
              <a:rPr lang="en-US" i="1" dirty="0" smtClean="0"/>
              <a:t>…</a:t>
            </a:r>
          </a:p>
          <a:p>
            <a:pPr lvl="4"/>
            <a:r>
              <a:rPr lang="en-US" i="1" dirty="0" smtClean="0"/>
              <a:t>the </a:t>
            </a:r>
            <a:r>
              <a:rPr lang="en-US" i="1" dirty="0"/>
              <a:t>name is qualified by the keyword </a:t>
            </a:r>
            <a:r>
              <a:rPr lang="en-US" i="1" spc="-135" dirty="0" err="1">
                <a:latin typeface="Consolas" pitchFamily="49" charset="0"/>
              </a:rPr>
              <a:t>typename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287-705F-4F5C-B239-DFB617A2802E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0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Keyword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endParaRPr lang="en-US" spc="-135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definition for the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munge</a:t>
            </a:r>
            <a:r>
              <a:rPr lang="en-US" dirty="0"/>
              <a:t> function template should look like: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T</a:t>
            </a:r>
            <a:r>
              <a:rPr lang="en-US" dirty="0" smtClean="0"/>
              <a:t>&gt;                           // (1)</a:t>
            </a:r>
            <a:endParaRPr lang="en-US" dirty="0"/>
          </a:p>
          <a:p>
            <a:pPr lvl="3"/>
            <a:r>
              <a:rPr lang="en-US" b="1" i="1" dirty="0" err="1">
                <a:solidFill>
                  <a:schemeClr val="accent1"/>
                </a:solidFill>
              </a:rPr>
              <a:t>typename</a:t>
            </a:r>
            <a:r>
              <a:rPr lang="en-US" dirty="0"/>
              <a:t> T::size_type munge(T </a:t>
            </a:r>
            <a:r>
              <a:rPr lang="en-US" dirty="0" err="1"/>
              <a:t>const</a:t>
            </a:r>
            <a:r>
              <a:rPr lang="en-US" dirty="0"/>
              <a:t> &amp;a</a:t>
            </a:r>
            <a:r>
              <a:rPr lang="en-US" dirty="0" smtClean="0"/>
              <a:t>) {       // (2)</a:t>
            </a:r>
            <a:endParaRPr lang="en-US" dirty="0"/>
          </a:p>
          <a:p>
            <a:pPr lvl="3"/>
            <a:r>
              <a:rPr lang="en-US" dirty="0"/>
              <a:t>    </a:t>
            </a:r>
            <a:r>
              <a:rPr lang="en-US" b="1" i="1" dirty="0" err="1">
                <a:solidFill>
                  <a:schemeClr val="accent1"/>
                </a:solidFill>
              </a:rPr>
              <a:t>typename</a:t>
            </a:r>
            <a:r>
              <a:rPr lang="en-US" dirty="0"/>
              <a:t> T::size_type * </a:t>
            </a:r>
            <a:r>
              <a:rPr lang="en-US" dirty="0" err="1"/>
              <a:t>i</a:t>
            </a:r>
            <a:r>
              <a:rPr lang="en-US" dirty="0"/>
              <a:t> (T::</a:t>
            </a:r>
            <a:r>
              <a:rPr lang="en-US" dirty="0" err="1"/>
              <a:t>npos</a:t>
            </a:r>
            <a:r>
              <a:rPr lang="en-US" dirty="0" smtClean="0"/>
              <a:t>);        // (3)</a:t>
            </a:r>
            <a:endParaRPr lang="en-US" dirty="0"/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 smtClean="0"/>
              <a:t>}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On (2) and (3), the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 smtClean="0"/>
              <a:t> in:</a:t>
            </a:r>
          </a:p>
          <a:p>
            <a:pPr lvl="3"/>
            <a:endParaRPr lang="en-US" dirty="0"/>
          </a:p>
          <a:p>
            <a:pPr lvl="3"/>
            <a:r>
              <a:rPr lang="en-US" dirty="0" err="1" smtClean="0"/>
              <a:t>typename</a:t>
            </a:r>
            <a:r>
              <a:rPr lang="en-US" dirty="0" smtClean="0"/>
              <a:t> T::size_type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doesn’t modify </a:t>
            </a:r>
            <a:r>
              <a:rPr lang="en-US" spc="-135" dirty="0">
                <a:latin typeface="Consolas" pitchFamily="49" charset="0"/>
              </a:rPr>
              <a:t>T</a:t>
            </a:r>
            <a:r>
              <a:rPr lang="en-US" dirty="0" smtClean="0"/>
              <a:t>; it modifies </a:t>
            </a:r>
            <a:r>
              <a:rPr lang="en-US" spc="-135" dirty="0" err="1">
                <a:latin typeface="Consolas" pitchFamily="49" charset="0"/>
              </a:rPr>
              <a:t>size_type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287-705F-4F5C-B239-DFB617A2802E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6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Keyword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endParaRPr lang="en-US" spc="-135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smtClean="0"/>
              <a:t>template </a:t>
            </a:r>
            <a:r>
              <a:rPr lang="en-US" dirty="0"/>
              <a:t>&lt;</a:t>
            </a:r>
            <a:r>
              <a:rPr lang="en-US" dirty="0" err="1"/>
              <a:t>typename</a:t>
            </a:r>
            <a:r>
              <a:rPr lang="en-US" dirty="0"/>
              <a:t> T</a:t>
            </a:r>
            <a:r>
              <a:rPr lang="en-US" dirty="0" smtClean="0"/>
              <a:t>&gt;                           // (1)</a:t>
            </a:r>
            <a:endParaRPr lang="en-US" dirty="0"/>
          </a:p>
          <a:p>
            <a:pPr lvl="3"/>
            <a:r>
              <a:rPr lang="en-US" b="1" i="1" dirty="0" err="1">
                <a:solidFill>
                  <a:schemeClr val="accent1"/>
                </a:solidFill>
              </a:rPr>
              <a:t>typename</a:t>
            </a:r>
            <a:r>
              <a:rPr lang="en-US" dirty="0"/>
              <a:t> T::size_type munge(T </a:t>
            </a:r>
            <a:r>
              <a:rPr lang="en-US" dirty="0" err="1"/>
              <a:t>const</a:t>
            </a:r>
            <a:r>
              <a:rPr lang="en-US" dirty="0"/>
              <a:t> &amp;a</a:t>
            </a:r>
            <a:r>
              <a:rPr lang="en-US" dirty="0" smtClean="0"/>
              <a:t>) {       // (2)</a:t>
            </a:r>
            <a:endParaRPr lang="en-US" dirty="0"/>
          </a:p>
          <a:p>
            <a:pPr lvl="3"/>
            <a:r>
              <a:rPr lang="en-US" dirty="0"/>
              <a:t>    </a:t>
            </a:r>
            <a:r>
              <a:rPr lang="en-US" b="1" i="1" dirty="0" err="1">
                <a:solidFill>
                  <a:schemeClr val="accent1"/>
                </a:solidFill>
              </a:rPr>
              <a:t>typename</a:t>
            </a:r>
            <a:r>
              <a:rPr lang="en-US" dirty="0"/>
              <a:t> T::size_type * </a:t>
            </a:r>
            <a:r>
              <a:rPr lang="en-US" dirty="0" err="1"/>
              <a:t>i</a:t>
            </a:r>
            <a:r>
              <a:rPr lang="en-US" dirty="0"/>
              <a:t> (T::</a:t>
            </a:r>
            <a:r>
              <a:rPr lang="en-US" dirty="0" err="1"/>
              <a:t>npos</a:t>
            </a:r>
            <a:r>
              <a:rPr lang="en-US" dirty="0" smtClean="0"/>
              <a:t>);        // (3)</a:t>
            </a:r>
            <a:endParaRPr lang="en-US" dirty="0"/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 smtClean="0"/>
              <a:t>}</a:t>
            </a:r>
            <a:endParaRPr lang="en-US" dirty="0"/>
          </a:p>
          <a:p>
            <a:pPr lvl="3"/>
            <a:endParaRPr lang="en-US" dirty="0"/>
          </a:p>
          <a:p>
            <a:r>
              <a:rPr lang="en-US" spc="-135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 T&gt;</a:t>
            </a:r>
            <a:r>
              <a:rPr lang="en-US" dirty="0" smtClean="0"/>
              <a:t> on (1) tells the compiler that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 is a type.</a:t>
            </a:r>
          </a:p>
          <a:p>
            <a:pPr lvl="2"/>
            <a:endParaRPr lang="en-US" dirty="0"/>
          </a:p>
          <a:p>
            <a:r>
              <a:rPr lang="en-US" dirty="0" smtClean="0"/>
              <a:t>Thus,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 T::size_type</a:t>
            </a:r>
            <a:r>
              <a:rPr lang="en-US" dirty="0" smtClean="0"/>
              <a:t> on (2) and (3) tells the compiler at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T::size_type</a:t>
            </a:r>
            <a:r>
              <a:rPr lang="en-US" dirty="0" smtClean="0"/>
              <a:t> is a type.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By the way, </a:t>
            </a:r>
            <a:r>
              <a:rPr lang="en-US" dirty="0"/>
              <a:t>you can’t use the keyword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/>
              <a:t> instead of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 smtClean="0"/>
              <a:t> </a:t>
            </a:r>
            <a:r>
              <a:rPr lang="en-US" dirty="0" smtClean="0"/>
              <a:t>on (2) and (3).</a:t>
            </a:r>
            <a:endParaRPr lang="en-US" dirty="0" smtClean="0"/>
          </a:p>
          <a:p>
            <a:pPr lvl="4"/>
            <a:r>
              <a:rPr lang="en-US" dirty="0" smtClean="0"/>
              <a:t>Only </a:t>
            </a:r>
            <a:r>
              <a:rPr lang="en-US" spc="-135" dirty="0" err="1">
                <a:latin typeface="Consolas" pitchFamily="49" charset="0"/>
              </a:rPr>
              <a:t>typename</a:t>
            </a:r>
            <a:r>
              <a:rPr lang="en-US" dirty="0"/>
              <a:t> will do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287-705F-4F5C-B239-DFB617A2802E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Entities and Properties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Declarations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Definitions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Structure of Declarations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Declarator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Initializers</a:t>
            </a:r>
          </a:p>
          <a:p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vs.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constexpr</a:t>
            </a:r>
            <a:endParaRPr lang="en-US" spc="-135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Using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with Dependent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Names</a:t>
            </a:r>
          </a:p>
          <a:p>
            <a:r>
              <a:rPr lang="en-US" dirty="0" err="1" smtClean="0"/>
              <a:t>Rvalue</a:t>
            </a:r>
            <a:r>
              <a:rPr lang="en-US" dirty="0" smtClean="0"/>
              <a:t> References vs. Forwarding References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Rvalue</a:t>
            </a:r>
            <a:r>
              <a:rPr lang="en-US" dirty="0" smtClean="0"/>
              <a:t>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unary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&amp;&amp;</a:t>
            </a:r>
            <a:r>
              <a:rPr lang="en-US" dirty="0" smtClean="0"/>
              <a:t> appears in a </a:t>
            </a:r>
            <a:r>
              <a:rPr lang="en-US" dirty="0" err="1" smtClean="0"/>
              <a:t>declarator</a:t>
            </a:r>
            <a:r>
              <a:rPr lang="en-US" dirty="0" smtClean="0"/>
              <a:t>, it usually declares an </a:t>
            </a:r>
            <a:r>
              <a:rPr lang="en-US" dirty="0" err="1" smtClean="0"/>
              <a:t>rvalue</a:t>
            </a:r>
            <a:r>
              <a:rPr lang="en-US" dirty="0" smtClean="0"/>
              <a:t> reference, as in: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err="1" smtClean="0"/>
              <a:t>doIt</a:t>
            </a:r>
            <a:r>
              <a:rPr lang="en-US" dirty="0" smtClean="0"/>
              <a:t>(string </a:t>
            </a:r>
            <a:r>
              <a:rPr lang="en-US" dirty="0"/>
              <a:t>&amp;&amp;</a:t>
            </a:r>
            <a:r>
              <a:rPr lang="en-US" dirty="0" err="1"/>
              <a:t>arg</a:t>
            </a:r>
            <a:r>
              <a:rPr lang="en-US" dirty="0"/>
              <a:t>);        // for </a:t>
            </a:r>
            <a:r>
              <a:rPr lang="en-US" dirty="0" err="1" smtClean="0"/>
              <a:t>rvalues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/>
              <a:t>An </a:t>
            </a:r>
            <a:r>
              <a:rPr lang="en-US" dirty="0" err="1"/>
              <a:t>rvalue</a:t>
            </a:r>
            <a:r>
              <a:rPr lang="en-US" dirty="0"/>
              <a:t> reference must bind to an </a:t>
            </a:r>
            <a:r>
              <a:rPr lang="en-US" dirty="0" err="1"/>
              <a:t>rvalue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3"/>
            <a:r>
              <a:rPr lang="en-US" dirty="0" smtClean="0"/>
              <a:t>string </a:t>
            </a:r>
            <a:r>
              <a:rPr lang="en-US" dirty="0"/>
              <a:t>s1 = "Hello";</a:t>
            </a:r>
          </a:p>
          <a:p>
            <a:pPr lvl="3"/>
            <a:r>
              <a:rPr lang="en-US" dirty="0"/>
              <a:t>string s2 = "Goodbye";</a:t>
            </a:r>
          </a:p>
          <a:p>
            <a:pPr lvl="3"/>
            <a:endParaRPr lang="en-US" dirty="0"/>
          </a:p>
          <a:p>
            <a:pPr lvl="3"/>
            <a:r>
              <a:rPr lang="en-US" dirty="0" err="1"/>
              <a:t>doIt</a:t>
            </a:r>
            <a:r>
              <a:rPr lang="en-US" dirty="0"/>
              <a:t>(s1);                       // Error: s1 is an </a:t>
            </a:r>
            <a:r>
              <a:rPr lang="en-US" dirty="0" err="1"/>
              <a:t>lvalue</a:t>
            </a:r>
            <a:endParaRPr lang="en-US" dirty="0"/>
          </a:p>
          <a:p>
            <a:pPr lvl="3"/>
            <a:r>
              <a:rPr lang="en-US" dirty="0" err="1"/>
              <a:t>doIt</a:t>
            </a:r>
            <a:r>
              <a:rPr lang="en-US" dirty="0"/>
              <a:t>(s1 + s2);                  // OK: s1 + s2 is an </a:t>
            </a:r>
            <a:r>
              <a:rPr lang="en-US" dirty="0" err="1"/>
              <a:t>rvalue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Entities and Properties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Declarations and Definitions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Structure of Declarations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Declarator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Initializers</a:t>
            </a:r>
          </a:p>
          <a:p>
            <a:r>
              <a:rPr lang="en-US" spc="-150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vs. </a:t>
            </a:r>
            <a:r>
              <a:rPr lang="en-US" spc="-150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constexpr</a:t>
            </a:r>
            <a:endParaRPr lang="en-US" spc="-150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Using </a:t>
            </a:r>
            <a:r>
              <a:rPr lang="en-US" spc="-150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with Dependent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Names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Rvalue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References vs. Forwarding 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sometimes unary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&amp;&amp;</a:t>
            </a:r>
            <a:r>
              <a:rPr lang="en-US" dirty="0" smtClean="0"/>
              <a:t> in a </a:t>
            </a:r>
            <a:r>
              <a:rPr lang="en-US" dirty="0" err="1" smtClean="0"/>
              <a:t>declarator</a:t>
            </a:r>
            <a:r>
              <a:rPr lang="en-US" dirty="0" smtClean="0"/>
              <a:t> means </a:t>
            </a:r>
            <a:r>
              <a:rPr lang="en-US" b="1" i="1" dirty="0">
                <a:solidFill>
                  <a:schemeClr val="accent1"/>
                </a:solidFill>
              </a:rPr>
              <a:t>forwarding reference</a:t>
            </a:r>
            <a:r>
              <a:rPr lang="en-US" dirty="0" smtClean="0"/>
              <a:t> rather than </a:t>
            </a:r>
            <a:r>
              <a:rPr lang="en-US" dirty="0" err="1" smtClean="0"/>
              <a:t>rvalue</a:t>
            </a:r>
            <a:r>
              <a:rPr lang="en-US" dirty="0" smtClean="0"/>
              <a:t> reference.</a:t>
            </a:r>
          </a:p>
          <a:p>
            <a:pPr lvl="2"/>
            <a:endParaRPr lang="en-US" dirty="0"/>
          </a:p>
          <a:p>
            <a:r>
              <a:rPr lang="en-US" dirty="0" smtClean="0"/>
              <a:t>For example, in the following context,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T &amp;&amp;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arg</a:t>
            </a:r>
            <a:r>
              <a:rPr lang="en-US" dirty="0" smtClean="0"/>
              <a:t> declares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arg</a:t>
            </a:r>
            <a:r>
              <a:rPr lang="en-US" dirty="0" smtClean="0"/>
              <a:t> to be a forwarding reference: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/>
              <a:t>&gt;</a:t>
            </a:r>
          </a:p>
          <a:p>
            <a:pPr lvl="3"/>
            <a:r>
              <a:rPr lang="en-US" dirty="0"/>
              <a:t>void dispatch(</a:t>
            </a:r>
            <a:r>
              <a:rPr lang="en-US" b="1" i="1" dirty="0">
                <a:solidFill>
                  <a:schemeClr val="accent1"/>
                </a:solidFill>
              </a:rPr>
              <a:t>T &amp;&amp;</a:t>
            </a:r>
            <a:r>
              <a:rPr lang="en-US" b="1" i="1" dirty="0" err="1">
                <a:solidFill>
                  <a:schemeClr val="accent1"/>
                </a:solidFill>
              </a:rPr>
              <a:t>arg</a:t>
            </a:r>
            <a:r>
              <a:rPr lang="en-US" dirty="0" smtClean="0"/>
              <a:t>);         </a:t>
            </a:r>
            <a:r>
              <a:rPr lang="en-US" dirty="0"/>
              <a:t>// a forwarding </a:t>
            </a:r>
            <a:r>
              <a:rPr lang="en-US" dirty="0" smtClean="0"/>
              <a:t>reference</a:t>
            </a:r>
          </a:p>
          <a:p>
            <a:pPr lvl="3"/>
            <a:endParaRPr lang="en-US" dirty="0"/>
          </a:p>
          <a:p>
            <a:r>
              <a:rPr lang="en-US" dirty="0"/>
              <a:t>Unlike an </a:t>
            </a:r>
            <a:r>
              <a:rPr lang="en-US" dirty="0" err="1"/>
              <a:t>rvalue</a:t>
            </a:r>
            <a:r>
              <a:rPr lang="en-US" dirty="0"/>
              <a:t> reference, a forwarding reference can bind to either an </a:t>
            </a:r>
            <a:r>
              <a:rPr lang="en-US" dirty="0" err="1"/>
              <a:t>lvalue</a:t>
            </a:r>
            <a:r>
              <a:rPr lang="en-US" dirty="0"/>
              <a:t> or an </a:t>
            </a:r>
            <a:r>
              <a:rPr lang="en-US" dirty="0" err="1" smtClean="0"/>
              <a:t>rvalue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7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forwarding references to write </a:t>
            </a:r>
            <a:r>
              <a:rPr lang="en-US" b="1" i="1" dirty="0">
                <a:solidFill>
                  <a:schemeClr val="accent1"/>
                </a:solidFill>
              </a:rPr>
              <a:t>forwarding </a:t>
            </a:r>
            <a:r>
              <a:rPr lang="en-US" b="1" i="1" dirty="0" smtClean="0">
                <a:solidFill>
                  <a:schemeClr val="accent1"/>
                </a:solidFill>
              </a:rPr>
              <a:t>functions</a:t>
            </a:r>
            <a:r>
              <a:rPr lang="en-US" dirty="0"/>
              <a:t> </a:t>
            </a:r>
            <a:r>
              <a:rPr lang="en-US" dirty="0" smtClean="0"/>
              <a:t>– that is, functions that pass their arguments to another function unmodified.</a:t>
            </a:r>
          </a:p>
          <a:p>
            <a:pPr lvl="4"/>
            <a:r>
              <a:rPr lang="en-US" dirty="0" smtClean="0"/>
              <a:t>In other words, a forwarding function “forwards” its arguments to another function.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A forwarding references “remembers” whether it’s bound to an </a:t>
            </a:r>
            <a:r>
              <a:rPr lang="en-US" dirty="0" err="1" smtClean="0"/>
              <a:t>lvalue</a:t>
            </a:r>
            <a:r>
              <a:rPr lang="en-US" dirty="0" smtClean="0"/>
              <a:t> or to an </a:t>
            </a:r>
            <a:r>
              <a:rPr lang="en-US" dirty="0" err="1" smtClean="0"/>
              <a:t>rvalue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We can use </a:t>
            </a:r>
            <a:r>
              <a:rPr lang="en-US" spc="-150" dirty="0" err="1" smtClean="0">
                <a:latin typeface="Consolas" pitchFamily="49" charset="0"/>
              </a:rPr>
              <a:t>std</a:t>
            </a:r>
            <a:r>
              <a:rPr lang="en-US" spc="-150" dirty="0">
                <a:latin typeface="Consolas" pitchFamily="49" charset="0"/>
              </a:rPr>
              <a:t>::</a:t>
            </a:r>
            <a:r>
              <a:rPr lang="en-US" spc="-150" dirty="0" smtClean="0">
                <a:latin typeface="Consolas" pitchFamily="49" charset="0"/>
              </a:rPr>
              <a:t>forward</a:t>
            </a:r>
            <a:r>
              <a:rPr lang="en-US" dirty="0" smtClean="0"/>
              <a:t> to pass that knowledge on to the forwarded-to function.</a:t>
            </a:r>
          </a:p>
          <a:p>
            <a:pPr lvl="4"/>
            <a:r>
              <a:rPr lang="en-US" dirty="0" smtClean="0"/>
              <a:t>The forwarded-to function can use that knowledge to optimize, such as by using move semantics for </a:t>
            </a:r>
            <a:r>
              <a:rPr lang="en-US" dirty="0" err="1" smtClean="0"/>
              <a:t>rvalues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8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Rvalue</a:t>
            </a:r>
            <a:r>
              <a:rPr lang="en-US" dirty="0" smtClean="0"/>
              <a:t> References vs. Forwarding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return to our earlier example: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template </a:t>
            </a:r>
            <a:r>
              <a:rPr lang="en-US" dirty="0"/>
              <a:t>&lt;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/>
              <a:t>&gt;</a:t>
            </a:r>
          </a:p>
          <a:p>
            <a:pPr lvl="3"/>
            <a:r>
              <a:rPr lang="en-US" dirty="0"/>
              <a:t>void dispatch(</a:t>
            </a:r>
            <a:r>
              <a:rPr lang="en-US" b="1" i="1" dirty="0">
                <a:solidFill>
                  <a:schemeClr val="accent1"/>
                </a:solidFill>
              </a:rPr>
              <a:t>T &amp;&amp;</a:t>
            </a:r>
            <a:r>
              <a:rPr lang="en-US" b="1" i="1" dirty="0" err="1">
                <a:solidFill>
                  <a:schemeClr val="accent1"/>
                </a:solidFill>
              </a:rPr>
              <a:t>arg</a:t>
            </a:r>
            <a:r>
              <a:rPr lang="en-US" dirty="0" smtClean="0"/>
              <a:t>);         </a:t>
            </a:r>
            <a:r>
              <a:rPr lang="en-US" dirty="0"/>
              <a:t>// a forwarding reference</a:t>
            </a:r>
          </a:p>
          <a:p>
            <a:pPr lvl="3"/>
            <a:endParaRPr lang="en-US" dirty="0"/>
          </a:p>
          <a:p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arg</a:t>
            </a:r>
            <a:r>
              <a:rPr lang="en-US" dirty="0" smtClean="0"/>
              <a:t> is a forwarding reference rather than an </a:t>
            </a:r>
            <a:r>
              <a:rPr lang="en-US" dirty="0" err="1" smtClean="0"/>
              <a:t>rvalue</a:t>
            </a:r>
            <a:r>
              <a:rPr lang="en-US" dirty="0" smtClean="0"/>
              <a:t> reference because:</a:t>
            </a:r>
          </a:p>
          <a:p>
            <a:pPr marL="731520" lvl="4" indent="-457200">
              <a:buFont typeface="+mj-lt"/>
              <a:buAutoNum type="arabicPeriod"/>
            </a:pPr>
            <a:r>
              <a:rPr lang="en-US" spc="-150" dirty="0" err="1">
                <a:latin typeface="Consolas" pitchFamily="49" charset="0"/>
              </a:rPr>
              <a:t>arg</a:t>
            </a:r>
            <a:r>
              <a:rPr lang="en-US" dirty="0"/>
              <a:t> has no cv-qualifiers.</a:t>
            </a:r>
          </a:p>
          <a:p>
            <a:pPr lvl="7"/>
            <a:r>
              <a:rPr lang="en-US" dirty="0"/>
              <a:t>A forwarding reference may not be declared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/>
              <a:t> or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volatile</a:t>
            </a:r>
            <a:r>
              <a:rPr lang="en-US" dirty="0"/>
              <a:t>.</a:t>
            </a:r>
          </a:p>
          <a:p>
            <a:pPr marL="731520" lvl="5" indent="-457200">
              <a:buFont typeface="+mj-lt"/>
              <a:buAutoNum type="arabicPeriod"/>
            </a:pPr>
            <a:endParaRPr lang="en-US" spc="-150" dirty="0" smtClean="0">
              <a:latin typeface="Consolas" pitchFamily="49" charset="0"/>
            </a:endParaRPr>
          </a:p>
          <a:p>
            <a:pPr marL="731520" lvl="4" indent="-457200">
              <a:buFont typeface="+mj-lt"/>
              <a:buAutoNum type="arabicPeriod"/>
            </a:pPr>
            <a:r>
              <a:rPr lang="en-US" spc="-150" dirty="0" err="1" smtClean="0">
                <a:latin typeface="Consolas" pitchFamily="49" charset="0"/>
              </a:rPr>
              <a:t>arg</a:t>
            </a:r>
            <a:r>
              <a:rPr lang="en-US" dirty="0" smtClean="0"/>
              <a:t> is in a “deduction context”.</a:t>
            </a:r>
          </a:p>
          <a:p>
            <a:pPr lvl="7"/>
            <a:r>
              <a:rPr lang="en-US" dirty="0" smtClean="0"/>
              <a:t>Here, the type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 may be deduced from a template argument.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4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Rvalue</a:t>
            </a:r>
            <a:r>
              <a:rPr lang="en-US" dirty="0"/>
              <a:t> References vs. Forwarding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forwarding reference may not be declared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/>
              <a:t> or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volatile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In other words, whereas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arg1</a:t>
            </a:r>
            <a:r>
              <a:rPr lang="en-US" dirty="0" smtClean="0"/>
              <a:t> is a forwarding reference here…</a:t>
            </a:r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template </a:t>
            </a:r>
            <a:r>
              <a:rPr lang="en-US" dirty="0"/>
              <a:t>&lt;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/>
              <a:t>&gt;</a:t>
            </a:r>
          </a:p>
          <a:p>
            <a:pPr lvl="3"/>
            <a:r>
              <a:rPr lang="en-US" dirty="0"/>
              <a:t>void </a:t>
            </a:r>
            <a:r>
              <a:rPr lang="en-US" dirty="0" smtClean="0"/>
              <a:t>func1(</a:t>
            </a:r>
            <a:r>
              <a:rPr lang="en-US" b="1" i="1" dirty="0" smtClean="0">
                <a:solidFill>
                  <a:schemeClr val="accent1"/>
                </a:solidFill>
              </a:rPr>
              <a:t>T &amp;&amp;arg1</a:t>
            </a:r>
            <a:r>
              <a:rPr lang="en-US" dirty="0" smtClean="0"/>
              <a:t>);         </a:t>
            </a:r>
            <a:r>
              <a:rPr lang="en-US" dirty="0"/>
              <a:t>// a forwarding reference</a:t>
            </a:r>
          </a:p>
          <a:p>
            <a:pPr lvl="3"/>
            <a:endParaRPr lang="en-US" dirty="0"/>
          </a:p>
          <a:p>
            <a:r>
              <a:rPr lang="en-US" dirty="0" smtClean="0"/>
              <a:t>…in this declaration,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arg2</a:t>
            </a:r>
            <a:r>
              <a:rPr lang="en-US" dirty="0" smtClean="0"/>
              <a:t> is an </a:t>
            </a:r>
            <a:r>
              <a:rPr lang="en-US" dirty="0" err="1" smtClean="0"/>
              <a:t>rvalue</a:t>
            </a:r>
            <a:r>
              <a:rPr lang="en-US" dirty="0" smtClean="0"/>
              <a:t> reference:</a:t>
            </a:r>
          </a:p>
          <a:p>
            <a:pPr lvl="2"/>
            <a:endParaRPr lang="en-US" dirty="0" smtClean="0"/>
          </a:p>
          <a:p>
            <a:pPr lvl="3"/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/>
              <a:t>&gt;</a:t>
            </a:r>
          </a:p>
          <a:p>
            <a:pPr lvl="3"/>
            <a:r>
              <a:rPr lang="en-US" dirty="0"/>
              <a:t>void </a:t>
            </a:r>
            <a:r>
              <a:rPr lang="en-US" dirty="0" smtClean="0"/>
              <a:t>func2(</a:t>
            </a:r>
            <a:r>
              <a:rPr lang="en-US" b="1" i="1" dirty="0" smtClean="0">
                <a:solidFill>
                  <a:schemeClr val="accent1"/>
                </a:solidFill>
              </a:rPr>
              <a:t>T </a:t>
            </a:r>
            <a:r>
              <a:rPr lang="en-US" b="1" i="1" dirty="0" err="1" smtClean="0">
                <a:solidFill>
                  <a:schemeClr val="accent1"/>
                </a:solidFill>
              </a:rPr>
              <a:t>const</a:t>
            </a:r>
            <a:r>
              <a:rPr lang="en-US" b="1" i="1" dirty="0" smtClean="0">
                <a:solidFill>
                  <a:schemeClr val="accent1"/>
                </a:solidFill>
              </a:rPr>
              <a:t> &amp;&amp;arg2</a:t>
            </a:r>
            <a:r>
              <a:rPr lang="en-US" dirty="0" smtClean="0"/>
              <a:t>);   // an </a:t>
            </a:r>
            <a:r>
              <a:rPr lang="en-US" dirty="0" err="1" smtClean="0"/>
              <a:t>rvalue</a:t>
            </a:r>
            <a:r>
              <a:rPr lang="en-US" dirty="0" smtClean="0"/>
              <a:t> reference (to </a:t>
            </a:r>
            <a:r>
              <a:rPr lang="en-US" dirty="0" err="1" smtClean="0"/>
              <a:t>const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3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only declare a forwarding reference (rather than an </a:t>
            </a:r>
            <a:r>
              <a:rPr lang="en-US" dirty="0" err="1" smtClean="0"/>
              <a:t>rvalue</a:t>
            </a:r>
            <a:r>
              <a:rPr lang="en-US" dirty="0" smtClean="0"/>
              <a:t> reference) in a </a:t>
            </a:r>
            <a:r>
              <a:rPr lang="en-US" b="1" i="1" dirty="0">
                <a:solidFill>
                  <a:schemeClr val="accent1"/>
                </a:solidFill>
              </a:rPr>
              <a:t>deduction context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Here,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arg</a:t>
            </a:r>
            <a:r>
              <a:rPr lang="en-US" dirty="0" smtClean="0"/>
              <a:t> is in a deduction context because the </a:t>
            </a:r>
            <a:r>
              <a:rPr lang="en-US" dirty="0"/>
              <a:t>type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/>
              <a:t> may be deduced from a template </a:t>
            </a:r>
            <a:r>
              <a:rPr lang="en-US" dirty="0" smtClean="0"/>
              <a:t>argument: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/>
              <a:t>&gt;</a:t>
            </a:r>
          </a:p>
          <a:p>
            <a:pPr lvl="3"/>
            <a:r>
              <a:rPr lang="en-US" dirty="0"/>
              <a:t>void dispatch(</a:t>
            </a:r>
            <a:r>
              <a:rPr lang="en-US" b="1" i="1" dirty="0">
                <a:solidFill>
                  <a:schemeClr val="accent1"/>
                </a:solidFill>
              </a:rPr>
              <a:t>T &amp;&amp;</a:t>
            </a:r>
            <a:r>
              <a:rPr lang="en-US" b="1" i="1" dirty="0" err="1">
                <a:solidFill>
                  <a:schemeClr val="accent1"/>
                </a:solidFill>
              </a:rPr>
              <a:t>arg</a:t>
            </a:r>
            <a:r>
              <a:rPr lang="en-US" dirty="0"/>
              <a:t>);         // a forwarding </a:t>
            </a:r>
            <a:r>
              <a:rPr lang="en-US" dirty="0" smtClean="0"/>
              <a:t>reference</a:t>
            </a:r>
          </a:p>
          <a:p>
            <a:pPr lvl="3"/>
            <a:endParaRPr lang="en-US" dirty="0"/>
          </a:p>
          <a:p>
            <a:pPr lvl="3"/>
            <a:r>
              <a:rPr lang="en-US" dirty="0" smtClean="0"/>
              <a:t>dispatch(3);                    // calls dispatch&lt;</a:t>
            </a:r>
            <a:r>
              <a:rPr lang="en-US" dirty="0" err="1" smtClean="0"/>
              <a:t>int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dispatch(3.5);                  // calls dispatch&lt;double&gt;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9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 part of a template is a deduction context, as this example shows: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3"/>
            <a:r>
              <a:rPr lang="en-US" dirty="0"/>
              <a:t>void dispatch(T &amp;&amp;</a:t>
            </a:r>
            <a:r>
              <a:rPr lang="en-US" dirty="0" err="1"/>
              <a:t>arg</a:t>
            </a:r>
            <a:r>
              <a:rPr lang="en-US" dirty="0"/>
              <a:t>) {</a:t>
            </a:r>
          </a:p>
          <a:p>
            <a:pPr lvl="3"/>
            <a:r>
              <a:rPr lang="en-US" dirty="0"/>
              <a:t>    </a:t>
            </a:r>
            <a:r>
              <a:rPr lang="en-US" b="1" i="1" dirty="0">
                <a:solidFill>
                  <a:schemeClr val="accent1"/>
                </a:solidFill>
              </a:rPr>
              <a:t>T &amp;&amp;</a:t>
            </a:r>
            <a:r>
              <a:rPr lang="en-US" dirty="0"/>
              <a:t>temp = </a:t>
            </a:r>
            <a:r>
              <a:rPr lang="en-US" dirty="0" smtClean="0"/>
              <a:t>f(</a:t>
            </a:r>
            <a:r>
              <a:rPr lang="en-US" dirty="0" err="1" smtClean="0"/>
              <a:t>arg</a:t>
            </a:r>
            <a:r>
              <a:rPr lang="en-US" dirty="0" smtClean="0"/>
              <a:t>);</a:t>
            </a:r>
            <a:endParaRPr lang="en-US" dirty="0"/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 smtClean="0"/>
              <a:t>}</a:t>
            </a:r>
          </a:p>
          <a:p>
            <a:pPr lvl="3"/>
            <a:endParaRPr lang="en-US" dirty="0"/>
          </a:p>
          <a:p>
            <a:r>
              <a:rPr lang="en-US" dirty="0" smtClean="0"/>
              <a:t>As previous discussed,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arg</a:t>
            </a:r>
            <a:r>
              <a:rPr lang="en-US" dirty="0" smtClean="0"/>
              <a:t> is a forwarding reference.</a:t>
            </a:r>
          </a:p>
          <a:p>
            <a:pPr lvl="2"/>
            <a:endParaRPr lang="en-US" dirty="0"/>
          </a:p>
          <a:p>
            <a:r>
              <a:rPr lang="en-US" dirty="0" smtClean="0"/>
              <a:t>However,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temp</a:t>
            </a:r>
            <a:r>
              <a:rPr lang="en-US" dirty="0" smtClean="0"/>
              <a:t> is an </a:t>
            </a:r>
            <a:r>
              <a:rPr lang="en-US" dirty="0" err="1" smtClean="0"/>
              <a:t>rvalue</a:t>
            </a:r>
            <a:r>
              <a:rPr lang="en-US" dirty="0" smtClean="0"/>
              <a:t> reference – it’s not declared in a deduction context.</a:t>
            </a:r>
          </a:p>
          <a:p>
            <a:pPr lvl="4"/>
            <a:r>
              <a:rPr lang="en-US" dirty="0" smtClean="0"/>
              <a:t>The type argument for </a:t>
            </a:r>
            <a:r>
              <a:rPr lang="en-US" spc="-150" dirty="0">
                <a:latin typeface="Consolas" pitchFamily="49" charset="0"/>
              </a:rPr>
              <a:t>T</a:t>
            </a:r>
            <a:r>
              <a:rPr lang="en-US" dirty="0" smtClean="0"/>
              <a:t> was determined when </a:t>
            </a:r>
            <a:r>
              <a:rPr lang="en-US" spc="-150" dirty="0">
                <a:latin typeface="Consolas" pitchFamily="49" charset="0"/>
              </a:rPr>
              <a:t>dispatch</a:t>
            </a:r>
            <a:r>
              <a:rPr lang="en-US" dirty="0" smtClean="0"/>
              <a:t> was called.</a:t>
            </a:r>
          </a:p>
          <a:p>
            <a:pPr lvl="4"/>
            <a:r>
              <a:rPr lang="en-US" dirty="0" smtClean="0"/>
              <a:t>Nothing inside the function can change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Similarly, this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/>
              <a:t> </a:t>
            </a:r>
            <a:r>
              <a:rPr lang="en-US" dirty="0" smtClean="0"/>
              <a:t>is an </a:t>
            </a:r>
            <a:r>
              <a:rPr lang="en-US" dirty="0" err="1" smtClean="0"/>
              <a:t>rvalue</a:t>
            </a:r>
            <a:r>
              <a:rPr lang="en-US" dirty="0" smtClean="0"/>
              <a:t> reference, not a forwarding reference: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3"/>
            <a:r>
              <a:rPr lang="en-US" dirty="0" smtClean="0"/>
              <a:t>class C {</a:t>
            </a:r>
          </a:p>
          <a:p>
            <a:pPr lvl="3"/>
            <a:r>
              <a:rPr lang="en-US" dirty="0" smtClean="0"/>
              <a:t>public: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void mf(</a:t>
            </a:r>
            <a:r>
              <a:rPr lang="en-US" b="1" i="1" dirty="0">
                <a:solidFill>
                  <a:schemeClr val="accent1"/>
                </a:solidFill>
              </a:rPr>
              <a:t>T &amp;&amp;x</a:t>
            </a:r>
            <a:r>
              <a:rPr lang="en-US" dirty="0" smtClean="0"/>
              <a:t>);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~~~</a:t>
            </a:r>
            <a:endParaRPr lang="en-US" dirty="0"/>
          </a:p>
          <a:p>
            <a:pPr lvl="3"/>
            <a:r>
              <a:rPr lang="en-US" dirty="0" smtClean="0"/>
              <a:t>};</a:t>
            </a:r>
          </a:p>
          <a:p>
            <a:pPr lvl="3"/>
            <a:endParaRPr lang="en-US" dirty="0"/>
          </a:p>
          <a:p>
            <a:r>
              <a:rPr lang="en-US" dirty="0" smtClean="0"/>
              <a:t>The type argument for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 is set when the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/>
              <a:t> object is created:</a:t>
            </a:r>
          </a:p>
          <a:p>
            <a:pPr lvl="2"/>
            <a:endParaRPr lang="en-US" dirty="0"/>
          </a:p>
          <a:p>
            <a:pPr lvl="3"/>
            <a:r>
              <a:rPr lang="en-US" dirty="0" smtClean="0"/>
              <a:t>C&lt;</a:t>
            </a:r>
            <a:r>
              <a:rPr lang="en-US" dirty="0" err="1" smtClean="0"/>
              <a:t>int</a:t>
            </a:r>
            <a:r>
              <a:rPr lang="en-US" dirty="0" smtClean="0"/>
              <a:t>&gt; c;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/>
              <a:t> is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C&lt;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c.mf</a:t>
            </a:r>
            <a:r>
              <a:rPr lang="en-US" dirty="0" smtClean="0"/>
              <a:t> expects an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 &amp;&amp;</a:t>
            </a:r>
            <a:r>
              <a:rPr lang="en-US" dirty="0" smtClean="0"/>
              <a:t> as its argument.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deduction context need not be inside a template.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 declaration that uses the keyword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auto</a:t>
            </a:r>
            <a:r>
              <a:rPr lang="en-US" dirty="0" smtClean="0"/>
              <a:t> is also a deduction context:</a:t>
            </a:r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auto &amp;&amp;r1 = 3;                  // r1 is </a:t>
            </a:r>
            <a:r>
              <a:rPr lang="en-US" dirty="0" err="1" smtClean="0"/>
              <a:t>int</a:t>
            </a:r>
            <a:r>
              <a:rPr lang="en-US" dirty="0" smtClean="0"/>
              <a:t> &amp;&amp;</a:t>
            </a:r>
          </a:p>
          <a:p>
            <a:pPr lvl="3"/>
            <a:r>
              <a:rPr lang="en-US" dirty="0" smtClean="0"/>
              <a:t>auto &amp;&amp;r2 = 3.5;                // r2 is double &amp;&amp;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Thanks for </a:t>
            </a:r>
            <a:r>
              <a:rPr lang="en-US" dirty="0" smtClean="0"/>
              <a:t>Listening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Entities and Properties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Declarations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Definitions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Structure of Declarations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Declarator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Initializers</a:t>
            </a:r>
          </a:p>
          <a:p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vs.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constexpr</a:t>
            </a:r>
            <a:endParaRPr lang="en-US" spc="-135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Using </a:t>
            </a:r>
            <a:r>
              <a:rPr lang="en-US" spc="-135" dirty="0" err="1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typename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with Dependent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Names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Rvalue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References vs. Forwarding References</a:t>
            </a:r>
          </a:p>
          <a:p>
            <a:r>
              <a:rPr lang="en-US" dirty="0" smtClean="0"/>
              <a:t>The “Most Vexing Parse”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computer program is essentially:</a:t>
            </a:r>
          </a:p>
          <a:p>
            <a:pPr lvl="4"/>
            <a:r>
              <a:rPr lang="en-US" dirty="0" smtClean="0"/>
              <a:t>entities</a:t>
            </a:r>
          </a:p>
          <a:p>
            <a:pPr lvl="4"/>
            <a:r>
              <a:rPr lang="en-US" dirty="0" smtClean="0"/>
              <a:t>actions involving those entities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In C++, an </a:t>
            </a:r>
            <a:r>
              <a:rPr lang="en-US" b="1" i="1" dirty="0" smtClean="0">
                <a:solidFill>
                  <a:schemeClr val="accent1"/>
                </a:solidFill>
              </a:rPr>
              <a:t>entity</a:t>
            </a:r>
            <a:r>
              <a:rPr lang="en-US" dirty="0" smtClean="0"/>
              <a:t> can be a:</a:t>
            </a:r>
          </a:p>
          <a:p>
            <a:pPr lvl="4"/>
            <a:r>
              <a:rPr lang="en-US" dirty="0" smtClean="0"/>
              <a:t>function</a:t>
            </a:r>
          </a:p>
          <a:p>
            <a:pPr lvl="4"/>
            <a:r>
              <a:rPr lang="en-US" dirty="0" smtClean="0"/>
              <a:t>namespace</a:t>
            </a:r>
          </a:p>
          <a:p>
            <a:pPr lvl="4"/>
            <a:r>
              <a:rPr lang="en-US" dirty="0" smtClean="0"/>
              <a:t>object</a:t>
            </a:r>
          </a:p>
          <a:p>
            <a:pPr lvl="4"/>
            <a:r>
              <a:rPr lang="en-US" dirty="0" smtClean="0"/>
              <a:t>template</a:t>
            </a:r>
          </a:p>
          <a:p>
            <a:pPr lvl="4"/>
            <a:r>
              <a:rPr lang="en-US" dirty="0" smtClean="0"/>
              <a:t>type</a:t>
            </a:r>
          </a:p>
          <a:p>
            <a:pPr lvl="4"/>
            <a:r>
              <a:rPr lang="en-US" dirty="0" smtClean="0"/>
              <a:t>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6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types are used as “sinks” for different kinds of semantic information.</a:t>
            </a:r>
          </a:p>
          <a:p>
            <a:r>
              <a:rPr lang="en-US" dirty="0"/>
              <a:t>This results in </a:t>
            </a:r>
            <a:r>
              <a:rPr lang="en-US" dirty="0" smtClean="0"/>
              <a:t>dangerous interfaces like this:</a:t>
            </a:r>
          </a:p>
          <a:p>
            <a:pPr lvl="3"/>
            <a:endParaRPr lang="en-US" dirty="0"/>
          </a:p>
          <a:p>
            <a:pPr lvl="3"/>
            <a:r>
              <a:rPr lang="en-US" dirty="0" smtClean="0"/>
              <a:t>class date {</a:t>
            </a:r>
          </a:p>
          <a:p>
            <a:pPr lvl="3"/>
            <a:r>
              <a:rPr lang="en-US" dirty="0" smtClean="0"/>
              <a:t>public: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constexpr</a:t>
            </a:r>
            <a:r>
              <a:rPr lang="en-US" dirty="0" smtClean="0"/>
              <a:t> date(</a:t>
            </a:r>
            <a:r>
              <a:rPr lang="en-US" dirty="0" err="1" smtClean="0"/>
              <a:t>size_t</a:t>
            </a:r>
            <a:r>
              <a:rPr lang="en-US" dirty="0" smtClean="0"/>
              <a:t> m, </a:t>
            </a:r>
            <a:r>
              <a:rPr lang="en-US" dirty="0" err="1" smtClean="0"/>
              <a:t>size_t</a:t>
            </a:r>
            <a:r>
              <a:rPr lang="en-US" dirty="0" smtClean="0"/>
              <a:t> d, </a:t>
            </a:r>
            <a:r>
              <a:rPr lang="en-US" dirty="0" err="1" smtClean="0"/>
              <a:t>size_t</a:t>
            </a:r>
            <a:r>
              <a:rPr lang="en-US" dirty="0" smtClean="0"/>
              <a:t> y):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    month (m), day (d), year (y)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~~~</a:t>
            </a:r>
          </a:p>
          <a:p>
            <a:pPr lvl="3"/>
            <a:r>
              <a:rPr lang="en-US" dirty="0" smtClean="0"/>
              <a:t>};</a:t>
            </a:r>
          </a:p>
          <a:p>
            <a:pPr lvl="3"/>
            <a:r>
              <a:rPr lang="en-US" dirty="0" smtClean="0"/>
              <a:t>~~~</a:t>
            </a:r>
          </a:p>
          <a:p>
            <a:pPr lvl="3"/>
            <a:r>
              <a:rPr lang="en-US" dirty="0" err="1" smtClean="0"/>
              <a:t>constexpr</a:t>
            </a:r>
            <a:r>
              <a:rPr lang="en-US" dirty="0" smtClean="0"/>
              <a:t> date crash (10, 24, 1929);    // OK</a:t>
            </a:r>
          </a:p>
          <a:p>
            <a:pPr lvl="3"/>
            <a:r>
              <a:rPr lang="en-US" dirty="0" err="1" smtClean="0"/>
              <a:t>constexpr</a:t>
            </a:r>
            <a:r>
              <a:rPr lang="en-US" dirty="0" smtClean="0"/>
              <a:t> date crasher (24, 10, 1929);  // oops!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8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Type Sinks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is that class date use the same type, </a:t>
            </a:r>
            <a:r>
              <a:rPr lang="en-US" spc="-135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/>
              <a:t>, to represents three different concepts: month, day, and year.</a:t>
            </a:r>
          </a:p>
          <a:p>
            <a:pPr lvl="1"/>
            <a:r>
              <a:rPr lang="en-US" dirty="0" smtClean="0"/>
              <a:t>Use a distinct type for each concept.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smtClean="0"/>
              <a:t>day </a:t>
            </a:r>
            <a:r>
              <a:rPr lang="en-US" dirty="0"/>
              <a:t>{</a:t>
            </a:r>
          </a:p>
          <a:p>
            <a:pPr lvl="3"/>
            <a:r>
              <a:rPr lang="en-US" dirty="0" smtClean="0"/>
              <a:t>    ~~~</a:t>
            </a:r>
          </a:p>
          <a:p>
            <a:pPr lvl="3"/>
            <a:r>
              <a:rPr lang="en-US" dirty="0" smtClean="0"/>
              <a:t>};</a:t>
            </a:r>
          </a:p>
          <a:p>
            <a:pPr lvl="3"/>
            <a:endParaRPr lang="en-US" dirty="0"/>
          </a:p>
          <a:p>
            <a:pPr lvl="3"/>
            <a:r>
              <a:rPr lang="en-US" dirty="0" smtClean="0"/>
              <a:t>class month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~~~</a:t>
            </a:r>
          </a:p>
          <a:p>
            <a:pPr lvl="3"/>
            <a:r>
              <a:rPr lang="en-US" dirty="0" smtClean="0"/>
              <a:t>};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class year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~~~</a:t>
            </a:r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Type Sinks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looks something like: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smtClean="0"/>
              <a:t>day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public:</a:t>
            </a:r>
          </a:p>
          <a:p>
            <a:pPr lvl="3"/>
            <a:r>
              <a:rPr lang="en-US" dirty="0" smtClean="0"/>
              <a:t>    explicit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smtClean="0"/>
              <a:t>day(</a:t>
            </a:r>
            <a:r>
              <a:rPr lang="en-US" dirty="0" err="1" smtClean="0"/>
              <a:t>size_t</a:t>
            </a:r>
            <a:r>
              <a:rPr lang="en-US" dirty="0" smtClean="0"/>
              <a:t> d): </a:t>
            </a:r>
            <a:r>
              <a:rPr lang="en-US" dirty="0"/>
              <a:t>day</a:t>
            </a:r>
            <a:r>
              <a:rPr lang="en-US" dirty="0" smtClean="0"/>
              <a:t>_ (d)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pPr lvl="3"/>
            <a:r>
              <a:rPr lang="en-US" dirty="0" smtClean="0"/>
              <a:t>    </a:t>
            </a:r>
            <a:r>
              <a:rPr lang="en-US" dirty="0" err="1" smtClean="0"/>
              <a:t>constexpr</a:t>
            </a:r>
            <a:r>
              <a:rPr lang="en-US" dirty="0" smtClean="0"/>
              <a:t> </a:t>
            </a:r>
            <a:r>
              <a:rPr lang="en-US" dirty="0"/>
              <a:t>operator </a:t>
            </a:r>
            <a:r>
              <a:rPr lang="en-US" dirty="0" err="1"/>
              <a:t>size_t</a:t>
            </a:r>
            <a:r>
              <a:rPr lang="en-US" dirty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return day</a:t>
            </a:r>
            <a:r>
              <a:rPr lang="en-US" dirty="0" smtClean="0"/>
              <a:t>_;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}</a:t>
            </a:r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 smtClean="0"/>
              <a:t>   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/>
              <a:t>day_;</a:t>
            </a:r>
          </a:p>
          <a:p>
            <a:pPr lvl="3"/>
            <a:r>
              <a:rPr lang="en-US" dirty="0" smtClean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date</a:t>
            </a:r>
            <a:r>
              <a:rPr lang="en-US" dirty="0" smtClean="0"/>
              <a:t> class can now distinguish among the concepts of day, month, and year, and treat them accordingly: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class date {</a:t>
            </a:r>
          </a:p>
          <a:p>
            <a:pPr lvl="3"/>
            <a:r>
              <a:rPr lang="en-US" dirty="0" smtClean="0"/>
              <a:t>public:</a:t>
            </a:r>
          </a:p>
          <a:p>
            <a:pPr lvl="3"/>
            <a:r>
              <a:rPr lang="en-US" dirty="0" smtClean="0"/>
              <a:t>    </a:t>
            </a:r>
            <a:r>
              <a:rPr lang="en-US" dirty="0" err="1" smtClean="0"/>
              <a:t>constexpr</a:t>
            </a:r>
            <a:r>
              <a:rPr lang="en-US" dirty="0" smtClean="0"/>
              <a:t> date(month m, day d, year y):</a:t>
            </a:r>
          </a:p>
          <a:p>
            <a:pPr lvl="3"/>
            <a:r>
              <a:rPr lang="en-US" dirty="0" smtClean="0"/>
              <a:t>        month_ (m), day_ (d), year_ (y) </a:t>
            </a:r>
            <a:r>
              <a:rPr lang="en-US" dirty="0"/>
              <a:t>{  </a:t>
            </a:r>
            <a:r>
              <a:rPr lang="en-US" dirty="0" smtClean="0"/>
              <a:t> // Americans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 lvl="3"/>
            <a:r>
              <a:rPr lang="en-US" dirty="0" smtClean="0"/>
              <a:t>    </a:t>
            </a:r>
            <a:r>
              <a:rPr lang="en-US" dirty="0" err="1" smtClean="0"/>
              <a:t>constexpr</a:t>
            </a:r>
            <a:r>
              <a:rPr lang="en-US" dirty="0" smtClean="0"/>
              <a:t> date(day d, month m, year y):</a:t>
            </a:r>
          </a:p>
          <a:p>
            <a:pPr lvl="3"/>
            <a:r>
              <a:rPr lang="en-US" dirty="0" smtClean="0"/>
              <a:t>        month_ (m), day_ (d), year_ (y) </a:t>
            </a:r>
            <a:r>
              <a:rPr lang="en-US" dirty="0"/>
              <a:t>{ </a:t>
            </a:r>
            <a:r>
              <a:rPr lang="en-US" dirty="0" smtClean="0"/>
              <a:t>  // </a:t>
            </a:r>
            <a:r>
              <a:rPr lang="en-US" dirty="0"/>
              <a:t>Europeans</a:t>
            </a:r>
            <a:endParaRPr lang="en-US" dirty="0" smtClean="0"/>
          </a:p>
          <a:p>
            <a:pPr lvl="3"/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 lvl="3"/>
            <a:r>
              <a:rPr lang="en-US" dirty="0" smtClean="0"/>
              <a:t>    ~~~</a:t>
            </a:r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and Flexibility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date</a:t>
            </a:r>
            <a:r>
              <a:rPr lang="en-US" dirty="0" smtClean="0"/>
              <a:t>,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day</a:t>
            </a:r>
            <a:r>
              <a:rPr lang="en-US" dirty="0" smtClean="0"/>
              <a:t>,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month</a:t>
            </a:r>
            <a:r>
              <a:rPr lang="en-US" dirty="0" smtClean="0"/>
              <a:t>, and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year</a:t>
            </a:r>
            <a:r>
              <a:rPr lang="en-US" dirty="0" smtClean="0"/>
              <a:t> classes, a definition for a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date</a:t>
            </a:r>
            <a:r>
              <a:rPr lang="en-US" dirty="0" smtClean="0"/>
              <a:t> object might look like: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date </a:t>
            </a:r>
            <a:r>
              <a:rPr lang="en-US" dirty="0"/>
              <a:t>crash </a:t>
            </a:r>
            <a:r>
              <a:rPr lang="en-US" dirty="0" smtClean="0"/>
              <a:t>(month(10</a:t>
            </a:r>
            <a:r>
              <a:rPr lang="en-US" dirty="0"/>
              <a:t>), </a:t>
            </a:r>
            <a:r>
              <a:rPr lang="en-US" dirty="0" smtClean="0"/>
              <a:t>day(24</a:t>
            </a:r>
            <a:r>
              <a:rPr lang="en-US" dirty="0"/>
              <a:t>), </a:t>
            </a:r>
            <a:r>
              <a:rPr lang="en-US" dirty="0" smtClean="0"/>
              <a:t>year(1929</a:t>
            </a:r>
            <a:r>
              <a:rPr lang="en-US" dirty="0"/>
              <a:t>));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Using symbolic constants in this context is not as rewarding as you might wish…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“Vexing</a:t>
            </a:r>
            <a:r>
              <a:rPr lang="en-US" dirty="0"/>
              <a:t>” </a:t>
            </a:r>
            <a:r>
              <a:rPr lang="en-US" dirty="0" smtClean="0"/>
              <a:t>Gotcha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</a:t>
            </a:r>
            <a:r>
              <a:rPr lang="en-US" dirty="0"/>
              <a:t>this ever happened to you?</a:t>
            </a:r>
          </a:p>
          <a:p>
            <a:pPr lvl="3"/>
            <a:endParaRPr lang="en-US" dirty="0"/>
          </a:p>
          <a:p>
            <a:pPr lvl="3"/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const</a:t>
            </a:r>
            <a:r>
              <a:rPr lang="en-US" dirty="0" smtClean="0"/>
              <a:t> m </a:t>
            </a:r>
            <a:r>
              <a:rPr lang="en-US" dirty="0"/>
              <a:t>= 10, </a:t>
            </a:r>
            <a:r>
              <a:rPr lang="en-US" dirty="0" smtClean="0"/>
              <a:t>d </a:t>
            </a:r>
            <a:r>
              <a:rPr lang="en-US" dirty="0"/>
              <a:t>= 24, </a:t>
            </a:r>
            <a:r>
              <a:rPr lang="en-US" dirty="0" smtClean="0"/>
              <a:t>y </a:t>
            </a:r>
            <a:r>
              <a:rPr lang="en-US" dirty="0"/>
              <a:t>= 1929;</a:t>
            </a:r>
          </a:p>
          <a:p>
            <a:pPr lvl="3"/>
            <a:r>
              <a:rPr lang="en-US" dirty="0" smtClean="0"/>
              <a:t>date crash (month(</a:t>
            </a:r>
            <a:r>
              <a:rPr lang="en-US" b="1" i="1" dirty="0" smtClean="0">
                <a:solidFill>
                  <a:schemeClr val="accent1"/>
                </a:solidFill>
              </a:rPr>
              <a:t>m</a:t>
            </a:r>
            <a:r>
              <a:rPr lang="en-US" dirty="0" smtClean="0"/>
              <a:t>), day(</a:t>
            </a:r>
            <a:r>
              <a:rPr lang="en-US" b="1" i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), year(</a:t>
            </a:r>
            <a:r>
              <a:rPr lang="en-US" b="1" i="1" dirty="0" smtClean="0">
                <a:solidFill>
                  <a:schemeClr val="accent1"/>
                </a:solidFill>
              </a:rPr>
              <a:t>y</a:t>
            </a:r>
            <a:r>
              <a:rPr lang="en-US" dirty="0" smtClean="0"/>
              <a:t>)); // ???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The compiler parses the declaration as: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date crash(month m, day d, year y); // yep, a function!</a:t>
            </a:r>
          </a:p>
          <a:p>
            <a:pPr lvl="3"/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can fix </a:t>
            </a:r>
            <a:r>
              <a:rPr lang="en-US" dirty="0" smtClean="0"/>
              <a:t>the declaration by adding parentheses: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 smtClean="0"/>
              <a:t>date </a:t>
            </a:r>
            <a:r>
              <a:rPr lang="en-US" dirty="0"/>
              <a:t>crash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1"/>
                </a:solidFill>
              </a:rPr>
              <a:t>(</a:t>
            </a:r>
            <a:r>
              <a:rPr lang="en-US" dirty="0" smtClean="0"/>
              <a:t>month(m)</a:t>
            </a:r>
            <a:r>
              <a:rPr lang="en-US" b="1" i="1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, day(d), year(y));    // an object</a:t>
            </a:r>
          </a:p>
          <a:p>
            <a:pPr lvl="3"/>
            <a:endParaRPr lang="en-US" dirty="0"/>
          </a:p>
          <a:p>
            <a:r>
              <a:rPr lang="en-US" dirty="0" smtClean="0"/>
              <a:t>Using user-defined literals can be clearer…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User-Defined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C++, as in C, a literal can have a suffix that specifies its type.</a:t>
            </a:r>
          </a:p>
          <a:p>
            <a:r>
              <a:rPr lang="en-US" dirty="0" smtClean="0"/>
              <a:t>For example,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123</a:t>
            </a:r>
            <a:r>
              <a:rPr lang="en-US" b="1" i="1" spc="-135" dirty="0">
                <a:solidFill>
                  <a:schemeClr val="accent1"/>
                </a:solidFill>
                <a:latin typeface="Consolas" pitchFamily="49" charset="0"/>
              </a:rPr>
              <a:t>L</a:t>
            </a:r>
            <a:r>
              <a:rPr lang="en-US" dirty="0" smtClean="0"/>
              <a:t> is a long integer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123</a:t>
            </a:r>
            <a:r>
              <a:rPr lang="en-US" b="1" i="1" spc="-135" dirty="0">
                <a:solidFill>
                  <a:schemeClr val="accent1"/>
                </a:solidFill>
                <a:latin typeface="Consolas" pitchFamily="49" charset="0"/>
              </a:rPr>
              <a:t>U</a:t>
            </a:r>
            <a:r>
              <a:rPr lang="en-US" dirty="0" smtClean="0"/>
              <a:t> is a unsigned integer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123.4</a:t>
            </a:r>
            <a:r>
              <a:rPr lang="en-US" b="1" i="1" spc="-135" dirty="0">
                <a:solidFill>
                  <a:schemeClr val="accent1"/>
                </a:solidFill>
                <a:latin typeface="Consolas" pitchFamily="49" charset="0"/>
              </a:rPr>
              <a:t>F</a:t>
            </a:r>
            <a:r>
              <a:rPr lang="en-US" dirty="0" smtClean="0"/>
              <a:t> is a float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123.4</a:t>
            </a:r>
            <a:r>
              <a:rPr lang="en-US" b="1" i="1" spc="-135" dirty="0">
                <a:solidFill>
                  <a:schemeClr val="accent1"/>
                </a:solidFill>
                <a:latin typeface="Consolas" pitchFamily="49" charset="0"/>
              </a:rPr>
              <a:t>L</a:t>
            </a:r>
            <a:r>
              <a:rPr lang="en-US" dirty="0" smtClean="0"/>
              <a:t> is a long double</a:t>
            </a:r>
          </a:p>
          <a:p>
            <a:r>
              <a:rPr lang="en-US" dirty="0" smtClean="0"/>
              <a:t>C++11 supports user-defined literals.</a:t>
            </a:r>
          </a:p>
          <a:p>
            <a:r>
              <a:rPr lang="en-US" dirty="0" smtClean="0"/>
              <a:t>That is, you can have literals with a user-defined suffix, such as: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10</a:t>
            </a:r>
            <a:r>
              <a:rPr lang="en-US" b="1" i="1" spc="-135" dirty="0">
                <a:solidFill>
                  <a:schemeClr val="accent1"/>
                </a:solidFill>
                <a:latin typeface="Consolas" pitchFamily="49" charset="0"/>
              </a:rPr>
              <a:t>_month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24</a:t>
            </a:r>
            <a:r>
              <a:rPr lang="en-US" b="1" i="1" spc="-135" dirty="0">
                <a:solidFill>
                  <a:schemeClr val="accent1"/>
                </a:solidFill>
                <a:latin typeface="Consolas" pitchFamily="49" charset="0"/>
              </a:rPr>
              <a:t>_day</a:t>
            </a:r>
          </a:p>
          <a:p>
            <a:pPr lvl="4"/>
            <a:r>
              <a:rPr lang="en-US" spc="-135" dirty="0">
                <a:latin typeface="Consolas" pitchFamily="49" charset="0"/>
              </a:rPr>
              <a:t>1929</a:t>
            </a:r>
            <a:r>
              <a:rPr lang="en-US" b="1" i="1" spc="-135" dirty="0">
                <a:solidFill>
                  <a:schemeClr val="accent1"/>
                </a:solidFill>
                <a:latin typeface="Consolas" pitchFamily="49" charset="0"/>
              </a:rPr>
              <a:t>_year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literal operator</a:t>
            </a:r>
            <a:r>
              <a:rPr lang="en-US" dirty="0" smtClean="0"/>
              <a:t> is a function whose name has the form:</a:t>
            </a:r>
          </a:p>
          <a:p>
            <a:pPr lvl="3"/>
            <a:endParaRPr lang="en-US" dirty="0" smtClean="0"/>
          </a:p>
          <a:p>
            <a:pPr lvl="2"/>
            <a:r>
              <a:rPr lang="en-US" spc="-135" dirty="0">
                <a:latin typeface="Consolas" pitchFamily="49" charset="0"/>
              </a:rPr>
              <a:t>operator "" </a:t>
            </a:r>
            <a:r>
              <a:rPr lang="en-US" i="1" dirty="0" smtClean="0"/>
              <a:t>identifier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 first character of </a:t>
            </a:r>
            <a:r>
              <a:rPr lang="en-US" i="1" dirty="0" smtClean="0"/>
              <a:t>identifier</a:t>
            </a:r>
            <a:r>
              <a:rPr lang="en-US" dirty="0" smtClean="0"/>
              <a:t> should be “_” (an underscore).</a:t>
            </a:r>
          </a:p>
          <a:p>
            <a:pPr lvl="4"/>
            <a:r>
              <a:rPr lang="en-US" dirty="0" smtClean="0"/>
              <a:t>Identifiers without a leading underscore are reserved.</a:t>
            </a:r>
          </a:p>
          <a:p>
            <a:r>
              <a:rPr lang="en-US" dirty="0" smtClean="0"/>
              <a:t>You can define a literal operator for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day</a:t>
            </a:r>
            <a:r>
              <a:rPr lang="en-US" dirty="0" smtClean="0"/>
              <a:t> as:</a:t>
            </a:r>
          </a:p>
          <a:p>
            <a:pPr lvl="3"/>
            <a:endParaRPr lang="en-US" dirty="0" smtClean="0"/>
          </a:p>
          <a:p>
            <a:pPr lvl="3"/>
            <a:r>
              <a:rPr lang="en-US" dirty="0" err="1" smtClean="0"/>
              <a:t>constexpr</a:t>
            </a:r>
            <a:r>
              <a:rPr lang="en-US" dirty="0" smtClean="0"/>
              <a:t> day </a:t>
            </a:r>
            <a:r>
              <a:rPr lang="en-US" b="1" i="1" dirty="0" smtClean="0">
                <a:solidFill>
                  <a:schemeClr val="accent1"/>
                </a:solidFill>
              </a:rPr>
              <a:t>operator "" _day</a:t>
            </a:r>
            <a:r>
              <a:rPr lang="en-US" dirty="0" smtClean="0"/>
              <a:t>(unsigned long </a:t>
            </a:r>
            <a:r>
              <a:rPr lang="en-US" dirty="0" err="1" smtClean="0"/>
              <a:t>long</a:t>
            </a:r>
            <a:r>
              <a:rPr lang="en-US" dirty="0" smtClean="0"/>
              <a:t> d)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return day(</a:t>
            </a:r>
            <a:r>
              <a:rPr lang="en-US" dirty="0" err="1" smtClean="0"/>
              <a:t>static_cast</a:t>
            </a:r>
            <a:r>
              <a:rPr lang="en-US" dirty="0" smtClean="0"/>
              <a:t>&lt;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size_t</a:t>
            </a:r>
            <a:r>
              <a:rPr lang="en-US" dirty="0" smtClean="0"/>
              <a:t>&gt;(d));</a:t>
            </a:r>
          </a:p>
          <a:p>
            <a:pPr lvl="3"/>
            <a:r>
              <a:rPr lang="en-US" dirty="0" smtClean="0"/>
              <a:t>}</a:t>
            </a:r>
          </a:p>
          <a:p>
            <a:pPr lvl="3"/>
            <a:endParaRPr lang="en-US" dirty="0"/>
          </a:p>
          <a:p>
            <a:r>
              <a:rPr lang="en-US" dirty="0" smtClean="0"/>
              <a:t>The literal operator doesn’t have to be </a:t>
            </a:r>
            <a:r>
              <a:rPr lang="en-US" dirty="0" err="1" smtClean="0"/>
              <a:t>constexpr</a:t>
            </a:r>
            <a:r>
              <a:rPr lang="en-US" dirty="0" smtClean="0"/>
              <a:t>, but often is.</a:t>
            </a:r>
          </a:p>
          <a:p>
            <a:r>
              <a:rPr lang="en-US" spc="-135" dirty="0">
                <a:latin typeface="Consolas" pitchFamily="49" charset="0"/>
                <a:cs typeface="Consolas" pitchFamily="49" charset="0"/>
              </a:rPr>
              <a:t>_day </a:t>
            </a:r>
            <a:r>
              <a:rPr lang="en-US" dirty="0" smtClean="0"/>
              <a:t>is a user-defined literal suffix.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“Vexing” Gotcha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you can define a </a:t>
            </a:r>
            <a:r>
              <a:rPr lang="en-US" spc="-135" dirty="0">
                <a:latin typeface="Consolas" pitchFamily="49" charset="0"/>
                <a:cs typeface="Consolas" pitchFamily="49" charset="0"/>
              </a:rPr>
              <a:t>date</a:t>
            </a:r>
            <a:r>
              <a:rPr lang="en-US" dirty="0" smtClean="0"/>
              <a:t> object using:</a:t>
            </a:r>
          </a:p>
          <a:p>
            <a:pPr lvl="3"/>
            <a:endParaRPr lang="en-US" dirty="0"/>
          </a:p>
          <a:p>
            <a:pPr lvl="3"/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smtClean="0"/>
              <a:t>m </a:t>
            </a:r>
            <a:r>
              <a:rPr lang="en-US" dirty="0"/>
              <a:t>= 10, d = 24, y = 1929;</a:t>
            </a:r>
          </a:p>
          <a:p>
            <a:pPr lvl="3"/>
            <a:r>
              <a:rPr lang="en-US" dirty="0" smtClean="0"/>
              <a:t>date </a:t>
            </a:r>
            <a:r>
              <a:rPr lang="en-US" dirty="0"/>
              <a:t>crash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1"/>
                </a:solidFill>
              </a:rPr>
              <a:t>(</a:t>
            </a:r>
            <a:r>
              <a:rPr lang="en-US" dirty="0" smtClean="0"/>
              <a:t>month(m</a:t>
            </a:r>
            <a:r>
              <a:rPr lang="en-US" dirty="0"/>
              <a:t>)</a:t>
            </a:r>
            <a:r>
              <a:rPr lang="en-US" b="1" i="1" dirty="0">
                <a:solidFill>
                  <a:schemeClr val="accent1"/>
                </a:solidFill>
              </a:rPr>
              <a:t>)</a:t>
            </a:r>
            <a:r>
              <a:rPr lang="en-US" dirty="0"/>
              <a:t>, </a:t>
            </a:r>
            <a:r>
              <a:rPr lang="en-US" dirty="0" smtClean="0"/>
              <a:t>day(d</a:t>
            </a:r>
            <a:r>
              <a:rPr lang="en-US" dirty="0"/>
              <a:t>), </a:t>
            </a:r>
            <a:r>
              <a:rPr lang="en-US" dirty="0" smtClean="0"/>
              <a:t>year(y</a:t>
            </a:r>
            <a:r>
              <a:rPr lang="en-US" dirty="0"/>
              <a:t>)); </a:t>
            </a:r>
            <a:r>
              <a:rPr lang="en-US" dirty="0" smtClean="0"/>
              <a:t>  // vexing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Using user-defined literals is clearer:</a:t>
            </a:r>
          </a:p>
          <a:p>
            <a:pPr lvl="3"/>
            <a:endParaRPr lang="en-US" dirty="0"/>
          </a:p>
          <a:p>
            <a:pPr lvl="3"/>
            <a:r>
              <a:rPr lang="en-US" dirty="0" smtClean="0"/>
              <a:t>date crash (</a:t>
            </a:r>
            <a:r>
              <a:rPr lang="en-US" b="1" i="1" dirty="0" smtClean="0">
                <a:solidFill>
                  <a:schemeClr val="accent1"/>
                </a:solidFill>
              </a:rPr>
              <a:t>10_month</a:t>
            </a:r>
            <a:r>
              <a:rPr lang="en-US" dirty="0" smtClean="0"/>
              <a:t>, </a:t>
            </a:r>
            <a:r>
              <a:rPr lang="en-US" b="1" i="1" dirty="0">
                <a:solidFill>
                  <a:schemeClr val="accent1"/>
                </a:solidFill>
              </a:rPr>
              <a:t>24_day</a:t>
            </a:r>
            <a:r>
              <a:rPr lang="en-US" dirty="0"/>
              <a:t>, </a:t>
            </a:r>
            <a:r>
              <a:rPr lang="en-US" b="1" i="1" dirty="0" smtClean="0">
                <a:solidFill>
                  <a:schemeClr val="accent1"/>
                </a:solidFill>
              </a:rPr>
              <a:t>1929_year</a:t>
            </a:r>
            <a:r>
              <a:rPr lang="en-US" dirty="0" smtClean="0"/>
              <a:t>);   // clearer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Real This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programs can declare names to designate entities.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 declared name can </a:t>
            </a:r>
            <a:r>
              <a:rPr lang="en-US" dirty="0"/>
              <a:t>have </a:t>
            </a:r>
            <a:r>
              <a:rPr lang="en-US" dirty="0" smtClean="0"/>
              <a:t>associated </a:t>
            </a:r>
            <a:r>
              <a:rPr lang="en-US" b="1" i="1" dirty="0" smtClean="0">
                <a:solidFill>
                  <a:schemeClr val="accent1"/>
                </a:solidFill>
              </a:rPr>
              <a:t>properties</a:t>
            </a:r>
            <a:r>
              <a:rPr lang="en-US" dirty="0" smtClean="0"/>
              <a:t> </a:t>
            </a:r>
            <a:r>
              <a:rPr lang="en-US" dirty="0"/>
              <a:t>such as:</a:t>
            </a:r>
          </a:p>
          <a:p>
            <a:pPr lvl="4"/>
            <a:r>
              <a:rPr lang="en-US" dirty="0"/>
              <a:t>type</a:t>
            </a:r>
          </a:p>
          <a:p>
            <a:pPr lvl="4"/>
            <a:r>
              <a:rPr lang="en-US" dirty="0"/>
              <a:t>scope</a:t>
            </a:r>
          </a:p>
          <a:p>
            <a:pPr lvl="4"/>
            <a:r>
              <a:rPr lang="en-US" dirty="0"/>
              <a:t>storage duration</a:t>
            </a:r>
          </a:p>
          <a:p>
            <a:pPr lvl="4"/>
            <a:r>
              <a:rPr lang="en-US" dirty="0" smtClean="0"/>
              <a:t>linkage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fluential">
      <a:dk1>
        <a:srgbClr val="000000"/>
      </a:dk1>
      <a:lt1>
        <a:srgbClr val="FFFFFF"/>
      </a:lt1>
      <a:dk2>
        <a:srgbClr val="0E6961"/>
      </a:dk2>
      <a:lt2>
        <a:srgbClr val="F0E6B4"/>
      </a:lt2>
      <a:accent1>
        <a:srgbClr val="CD0014"/>
      </a:accent1>
      <a:accent2>
        <a:srgbClr val="0E6961"/>
      </a:accent2>
      <a:accent3>
        <a:srgbClr val="F0E6B4"/>
      </a:accent3>
      <a:accent4>
        <a:srgbClr val="FF8590"/>
      </a:accent4>
      <a:accent5>
        <a:srgbClr val="74ECE2"/>
      </a:accent5>
      <a:accent6>
        <a:srgbClr val="AF9722"/>
      </a:accent6>
      <a:hlink>
        <a:srgbClr val="47E4D7"/>
      </a:hlink>
      <a:folHlink>
        <a:srgbClr val="AF972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58260</TotalTime>
  <Words>7106</Words>
  <Application>Microsoft Office PowerPoint</Application>
  <PresentationFormat>Custom</PresentationFormat>
  <Paragraphs>1349</Paragraphs>
  <Slides>89</Slides>
  <Notes>80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6" baseType="lpstr">
      <vt:lpstr>Arial</vt:lpstr>
      <vt:lpstr>Calibri</vt:lpstr>
      <vt:lpstr>Cambria</vt:lpstr>
      <vt:lpstr>Consolas</vt:lpstr>
      <vt:lpstr>Segoe MDL2 Assets</vt:lpstr>
      <vt:lpstr>Wingdings</vt:lpstr>
      <vt:lpstr>Office Theme</vt:lpstr>
      <vt:lpstr>PowerPoint Presentation</vt:lpstr>
      <vt:lpstr>Saks &amp; Associates</vt:lpstr>
      <vt:lpstr>About Ben Saks</vt:lpstr>
      <vt:lpstr>More About Ben Saks</vt:lpstr>
      <vt:lpstr>About Dan Saks</vt:lpstr>
      <vt:lpstr>More About Dan Saks</vt:lpstr>
      <vt:lpstr>Outline</vt:lpstr>
      <vt:lpstr>Program Entities</vt:lpstr>
      <vt:lpstr>Names and Properties</vt:lpstr>
      <vt:lpstr>Names and Properties</vt:lpstr>
      <vt:lpstr>Outline</vt:lpstr>
      <vt:lpstr>Declarations and Definitions</vt:lpstr>
      <vt:lpstr>Declarations and Definitions</vt:lpstr>
      <vt:lpstr>Declarations and Definitions</vt:lpstr>
      <vt:lpstr>Declarations and Definitions</vt:lpstr>
      <vt:lpstr>Declarations and Definitions</vt:lpstr>
      <vt:lpstr>Outline</vt:lpstr>
      <vt:lpstr>The Structure of Declarations</vt:lpstr>
      <vt:lpstr>The Structure of Declarations</vt:lpstr>
      <vt:lpstr>Declaration Specifiers and Declarators</vt:lpstr>
      <vt:lpstr>Declaration Specifiers and Declarators</vt:lpstr>
      <vt:lpstr>Declaration Specifiers and Declarators</vt:lpstr>
      <vt:lpstr>The Structure of Declarations</vt:lpstr>
      <vt:lpstr>The Structure of Declarations</vt:lpstr>
      <vt:lpstr>The Structure of Declarations</vt:lpstr>
      <vt:lpstr>Declarator Operators</vt:lpstr>
      <vt:lpstr>Declarator Operators</vt:lpstr>
      <vt:lpstr>Parentheses in Declarators</vt:lpstr>
      <vt:lpstr>Parentheses in Declarators</vt:lpstr>
      <vt:lpstr>Parentheses in Declarators</vt:lpstr>
      <vt:lpstr>Parentheses in Declarators</vt:lpstr>
      <vt:lpstr>Identifiers in Declarators</vt:lpstr>
      <vt:lpstr>Type vs. Non-type Specifiers</vt:lpstr>
      <vt:lpstr>Declaration Specifier Order</vt:lpstr>
      <vt:lpstr>const is a Type-Specifier</vt:lpstr>
      <vt:lpstr>const in Declarators</vt:lpstr>
      <vt:lpstr>const in Declarators</vt:lpstr>
      <vt:lpstr>const in Declarators</vt:lpstr>
      <vt:lpstr>Declarations That Mean What You Intend</vt:lpstr>
      <vt:lpstr>Declarations That Mean What You Intend</vt:lpstr>
      <vt:lpstr>Declarations That Mean What You Intend</vt:lpstr>
      <vt:lpstr>Outline</vt:lpstr>
      <vt:lpstr>Initializers</vt:lpstr>
      <vt:lpstr>Initializers</vt:lpstr>
      <vt:lpstr>Outline</vt:lpstr>
      <vt:lpstr>So What About constexpr?</vt:lpstr>
      <vt:lpstr>So What About constexpr?</vt:lpstr>
      <vt:lpstr>Type vs. Non-Type Specifiers</vt:lpstr>
      <vt:lpstr>Outline</vt:lpstr>
      <vt:lpstr>The Keyword typename</vt:lpstr>
      <vt:lpstr>Two-Phase Translation</vt:lpstr>
      <vt:lpstr>Two-Phase Translation</vt:lpstr>
      <vt:lpstr>Two-Phase Translation</vt:lpstr>
      <vt:lpstr>Member Types and typename</vt:lpstr>
      <vt:lpstr>The Keyword typename</vt:lpstr>
      <vt:lpstr>The Keyword typename</vt:lpstr>
      <vt:lpstr>Type vs. Non-Type Names</vt:lpstr>
      <vt:lpstr>Type vs. Non-Type Names</vt:lpstr>
      <vt:lpstr>Type vs. Non-Type Names</vt:lpstr>
      <vt:lpstr>Type vs. Non-Type Names</vt:lpstr>
      <vt:lpstr>Type vs. Non-Type Names</vt:lpstr>
      <vt:lpstr>Type vs. Non-Type Names</vt:lpstr>
      <vt:lpstr>Dependent vs. Non-dependent Names</vt:lpstr>
      <vt:lpstr>The Keyword typename</vt:lpstr>
      <vt:lpstr>The Keyword typename</vt:lpstr>
      <vt:lpstr>The Keyword typename</vt:lpstr>
      <vt:lpstr>The Keyword typename</vt:lpstr>
      <vt:lpstr>Outline</vt:lpstr>
      <vt:lpstr>Rvalue References</vt:lpstr>
      <vt:lpstr>Forwarding References</vt:lpstr>
      <vt:lpstr>Forwarding References</vt:lpstr>
      <vt:lpstr>Rvalue References vs. Forwarding References</vt:lpstr>
      <vt:lpstr>Rvalue References vs. Forwarding References</vt:lpstr>
      <vt:lpstr>Deduction Contexts</vt:lpstr>
      <vt:lpstr>Deduction Contexts</vt:lpstr>
      <vt:lpstr>Deduction Contexts</vt:lpstr>
      <vt:lpstr>Deduction Contexts</vt:lpstr>
      <vt:lpstr>The End</vt:lpstr>
      <vt:lpstr>Outline</vt:lpstr>
      <vt:lpstr>Type Sinks</vt:lpstr>
      <vt:lpstr>Avoiding Type Sinks</vt:lpstr>
      <vt:lpstr>Avoiding Type Sinks</vt:lpstr>
      <vt:lpstr>Safety and Flexibility</vt:lpstr>
      <vt:lpstr>Safety and Flexibility</vt:lpstr>
      <vt:lpstr>A “Vexing” Gotcha</vt:lpstr>
      <vt:lpstr>User-Defined Literals</vt:lpstr>
      <vt:lpstr>Literal Operators</vt:lpstr>
      <vt:lpstr>“Vexing” Gotcha Solved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Language Elements</dc:title>
  <dc:creator>Dan Saks</dc:creator>
  <cp:keywords>2011-10-09 master</cp:keywords>
  <cp:lastModifiedBy>Ben Saks</cp:lastModifiedBy>
  <cp:revision>1626</cp:revision>
  <cp:lastPrinted>2011-05-11T18:47:31Z</cp:lastPrinted>
  <dcterms:created xsi:type="dcterms:W3CDTF">2006-08-16T00:00:00Z</dcterms:created>
  <dcterms:modified xsi:type="dcterms:W3CDTF">2022-09-20T02:34:43Z</dcterms:modified>
</cp:coreProperties>
</file>