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642" r:id="rId5"/>
    <p:sldMasterId id="2147484771" r:id="rId6"/>
  </p:sldMasterIdLst>
  <p:notesMasterIdLst>
    <p:notesMasterId r:id="rId89"/>
  </p:notesMasterIdLst>
  <p:handoutMasterIdLst>
    <p:handoutMasterId r:id="rId90"/>
  </p:handoutMasterIdLst>
  <p:sldIdLst>
    <p:sldId id="1857" r:id="rId7"/>
    <p:sldId id="2076137146" r:id="rId8"/>
    <p:sldId id="2076137147" r:id="rId9"/>
    <p:sldId id="2076137275" r:id="rId10"/>
    <p:sldId id="2076137324" r:id="rId11"/>
    <p:sldId id="2076137359" r:id="rId12"/>
    <p:sldId id="2076137325" r:id="rId13"/>
    <p:sldId id="2076137149" r:id="rId14"/>
    <p:sldId id="2076137287" r:id="rId15"/>
    <p:sldId id="2076137290" r:id="rId16"/>
    <p:sldId id="2076137291" r:id="rId17"/>
    <p:sldId id="2076137286" r:id="rId18"/>
    <p:sldId id="2076137333" r:id="rId19"/>
    <p:sldId id="2076137326" r:id="rId20"/>
    <p:sldId id="2076137274" r:id="rId21"/>
    <p:sldId id="2076137273" r:id="rId22"/>
    <p:sldId id="2076137278" r:id="rId23"/>
    <p:sldId id="2076137360" r:id="rId24"/>
    <p:sldId id="2076137313" r:id="rId25"/>
    <p:sldId id="2076137307" r:id="rId26"/>
    <p:sldId id="2076137310" r:id="rId27"/>
    <p:sldId id="2076137309" r:id="rId28"/>
    <p:sldId id="2076137311" r:id="rId29"/>
    <p:sldId id="2076137364" r:id="rId30"/>
    <p:sldId id="2076137316" r:id="rId31"/>
    <p:sldId id="2076137318" r:id="rId32"/>
    <p:sldId id="2076137327" r:id="rId33"/>
    <p:sldId id="2076137322" r:id="rId34"/>
    <p:sldId id="2076137323" r:id="rId35"/>
    <p:sldId id="2076137328" r:id="rId36"/>
    <p:sldId id="2076137329" r:id="rId37"/>
    <p:sldId id="2076137332" r:id="rId38"/>
    <p:sldId id="2076137336" r:id="rId39"/>
    <p:sldId id="533" r:id="rId40"/>
    <p:sldId id="532" r:id="rId41"/>
    <p:sldId id="2076137334" r:id="rId42"/>
    <p:sldId id="534" r:id="rId43"/>
    <p:sldId id="2076137349" r:id="rId44"/>
    <p:sldId id="2076137319" r:id="rId45"/>
    <p:sldId id="2076137317" r:id="rId46"/>
    <p:sldId id="2076137330" r:id="rId47"/>
    <p:sldId id="2076137279" r:id="rId48"/>
    <p:sldId id="2076137369" r:id="rId49"/>
    <p:sldId id="2076137280" r:id="rId50"/>
    <p:sldId id="2076137303" r:id="rId51"/>
    <p:sldId id="2076137365" r:id="rId52"/>
    <p:sldId id="2076137353" r:id="rId53"/>
    <p:sldId id="2076137350" r:id="rId54"/>
    <p:sldId id="306" r:id="rId55"/>
    <p:sldId id="2076137352" r:id="rId56"/>
    <p:sldId id="2076137356" r:id="rId57"/>
    <p:sldId id="1862" r:id="rId58"/>
    <p:sldId id="2076137295" r:id="rId59"/>
    <p:sldId id="2076137292" r:id="rId60"/>
    <p:sldId id="2076137296" r:id="rId61"/>
    <p:sldId id="2076137277" r:id="rId62"/>
    <p:sldId id="2076137305" r:id="rId63"/>
    <p:sldId id="2076137312" r:id="rId64"/>
    <p:sldId id="2076137367" r:id="rId65"/>
    <p:sldId id="2076137338" r:id="rId66"/>
    <p:sldId id="2076137340" r:id="rId67"/>
    <p:sldId id="2076137358" r:id="rId68"/>
    <p:sldId id="2076137357" r:id="rId69"/>
    <p:sldId id="2076137344" r:id="rId70"/>
    <p:sldId id="2076137362" r:id="rId71"/>
    <p:sldId id="2076137363" r:id="rId72"/>
    <p:sldId id="2076137302" r:id="rId73"/>
    <p:sldId id="2076137366" r:id="rId74"/>
    <p:sldId id="2076137368" r:id="rId75"/>
    <p:sldId id="2076137342" r:id="rId76"/>
    <p:sldId id="2076137293" r:id="rId77"/>
    <p:sldId id="2076137343" r:id="rId78"/>
    <p:sldId id="2076137346" r:id="rId79"/>
    <p:sldId id="2076137370" r:id="rId80"/>
    <p:sldId id="2076137371" r:id="rId81"/>
    <p:sldId id="2025" r:id="rId82"/>
    <p:sldId id="2076137347" r:id="rId83"/>
    <p:sldId id="2076137354" r:id="rId84"/>
    <p:sldId id="2076137348" r:id="rId85"/>
    <p:sldId id="2076137297" r:id="rId86"/>
    <p:sldId id="2076137281" r:id="rId87"/>
    <p:sldId id="2076137284" r:id="rId88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 Template" id="{A073DAE3-B461-442F-A3D3-6642BD875E45}">
          <p14:sldIdLst>
            <p14:sldId id="1857"/>
            <p14:sldId id="2076137146"/>
            <p14:sldId id="2076137147"/>
            <p14:sldId id="2076137275"/>
            <p14:sldId id="2076137324"/>
            <p14:sldId id="2076137359"/>
            <p14:sldId id="2076137325"/>
            <p14:sldId id="2076137149"/>
            <p14:sldId id="2076137287"/>
            <p14:sldId id="2076137290"/>
            <p14:sldId id="2076137291"/>
            <p14:sldId id="2076137286"/>
            <p14:sldId id="2076137333"/>
            <p14:sldId id="2076137326"/>
            <p14:sldId id="2076137274"/>
            <p14:sldId id="2076137273"/>
            <p14:sldId id="2076137278"/>
            <p14:sldId id="2076137360"/>
            <p14:sldId id="2076137313"/>
            <p14:sldId id="2076137307"/>
            <p14:sldId id="2076137310"/>
            <p14:sldId id="2076137309"/>
            <p14:sldId id="2076137311"/>
            <p14:sldId id="2076137364"/>
            <p14:sldId id="2076137316"/>
            <p14:sldId id="2076137318"/>
            <p14:sldId id="2076137327"/>
            <p14:sldId id="2076137322"/>
            <p14:sldId id="2076137323"/>
            <p14:sldId id="2076137328"/>
            <p14:sldId id="2076137329"/>
            <p14:sldId id="2076137332"/>
            <p14:sldId id="2076137336"/>
            <p14:sldId id="533"/>
            <p14:sldId id="532"/>
            <p14:sldId id="2076137334"/>
            <p14:sldId id="534"/>
            <p14:sldId id="2076137349"/>
            <p14:sldId id="2076137319"/>
            <p14:sldId id="2076137317"/>
            <p14:sldId id="2076137330"/>
            <p14:sldId id="2076137279"/>
            <p14:sldId id="2076137369"/>
            <p14:sldId id="2076137280"/>
            <p14:sldId id="2076137303"/>
            <p14:sldId id="2076137365"/>
            <p14:sldId id="2076137353"/>
            <p14:sldId id="2076137350"/>
            <p14:sldId id="306"/>
            <p14:sldId id="2076137352"/>
            <p14:sldId id="2076137356"/>
            <p14:sldId id="1862"/>
            <p14:sldId id="2076137295"/>
            <p14:sldId id="2076137292"/>
            <p14:sldId id="2076137296"/>
            <p14:sldId id="2076137277"/>
            <p14:sldId id="2076137305"/>
            <p14:sldId id="2076137312"/>
            <p14:sldId id="2076137367"/>
            <p14:sldId id="2076137338"/>
            <p14:sldId id="2076137340"/>
            <p14:sldId id="2076137358"/>
            <p14:sldId id="2076137357"/>
            <p14:sldId id="2076137344"/>
            <p14:sldId id="2076137362"/>
            <p14:sldId id="2076137363"/>
            <p14:sldId id="2076137302"/>
            <p14:sldId id="2076137366"/>
            <p14:sldId id="2076137368"/>
            <p14:sldId id="2076137342"/>
            <p14:sldId id="2076137293"/>
            <p14:sldId id="2076137343"/>
            <p14:sldId id="2076137346"/>
            <p14:sldId id="2076137370"/>
            <p14:sldId id="2076137371"/>
            <p14:sldId id="2025"/>
            <p14:sldId id="2076137347"/>
            <p14:sldId id="2076137354"/>
            <p14:sldId id="2076137348"/>
            <p14:sldId id="2076137297"/>
            <p14:sldId id="2076137281"/>
          </p14:sldIdLst>
        </p14:section>
        <p14:section name="Soft Black template" id="{888AB95E-1B7E-4E95-8F39-C5D0E8372BC2}">
          <p14:sldIdLst>
            <p14:sldId id="2076137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Jim Radigan" initials="JR" lastIdx="1" clrIdx="4">
    <p:extLst>
      <p:ext uri="{19B8F6BF-5375-455C-9EA6-DF929625EA0E}">
        <p15:presenceInfo xmlns:p15="http://schemas.microsoft.com/office/powerpoint/2012/main" userId="S::jradigan@microsoft.com::6a5ed0ec-551b-4cc0-92ce-8184f6d50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0D0D0D"/>
    <a:srgbClr val="000000"/>
    <a:srgbClr val="107C10"/>
    <a:srgbClr val="E6E6E6"/>
    <a:srgbClr val="5C2D91"/>
    <a:srgbClr val="FFFFFF"/>
    <a:srgbClr val="1A1A1A"/>
    <a:srgbClr val="EAEAEA"/>
    <a:srgbClr val="004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741FA-CC82-4C81-BAF8-9E26B9F23333}" v="226" dt="2022-09-14T21:52:21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67315" autoAdjust="0"/>
  </p:normalViewPr>
  <p:slideViewPr>
    <p:cSldViewPr snapToGrid="0">
      <p:cViewPr varScale="1">
        <p:scale>
          <a:sx n="96" d="100"/>
          <a:sy n="96" d="100"/>
        </p:scale>
        <p:origin x="1358" y="106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123"/>
    </p:cViewPr>
  </p:sorterViewPr>
  <p:notesViewPr>
    <p:cSldViewPr snapToGrid="0" showGuides="1">
      <p:cViewPr varScale="1">
        <p:scale>
          <a:sx n="112" d="100"/>
          <a:sy n="112" d="100"/>
        </p:scale>
        <p:origin x="2918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commentAuthors" Target="commentAuthors.xml"/><Relationship Id="rId9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mamill_microsoft_com/Documents/Slides/2019_02_bluehat_il/BlueHatIl%202019%20-%20VEX%20Trend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mamill_microsoft_com/Documents/Slides/2019_02_bluehat_il/BlueHatIl%202019%20-%20VEX%20Trend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[BlueHatIl 2019 - VEX Trends Data.xlsx]R&amp;E&amp;I CVEs!PivotTable1</c:name>
    <c:fmtId val="5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#</a:t>
            </a:r>
            <a:r>
              <a:rPr lang="en-US" sz="1800" baseline="0"/>
              <a:t> of CVEs by patch year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7726131016066648E-2"/>
          <c:y val="0.12156306761265236"/>
          <c:w val="0.90737589990606482"/>
          <c:h val="0.75142935743007755"/>
        </c:manualLayout>
      </c:layout>
      <c:areaChart>
        <c:grouping val="stacked"/>
        <c:varyColors val="0"/>
        <c:ser>
          <c:idx val="0"/>
          <c:order val="0"/>
          <c:tx>
            <c:strRef>
              <c:f>'R&amp;E&amp;I CVEs'!$B$8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7"/>
              <c:layout>
                <c:manualLayout>
                  <c:x val="4.4456011564162953E-3"/>
                  <c:y val="-8.2987569943165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1F-44B6-8158-ACC868BB52D4}"/>
                </c:ext>
              </c:extLst>
            </c:dLbl>
            <c:dLbl>
              <c:idx val="8"/>
              <c:layout>
                <c:manualLayout>
                  <c:x val="2.0005205203873614E-2"/>
                  <c:y val="-0.13831261657194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1F-44B6-8158-ACC868BB52D4}"/>
                </c:ext>
              </c:extLst>
            </c:dLbl>
            <c:dLbl>
              <c:idx val="9"/>
              <c:layout>
                <c:manualLayout>
                  <c:x val="2.2228005782081884E-3"/>
                  <c:y val="-0.20746892485791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1F-44B6-8158-ACC868BB52D4}"/>
                </c:ext>
              </c:extLst>
            </c:dLbl>
            <c:dLbl>
              <c:idx val="10"/>
              <c:layout>
                <c:manualLayout>
                  <c:x val="2.2228005782081884E-3"/>
                  <c:y val="-0.20193642019503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1F-44B6-8158-ACC868BB52D4}"/>
                </c:ext>
              </c:extLst>
            </c:dLbl>
            <c:dLbl>
              <c:idx val="11"/>
              <c:layout>
                <c:manualLayout>
                  <c:x val="1.3336803469249129E-2"/>
                  <c:y val="-0.28769024246964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F-44B6-8158-ACC868BB52D4}"/>
                </c:ext>
              </c:extLst>
            </c:dLbl>
            <c:dLbl>
              <c:idx val="12"/>
              <c:layout>
                <c:manualLayout>
                  <c:x val="-1.555960404745748E-2"/>
                  <c:y val="-0.29045649480107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F-44B6-8158-ACC868BB52D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'R&amp;E&amp;I CVEs'!$A$9:$A$22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'R&amp;E&amp;I CVEs'!$B$9:$B$22</c:f>
              <c:numCache>
                <c:formatCode>General</c:formatCode>
                <c:ptCount val="13"/>
                <c:pt idx="0">
                  <c:v>130</c:v>
                </c:pt>
                <c:pt idx="1">
                  <c:v>109</c:v>
                </c:pt>
                <c:pt idx="2">
                  <c:v>141</c:v>
                </c:pt>
                <c:pt idx="3">
                  <c:v>163</c:v>
                </c:pt>
                <c:pt idx="4">
                  <c:v>234</c:v>
                </c:pt>
                <c:pt idx="5">
                  <c:v>224</c:v>
                </c:pt>
                <c:pt idx="6">
                  <c:v>155</c:v>
                </c:pt>
                <c:pt idx="7">
                  <c:v>305</c:v>
                </c:pt>
                <c:pt idx="8">
                  <c:v>317</c:v>
                </c:pt>
                <c:pt idx="9">
                  <c:v>474</c:v>
                </c:pt>
                <c:pt idx="10">
                  <c:v>417</c:v>
                </c:pt>
                <c:pt idx="11">
                  <c:v>603</c:v>
                </c:pt>
                <c:pt idx="12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6-4190-8961-240CDB22BF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138776992"/>
        <c:axId val="-1138776448"/>
      </c:areaChart>
      <c:catAx>
        <c:axId val="-1138776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Patch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776448"/>
        <c:crosses val="autoZero"/>
        <c:auto val="1"/>
        <c:lblAlgn val="ctr"/>
        <c:lblOffset val="100"/>
        <c:noMultiLvlLbl val="0"/>
      </c:catAx>
      <c:valAx>
        <c:axId val="-1138776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CVEs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1138776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[BlueHatIl 2019 - VEX Trends Data.xlsx]R&amp;E&amp;I CVEs (Mem Safe)!PivotTable1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Root cause of CVEs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areaChart>
        <c:grouping val="percentStacked"/>
        <c:varyColors val="0"/>
        <c:ser>
          <c:idx val="0"/>
          <c:order val="0"/>
          <c:tx>
            <c:strRef>
              <c:f>'R&amp;E&amp;I CVEs (Mem Safe)'!$B$9:$B$10</c:f>
              <c:strCache>
                <c:ptCount val="1"/>
                <c:pt idx="0">
                  <c:v>Memory safety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'R&amp;E&amp;I CVEs (Mem Safe)'!$A$11:$A$24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'R&amp;E&amp;I CVEs (Mem Safe)'!$B$11:$B$24</c:f>
              <c:numCache>
                <c:formatCode>0.00%</c:formatCode>
                <c:ptCount val="13"/>
                <c:pt idx="0">
                  <c:v>0.73076923076923073</c:v>
                </c:pt>
                <c:pt idx="1">
                  <c:v>0.76146788990825687</c:v>
                </c:pt>
                <c:pt idx="2">
                  <c:v>0.8014184397163121</c:v>
                </c:pt>
                <c:pt idx="3">
                  <c:v>0.84662576687116564</c:v>
                </c:pt>
                <c:pt idx="4">
                  <c:v>0.78205128205128205</c:v>
                </c:pt>
                <c:pt idx="5">
                  <c:v>0.7008928571428571</c:v>
                </c:pt>
                <c:pt idx="6">
                  <c:v>0.67741935483870963</c:v>
                </c:pt>
                <c:pt idx="7">
                  <c:v>0.73770491803278693</c:v>
                </c:pt>
                <c:pt idx="8">
                  <c:v>0.83911671924290221</c:v>
                </c:pt>
                <c:pt idx="9">
                  <c:v>0.72995780590717296</c:v>
                </c:pt>
                <c:pt idx="10">
                  <c:v>0.72182254196642681</c:v>
                </c:pt>
                <c:pt idx="11">
                  <c:v>0.78606965174129351</c:v>
                </c:pt>
                <c:pt idx="12">
                  <c:v>0.6811352253756261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9-4E69-845F-AA5E0682593E}"/>
            </c:ext>
          </c:extLst>
        </c:ser>
        <c:ser>
          <c:idx val="1"/>
          <c:order val="1"/>
          <c:tx>
            <c:strRef>
              <c:f>'R&amp;E&amp;I CVEs (Mem Safe)'!$C$9:$C$10</c:f>
              <c:strCache>
                <c:ptCount val="1"/>
                <c:pt idx="0">
                  <c:v>Not memory safety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cat>
            <c:strRef>
              <c:f>'R&amp;E&amp;I CVEs (Mem Safe)'!$A$11:$A$24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'R&amp;E&amp;I CVEs (Mem Safe)'!$C$11:$C$24</c:f>
              <c:numCache>
                <c:formatCode>0.00%</c:formatCode>
                <c:ptCount val="13"/>
                <c:pt idx="0">
                  <c:v>0.29230769230769232</c:v>
                </c:pt>
                <c:pt idx="1">
                  <c:v>0.24770642201834864</c:v>
                </c:pt>
                <c:pt idx="2">
                  <c:v>0.24113475177304963</c:v>
                </c:pt>
                <c:pt idx="3">
                  <c:v>0.19018404907975461</c:v>
                </c:pt>
                <c:pt idx="4">
                  <c:v>0.21794871794871795</c:v>
                </c:pt>
                <c:pt idx="5">
                  <c:v>0.3080357142857143</c:v>
                </c:pt>
                <c:pt idx="6">
                  <c:v>0.33548387096774196</c:v>
                </c:pt>
                <c:pt idx="7">
                  <c:v>0.28196721311475409</c:v>
                </c:pt>
                <c:pt idx="8">
                  <c:v>0.16719242902208201</c:v>
                </c:pt>
                <c:pt idx="9">
                  <c:v>0.28691983122362869</c:v>
                </c:pt>
                <c:pt idx="10">
                  <c:v>0.28297362110311752</c:v>
                </c:pt>
                <c:pt idx="11">
                  <c:v>0.23548922056384744</c:v>
                </c:pt>
                <c:pt idx="12">
                  <c:v>0.32220367278797996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09-4E69-845F-AA5E06825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38776992"/>
        <c:axId val="-1138776448"/>
      </c:areaChart>
      <c:catAx>
        <c:axId val="-1138776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Patch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776448"/>
        <c:crosses val="autoZero"/>
        <c:auto val="1"/>
        <c:lblAlgn val="ctr"/>
        <c:lblOffset val="100"/>
        <c:noMultiLvlLbl val="0"/>
      </c:catAx>
      <c:valAx>
        <c:axId val="-1138776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</a:t>
                </a:r>
                <a:r>
                  <a:rPr lang="en-US"/>
                  <a:t> of CVEs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776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38374-8116-4A85-B2A8-A71E0EC868F3}" type="datetime8">
              <a:rPr lang="en-US" smtClean="0">
                <a:latin typeface="Segoe UI" pitchFamily="34" charset="0"/>
              </a:rPr>
              <a:t>9/14/2022 6:25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A058CE-7E0C-4398-A82A-3C1381DAFE3C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5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2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81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now, it’s this set of categories backed by specific source code examples that will compile.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DED3EE-5266-479B-B032-9F48C3381AA0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1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AFCB0-176E-4C44-9422-71BC161C8421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1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7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6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71A6-0628-4674-B0A9-B62F58158E9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98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71A6-0628-4674-B0A9-B62F58158E9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3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70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Static analysis is earlier in the development cycle (further left). These numbers are from a code base that uses static analysis. We are also still actively producing memory safety </a:t>
            </a:r>
            <a:r>
              <a:rPr lang="en-US" b="1">
                <a:cs typeface="Calibri"/>
              </a:rPr>
              <a:t>issues today.</a:t>
            </a: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5C8EF-AC92-4492-AF04-65800E7B2D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97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we’re delivering might have just fallen out naturally if these guys published in reverse order. If the compiler work was developed knowing it could target an Address Sanitizer-like runtime.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2502AA5-5E2F-4CE6-8746-0A586860C357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44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compiler and runtime are certified for memory safe C++ development.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4F2A8D3-85F1-4E65-8705-5D8216E06FC2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09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F91C440-DE3A-4C81-96D3-D3CEF6EF9A8F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2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now, it’s this set of categories backed by specific source code examples that will compile.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DED3EE-5266-479B-B032-9F48C3381AA0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6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3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4D4FA2-2A76-45AD-B97D-DF49A30907EB}" type="datetime8">
              <a:rPr lang="en-US" smtClean="0"/>
              <a:t>9/14/2022 6:24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5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 3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B89D76-F7EC-4998-816E-1AEF7A51B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00" t="73146" r="27485"/>
          <a:stretch/>
        </p:blipFill>
        <p:spPr>
          <a:xfrm>
            <a:off x="7131050" y="-63500"/>
            <a:ext cx="5060950" cy="15453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FA1FB81A-230B-4B5F-94D8-5F0D77A47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8A163C-6938-402F-928F-D9DB9DE804AF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A369E-6943-4DDC-A52C-35729DDD0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1" y="1238904"/>
            <a:ext cx="8432727" cy="57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6" name="Picture 5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6EA43983-5C3B-43E8-A3B2-DDBACC829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113" r="18110"/>
          <a:stretch/>
        </p:blipFill>
        <p:spPr>
          <a:xfrm>
            <a:off x="5326063" y="1"/>
            <a:ext cx="68659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24940-F61C-4919-AF11-C35240233E14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5276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292"/>
            <a:ext cx="12192000" cy="54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2504"/>
            <a:ext cx="12192000" cy="54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6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821"/>
            <a:ext cx="12192000" cy="54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3986"/>
            <a:ext cx="12192000" cy="54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4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774"/>
            <a:ext cx="12192000" cy="54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5077"/>
            <a:ext cx="12192000" cy="54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6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" y="1366619"/>
            <a:ext cx="12191377" cy="54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83841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03" y="3085292"/>
            <a:ext cx="3227409" cy="687416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170058"/>
            <a:ext cx="11623331" cy="4104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784" dirty="0">
                <a:solidFill>
                  <a:schemeClr val="tx1"/>
                </a:solidFill>
                <a:cs typeface="Segoe UI" pitchFamily="34" charset="0"/>
              </a:rPr>
              <a:t>© 2017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68424399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0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2BF6DEB-38CB-4EA5-BE69-0D56C17CD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265" r="15957"/>
          <a:stretch/>
        </p:blipFill>
        <p:spPr>
          <a:xfrm>
            <a:off x="5326063" y="0"/>
            <a:ext cx="68659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CE6B9-C2B3-4A16-944B-EC021B8C3B50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160543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7"/>
            <a:ext cx="11655840" cy="201883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8009" indent="0">
              <a:buNone/>
              <a:defRPr sz="1961">
                <a:solidFill>
                  <a:schemeClr val="bg1"/>
                </a:solidFill>
              </a:defRPr>
            </a:lvl2pPr>
            <a:lvl3pPr marL="219408" indent="0">
              <a:buNone/>
              <a:defRPr sz="1961">
                <a:solidFill>
                  <a:schemeClr val="bg1"/>
                </a:solidFill>
              </a:defRPr>
            </a:lvl3pPr>
            <a:lvl4pPr marL="466824" indent="0">
              <a:buNone/>
              <a:defRPr sz="1765">
                <a:solidFill>
                  <a:schemeClr val="bg1"/>
                </a:solidFill>
              </a:defRPr>
            </a:lvl4pPr>
            <a:lvl5pPr marL="725133" indent="0">
              <a:buNone/>
              <a:defRPr sz="17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8356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" y="7160"/>
            <a:ext cx="12191377" cy="68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98532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4"/>
            <a:ext cx="12192000" cy="373063"/>
          </a:xfrm>
          <a:prstGeom prst="rect">
            <a:avLst/>
          </a:prstGeom>
        </p:spPr>
        <p:txBody>
          <a:bodyPr lIns="326441" tIns="54392" rIns="54392" bIns="54392">
            <a:noAutofit/>
          </a:bodyPr>
          <a:lstStyle>
            <a:lvl1pPr marL="0" indent="0">
              <a:buNone/>
              <a:defRPr sz="2843">
                <a:solidFill>
                  <a:schemeClr val="tx1"/>
                </a:solidFill>
                <a:latin typeface="Segoe UI Light" pitchFamily="34" charset="0"/>
              </a:defRPr>
            </a:lvl1pPr>
            <a:lvl2pPr marL="281593" indent="0">
              <a:buNone/>
              <a:defRPr/>
            </a:lvl2pPr>
            <a:lvl3pPr marL="588307" indent="0">
              <a:buNone/>
              <a:defRPr/>
            </a:lvl3pPr>
            <a:lvl4pPr marL="869902" indent="0">
              <a:buNone/>
              <a:defRPr/>
            </a:lvl4pPr>
            <a:lvl5pPr marL="110522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3" y="1600201"/>
            <a:ext cx="11890297" cy="20565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11430002" y="6477876"/>
            <a:ext cx="761998" cy="380126"/>
          </a:xfrm>
          <a:prstGeom prst="rect">
            <a:avLst/>
          </a:prstGeom>
        </p:spPr>
        <p:txBody>
          <a:bodyPr lIns="93269" tIns="46634" rIns="93269" bIns="46634"/>
          <a:lstStyle/>
          <a:p>
            <a:pPr defTabSz="914281"/>
            <a:fld id="{FAADACFB-7C71-4E89-89D2-7BBA40B7BFA9}" type="slidenum">
              <a:rPr lang="en-US" smtClean="0">
                <a:solidFill>
                  <a:srgbClr val="505050"/>
                </a:solidFill>
              </a:rPr>
              <a:pPr defTabSz="914281"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3048000" y="6477873"/>
            <a:ext cx="8381999" cy="380127"/>
          </a:xfrm>
          <a:prstGeom prst="rect">
            <a:avLst/>
          </a:prstGeom>
        </p:spPr>
        <p:txBody>
          <a:bodyPr lIns="93269" tIns="46634" rIns="93269" bIns="46634"/>
          <a:lstStyle/>
          <a:p>
            <a:pPr defTabSz="914281"/>
            <a:r>
              <a:rPr lang="en-US">
                <a:solidFill>
                  <a:srgbClr val="505050"/>
                </a:solidFill>
              </a:rPr>
              <a:t>/memorysafety</a:t>
            </a:r>
            <a:endParaRPr lang="en-US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1290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"/>
          <a:stretch/>
        </p:blipFill>
        <p:spPr>
          <a:xfrm>
            <a:off x="3055162" y="-5"/>
            <a:ext cx="9136838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6200000">
            <a:off x="573787" y="-573791"/>
            <a:ext cx="6858000" cy="8005575"/>
          </a:xfrm>
          <a:prstGeom prst="rect">
            <a:avLst/>
          </a:prstGeom>
          <a:gradFill>
            <a:gsLst>
              <a:gs pos="100000">
                <a:srgbClr val="FAFAFF">
                  <a:alpha val="0"/>
                </a:srgbClr>
              </a:gs>
              <a:gs pos="85000">
                <a:srgbClr val="F8F8FF">
                  <a:alpha val="50000"/>
                </a:srgbClr>
              </a:gs>
              <a:gs pos="985">
                <a:srgbClr val="6666FF">
                  <a:lumMod val="5000"/>
                  <a:lumOff val="95000"/>
                </a:srgbClr>
              </a:gs>
              <a:gs pos="59000">
                <a:srgbClr val="F7F7FF"/>
              </a:gs>
              <a:gs pos="73000">
                <a:srgbClr val="6666FF">
                  <a:lumMod val="5000"/>
                  <a:lumOff val="95000"/>
                  <a:alpha val="80000"/>
                </a:srgbClr>
              </a:gs>
            </a:gsLst>
            <a:lin ang="5400000" scaled="1"/>
          </a:gradFill>
        </p:spPr>
        <p:txBody>
          <a:bodyPr wrap="square" lIns="528891" tIns="215142" rIns="0" bIns="0">
            <a:noAutofit/>
          </a:bodyPr>
          <a:lstStyle/>
          <a:p>
            <a:pPr marL="0" marR="0" lvl="0" indent="0" defTabSz="672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2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Text25L" panose="020000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8525" y="6041178"/>
            <a:ext cx="1613705" cy="346697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57" y="1558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" y="1558"/>
                        <a:ext cx="1556" cy="1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Speaker Title</a:t>
            </a: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 bwMode="auto">
          <a:xfrm>
            <a:off x="358944" y="201449"/>
            <a:ext cx="2958170" cy="537925"/>
          </a:xfrm>
          <a:prstGeom prst="rect">
            <a:avLst/>
          </a:prstGeom>
        </p:spPr>
        <p:txBody>
          <a:bodyPr vert="horz" wrap="square" lIns="143428" tIns="107571" rIns="143428" bIns="107571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4040">
                      <a:srgbClr val="525252"/>
                    </a:gs>
                    <a:gs pos="17000">
                      <a:srgbClr val="52525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65" b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Microsoft Services</a:t>
            </a:r>
          </a:p>
        </p:txBody>
      </p:sp>
    </p:spTree>
    <p:extLst>
      <p:ext uri="{BB962C8B-B14F-4D97-AF65-F5344CB8AC3E}">
        <p14:creationId xmlns:p14="http://schemas.microsoft.com/office/powerpoint/2010/main" val="21241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6" name="Picture 5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C0699BC4-7724-4A5C-8057-6556211FF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113" r="18110"/>
          <a:stretch/>
        </p:blipFill>
        <p:spPr>
          <a:xfrm>
            <a:off x="5326063" y="1"/>
            <a:ext cx="68659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47BDA-221E-4A96-90BD-A26E648D77A9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85337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4769A96C-1F8C-4A28-9626-3016CF5A3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43143" y="5976430"/>
            <a:ext cx="1366245" cy="29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DD5B5-A158-48FE-B5BA-EF92CA9A1AFA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2022</a:t>
            </a:r>
          </a:p>
        </p:txBody>
      </p:sp>
    </p:spTree>
    <p:extLst>
      <p:ext uri="{BB962C8B-B14F-4D97-AF65-F5344CB8AC3E}">
        <p14:creationId xmlns:p14="http://schemas.microsoft.com/office/powerpoint/2010/main" val="193850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6132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42948" y="5976430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B22FF-2810-4C45-BB64-2E5ECA6711F2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184959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42948" y="5976430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CA0B8-C6AA-4272-B29A-2432D489FACA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426140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51D11B78-31B1-4F76-BB10-2E9469662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3D0E1-2E88-4825-A2D4-E566FC9C1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013200" y="1238904"/>
            <a:ext cx="8432729" cy="5754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1FF314-DDCD-45D7-B7F0-2F1A86123014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B6FB0-051D-46F2-A647-CF503FB72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12575" t="73146" r="27409"/>
          <a:stretch/>
        </p:blipFill>
        <p:spPr>
          <a:xfrm>
            <a:off x="7131051" y="-63500"/>
            <a:ext cx="5060950" cy="15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728665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 userDrawn="1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 userDrawn="1">
          <p15:clr>
            <a:srgbClr val="C35EA4"/>
          </p15:clr>
        </p15:guide>
        <p15:guide id="11" pos="2993">
          <p15:clr>
            <a:srgbClr val="5ACBF0"/>
          </p15:clr>
        </p15:guide>
        <p15:guide id="12" pos="3543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892293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 userDrawn="1">
          <p15:clr>
            <a:srgbClr val="C35EA4"/>
          </p15:clr>
        </p15:guide>
        <p15:guide id="8" pos="3544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295124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 userDrawn="1">
          <p15:clr>
            <a:srgbClr val="C35EA4"/>
          </p15:clr>
        </p15:guide>
        <p15:guide id="5" pos="2993">
          <p15:clr>
            <a:srgbClr val="5ACBF0"/>
          </p15:clr>
        </p15:guide>
        <p15:guide id="6" pos="3547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4920234-9C55-43BF-8FBB-243C61CF9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505" y="1694296"/>
            <a:ext cx="4979883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E4B8-DDAB-4200-9EE3-2BD9BE2DF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4B7AB-398B-4A7F-855A-8DC52778F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A460CCCF-4A8F-4C25-A420-E690A10C8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505" y="1694296"/>
            <a:ext cx="4979883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51D11B78-31B1-4F76-BB10-2E9469662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3D0E1-2E88-4825-A2D4-E566FC9C1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200" y="1238904"/>
            <a:ext cx="8432729" cy="5754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1FF314-DDCD-45D7-B7F0-2F1A86123014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B6FB0-051D-46F2-A647-CF503FB72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12575" t="73146" r="27409"/>
          <a:stretch/>
        </p:blipFill>
        <p:spPr>
          <a:xfrm>
            <a:off x="7131051" y="-63500"/>
            <a:ext cx="5060950" cy="15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57504-D4F0-45F1-97EC-EFD0456CF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 userDrawn="1">
          <p15:clr>
            <a:srgbClr val="5ACBF0"/>
          </p15:clr>
        </p15:guide>
        <p15:guide id="3" orient="horz" pos="1914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B5D3D-A747-4BB9-A48C-15080DF0F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4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logo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6EB48F5B-FA46-418B-8BEE-9F0C23C84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51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6EB48F5B-FA46-418B-8BEE-9F0C23C84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 3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FA1FB81A-230B-4B5F-94D8-5F0D77A4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8A163C-6938-402F-928F-D9DB9DE804AF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7B752-6712-424F-9CFE-039F113F7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73146" r="27485"/>
          <a:stretch/>
        </p:blipFill>
        <p:spPr>
          <a:xfrm>
            <a:off x="7131050" y="-63500"/>
            <a:ext cx="5060950" cy="1545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3F554-8FB8-44E8-B567-F6A15DF46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3201" y="1238904"/>
            <a:ext cx="8432727" cy="57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3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white - EMF" descr="Microsoft logo white text version">
            <a:extLst>
              <a:ext uri="{FF2B5EF4-FFF2-40B4-BE49-F238E27FC236}">
                <a16:creationId xmlns:a16="http://schemas.microsoft.com/office/drawing/2014/main" id="{7033D55B-F61A-48E5-891C-F971584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2FC08-101E-FD45-98D4-BA5238BA2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3233" y="0"/>
            <a:ext cx="994629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B7EB77-ADDA-40AC-A631-33EAADA9DEB7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423297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3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FA1FB81A-230B-4B5F-94D8-5F0D77A4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9F6D72-A1FE-46E7-93FD-58185AF55F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0635" y="1043610"/>
            <a:ext cx="8496512" cy="5814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4C529-745E-4B24-9F03-CF2DC7B48E9D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1401647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BFC78E-B822-4815-BCC6-5ED8DB4F0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265" r="15957"/>
          <a:stretch/>
        </p:blipFill>
        <p:spPr>
          <a:xfrm>
            <a:off x="5326063" y="0"/>
            <a:ext cx="68659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582E6-7B3B-4A9A-8B8E-69F14676ECA2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56735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6" name="Picture 5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B0888E68-482F-4D77-A665-3E01FCCE8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113" r="18110"/>
          <a:stretch/>
        </p:blipFill>
        <p:spPr>
          <a:xfrm>
            <a:off x="5326063" y="1"/>
            <a:ext cx="68659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5DD16-3F07-497C-BBBD-EA460C320CE1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186634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2BF6DEB-38CB-4EA5-BE69-0D56C17CD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265" r="15957"/>
          <a:stretch/>
        </p:blipFill>
        <p:spPr>
          <a:xfrm>
            <a:off x="5326063" y="0"/>
            <a:ext cx="68659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9B642-A01F-4E74-A152-9627779FF545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68790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DFE27BE0-7945-403A-8126-82BC9F434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113" r="18110"/>
          <a:stretch/>
        </p:blipFill>
        <p:spPr>
          <a:xfrm>
            <a:off x="5326063" y="1"/>
            <a:ext cx="68659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EE3F4-CDD5-4D6F-A288-277C900B3C0F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764052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66AA254B-377B-433F-8002-0E2FE6473A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AC1CF-1557-4BC0-9B01-188F44C765B6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24117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6CAE47EF-E2BB-4144-A019-3C805D27E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42999-E509-4B76-A98B-D7D7AB9716D6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16868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28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06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73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09A9F9-3DB4-46DC-8390-B565E2830B33}"/>
              </a:ext>
            </a:extLst>
          </p:cNvPr>
          <p:cNvSpPr/>
          <p:nvPr userDrawn="1"/>
        </p:nvSpPr>
        <p:spPr bwMode="auto">
          <a:xfrm>
            <a:off x="10124440" y="5735320"/>
            <a:ext cx="1539240" cy="599439"/>
          </a:xfrm>
          <a:custGeom>
            <a:avLst/>
            <a:gdLst>
              <a:gd name="connsiteX0" fmla="*/ 1280160 w 1539240"/>
              <a:gd name="connsiteY0" fmla="*/ 228600 h 604520"/>
              <a:gd name="connsiteX1" fmla="*/ 1280160 w 1539240"/>
              <a:gd name="connsiteY1" fmla="*/ 228600 h 604520"/>
              <a:gd name="connsiteX2" fmla="*/ 1422400 w 1539240"/>
              <a:gd name="connsiteY2" fmla="*/ 238760 h 604520"/>
              <a:gd name="connsiteX3" fmla="*/ 1452880 w 1539240"/>
              <a:gd name="connsiteY3" fmla="*/ 248920 h 604520"/>
              <a:gd name="connsiteX4" fmla="*/ 1483360 w 1539240"/>
              <a:gd name="connsiteY4" fmla="*/ 269240 h 604520"/>
              <a:gd name="connsiteX5" fmla="*/ 1493520 w 1539240"/>
              <a:gd name="connsiteY5" fmla="*/ 284480 h 604520"/>
              <a:gd name="connsiteX6" fmla="*/ 1508760 w 1539240"/>
              <a:gd name="connsiteY6" fmla="*/ 294640 h 604520"/>
              <a:gd name="connsiteX7" fmla="*/ 1529080 w 1539240"/>
              <a:gd name="connsiteY7" fmla="*/ 325120 h 604520"/>
              <a:gd name="connsiteX8" fmla="*/ 1539240 w 1539240"/>
              <a:gd name="connsiteY8" fmla="*/ 340360 h 604520"/>
              <a:gd name="connsiteX9" fmla="*/ 1534160 w 1539240"/>
              <a:gd name="connsiteY9" fmla="*/ 426720 h 604520"/>
              <a:gd name="connsiteX10" fmla="*/ 1513840 w 1539240"/>
              <a:gd name="connsiteY10" fmla="*/ 508000 h 604520"/>
              <a:gd name="connsiteX11" fmla="*/ 1508760 w 1539240"/>
              <a:gd name="connsiteY11" fmla="*/ 523240 h 604520"/>
              <a:gd name="connsiteX12" fmla="*/ 1493520 w 1539240"/>
              <a:gd name="connsiteY12" fmla="*/ 538480 h 604520"/>
              <a:gd name="connsiteX13" fmla="*/ 1447800 w 1539240"/>
              <a:gd name="connsiteY13" fmla="*/ 553720 h 604520"/>
              <a:gd name="connsiteX14" fmla="*/ 1432560 w 1539240"/>
              <a:gd name="connsiteY14" fmla="*/ 558800 h 604520"/>
              <a:gd name="connsiteX15" fmla="*/ 1417320 w 1539240"/>
              <a:gd name="connsiteY15" fmla="*/ 563880 h 604520"/>
              <a:gd name="connsiteX16" fmla="*/ 1203960 w 1539240"/>
              <a:gd name="connsiteY16" fmla="*/ 574040 h 604520"/>
              <a:gd name="connsiteX17" fmla="*/ 497840 w 1539240"/>
              <a:gd name="connsiteY17" fmla="*/ 579120 h 604520"/>
              <a:gd name="connsiteX18" fmla="*/ 447040 w 1539240"/>
              <a:gd name="connsiteY18" fmla="*/ 589280 h 604520"/>
              <a:gd name="connsiteX19" fmla="*/ 421640 w 1539240"/>
              <a:gd name="connsiteY19" fmla="*/ 594360 h 604520"/>
              <a:gd name="connsiteX20" fmla="*/ 406400 w 1539240"/>
              <a:gd name="connsiteY20" fmla="*/ 599440 h 604520"/>
              <a:gd name="connsiteX21" fmla="*/ 381000 w 1539240"/>
              <a:gd name="connsiteY21" fmla="*/ 604520 h 604520"/>
              <a:gd name="connsiteX22" fmla="*/ 223520 w 1539240"/>
              <a:gd name="connsiteY22" fmla="*/ 599440 h 604520"/>
              <a:gd name="connsiteX23" fmla="*/ 157480 w 1539240"/>
              <a:gd name="connsiteY23" fmla="*/ 589280 h 604520"/>
              <a:gd name="connsiteX24" fmla="*/ 116840 w 1539240"/>
              <a:gd name="connsiteY24" fmla="*/ 579120 h 604520"/>
              <a:gd name="connsiteX25" fmla="*/ 96520 w 1539240"/>
              <a:gd name="connsiteY25" fmla="*/ 574040 h 604520"/>
              <a:gd name="connsiteX26" fmla="*/ 66040 w 1539240"/>
              <a:gd name="connsiteY26" fmla="*/ 563880 h 604520"/>
              <a:gd name="connsiteX27" fmla="*/ 50800 w 1539240"/>
              <a:gd name="connsiteY27" fmla="*/ 558800 h 604520"/>
              <a:gd name="connsiteX28" fmla="*/ 40640 w 1539240"/>
              <a:gd name="connsiteY28" fmla="*/ 543560 h 604520"/>
              <a:gd name="connsiteX29" fmla="*/ 35560 w 1539240"/>
              <a:gd name="connsiteY29" fmla="*/ 528320 h 604520"/>
              <a:gd name="connsiteX30" fmla="*/ 30480 w 1539240"/>
              <a:gd name="connsiteY30" fmla="*/ 370840 h 604520"/>
              <a:gd name="connsiteX31" fmla="*/ 25400 w 1539240"/>
              <a:gd name="connsiteY31" fmla="*/ 340360 h 604520"/>
              <a:gd name="connsiteX32" fmla="*/ 20320 w 1539240"/>
              <a:gd name="connsiteY32" fmla="*/ 304800 h 604520"/>
              <a:gd name="connsiteX33" fmla="*/ 10160 w 1539240"/>
              <a:gd name="connsiteY33" fmla="*/ 233680 h 604520"/>
              <a:gd name="connsiteX34" fmla="*/ 0 w 1539240"/>
              <a:gd name="connsiteY34" fmla="*/ 182880 h 604520"/>
              <a:gd name="connsiteX35" fmla="*/ 5080 w 1539240"/>
              <a:gd name="connsiteY35" fmla="*/ 121920 h 604520"/>
              <a:gd name="connsiteX36" fmla="*/ 20320 w 1539240"/>
              <a:gd name="connsiteY36" fmla="*/ 111760 h 604520"/>
              <a:gd name="connsiteX37" fmla="*/ 71120 w 1539240"/>
              <a:gd name="connsiteY37" fmla="*/ 91440 h 604520"/>
              <a:gd name="connsiteX38" fmla="*/ 91440 w 1539240"/>
              <a:gd name="connsiteY38" fmla="*/ 86360 h 604520"/>
              <a:gd name="connsiteX39" fmla="*/ 121920 w 1539240"/>
              <a:gd name="connsiteY39" fmla="*/ 81280 h 604520"/>
              <a:gd name="connsiteX40" fmla="*/ 172720 w 1539240"/>
              <a:gd name="connsiteY40" fmla="*/ 60960 h 604520"/>
              <a:gd name="connsiteX41" fmla="*/ 223520 w 1539240"/>
              <a:gd name="connsiteY41" fmla="*/ 40640 h 604520"/>
              <a:gd name="connsiteX42" fmla="*/ 248920 w 1539240"/>
              <a:gd name="connsiteY42" fmla="*/ 30480 h 604520"/>
              <a:gd name="connsiteX43" fmla="*/ 264160 w 1539240"/>
              <a:gd name="connsiteY43" fmla="*/ 20320 h 604520"/>
              <a:gd name="connsiteX44" fmla="*/ 289560 w 1539240"/>
              <a:gd name="connsiteY44" fmla="*/ 15240 h 604520"/>
              <a:gd name="connsiteX45" fmla="*/ 314960 w 1539240"/>
              <a:gd name="connsiteY45" fmla="*/ 5080 h 604520"/>
              <a:gd name="connsiteX46" fmla="*/ 330200 w 1539240"/>
              <a:gd name="connsiteY46" fmla="*/ 0 h 604520"/>
              <a:gd name="connsiteX47" fmla="*/ 431800 w 1539240"/>
              <a:gd name="connsiteY47" fmla="*/ 10160 h 604520"/>
              <a:gd name="connsiteX48" fmla="*/ 447040 w 1539240"/>
              <a:gd name="connsiteY48" fmla="*/ 15240 h 604520"/>
              <a:gd name="connsiteX49" fmla="*/ 467360 w 1539240"/>
              <a:gd name="connsiteY49" fmla="*/ 20320 h 604520"/>
              <a:gd name="connsiteX50" fmla="*/ 518160 w 1539240"/>
              <a:gd name="connsiteY50" fmla="*/ 35560 h 604520"/>
              <a:gd name="connsiteX51" fmla="*/ 533400 w 1539240"/>
              <a:gd name="connsiteY51" fmla="*/ 45720 h 604520"/>
              <a:gd name="connsiteX52" fmla="*/ 548640 w 1539240"/>
              <a:gd name="connsiteY52" fmla="*/ 50800 h 604520"/>
              <a:gd name="connsiteX53" fmla="*/ 574040 w 1539240"/>
              <a:gd name="connsiteY53" fmla="*/ 60960 h 604520"/>
              <a:gd name="connsiteX54" fmla="*/ 614680 w 1539240"/>
              <a:gd name="connsiteY54" fmla="*/ 71120 h 604520"/>
              <a:gd name="connsiteX55" fmla="*/ 665480 w 1539240"/>
              <a:gd name="connsiteY55" fmla="*/ 91440 h 604520"/>
              <a:gd name="connsiteX56" fmla="*/ 690880 w 1539240"/>
              <a:gd name="connsiteY56" fmla="*/ 96520 h 604520"/>
              <a:gd name="connsiteX57" fmla="*/ 716280 w 1539240"/>
              <a:gd name="connsiteY57" fmla="*/ 106680 h 604520"/>
              <a:gd name="connsiteX58" fmla="*/ 736600 w 1539240"/>
              <a:gd name="connsiteY58" fmla="*/ 111760 h 604520"/>
              <a:gd name="connsiteX59" fmla="*/ 756920 w 1539240"/>
              <a:gd name="connsiteY59" fmla="*/ 121920 h 604520"/>
              <a:gd name="connsiteX60" fmla="*/ 782320 w 1539240"/>
              <a:gd name="connsiteY60" fmla="*/ 127000 h 604520"/>
              <a:gd name="connsiteX61" fmla="*/ 802640 w 1539240"/>
              <a:gd name="connsiteY61" fmla="*/ 132080 h 604520"/>
              <a:gd name="connsiteX62" fmla="*/ 858520 w 1539240"/>
              <a:gd name="connsiteY62" fmla="*/ 142240 h 604520"/>
              <a:gd name="connsiteX63" fmla="*/ 944880 w 1539240"/>
              <a:gd name="connsiteY63" fmla="*/ 157480 h 604520"/>
              <a:gd name="connsiteX64" fmla="*/ 990600 w 1539240"/>
              <a:gd name="connsiteY64" fmla="*/ 162560 h 604520"/>
              <a:gd name="connsiteX65" fmla="*/ 1046480 w 1539240"/>
              <a:gd name="connsiteY65" fmla="*/ 172720 h 604520"/>
              <a:gd name="connsiteX66" fmla="*/ 1061720 w 1539240"/>
              <a:gd name="connsiteY66" fmla="*/ 177800 h 604520"/>
              <a:gd name="connsiteX67" fmla="*/ 1112520 w 1539240"/>
              <a:gd name="connsiteY67" fmla="*/ 187960 h 604520"/>
              <a:gd name="connsiteX68" fmla="*/ 1137920 w 1539240"/>
              <a:gd name="connsiteY68" fmla="*/ 193040 h 604520"/>
              <a:gd name="connsiteX69" fmla="*/ 1168400 w 1539240"/>
              <a:gd name="connsiteY69" fmla="*/ 198120 h 604520"/>
              <a:gd name="connsiteX70" fmla="*/ 1188720 w 1539240"/>
              <a:gd name="connsiteY70" fmla="*/ 203200 h 604520"/>
              <a:gd name="connsiteX71" fmla="*/ 1244600 w 1539240"/>
              <a:gd name="connsiteY71" fmla="*/ 208280 h 604520"/>
              <a:gd name="connsiteX72" fmla="*/ 1280160 w 1539240"/>
              <a:gd name="connsiteY72" fmla="*/ 213360 h 604520"/>
              <a:gd name="connsiteX73" fmla="*/ 1310640 w 1539240"/>
              <a:gd name="connsiteY73" fmla="*/ 218440 h 604520"/>
              <a:gd name="connsiteX74" fmla="*/ 1330960 w 1539240"/>
              <a:gd name="connsiteY74" fmla="*/ 218440 h 60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539240" h="604520">
                <a:moveTo>
                  <a:pt x="1280160" y="228600"/>
                </a:moveTo>
                <a:lnTo>
                  <a:pt x="1280160" y="228600"/>
                </a:lnTo>
                <a:cubicBezTo>
                  <a:pt x="1297755" y="229438"/>
                  <a:pt x="1385583" y="230264"/>
                  <a:pt x="1422400" y="238760"/>
                </a:cubicBezTo>
                <a:cubicBezTo>
                  <a:pt x="1432835" y="241168"/>
                  <a:pt x="1443969" y="242979"/>
                  <a:pt x="1452880" y="248920"/>
                </a:cubicBezTo>
                <a:lnTo>
                  <a:pt x="1483360" y="269240"/>
                </a:lnTo>
                <a:cubicBezTo>
                  <a:pt x="1486747" y="274320"/>
                  <a:pt x="1489203" y="280163"/>
                  <a:pt x="1493520" y="284480"/>
                </a:cubicBezTo>
                <a:cubicBezTo>
                  <a:pt x="1497837" y="288797"/>
                  <a:pt x="1504740" y="290045"/>
                  <a:pt x="1508760" y="294640"/>
                </a:cubicBezTo>
                <a:cubicBezTo>
                  <a:pt x="1516801" y="303830"/>
                  <a:pt x="1522307" y="314960"/>
                  <a:pt x="1529080" y="325120"/>
                </a:cubicBezTo>
                <a:lnTo>
                  <a:pt x="1539240" y="340360"/>
                </a:lnTo>
                <a:cubicBezTo>
                  <a:pt x="1537547" y="369147"/>
                  <a:pt x="1537344" y="398060"/>
                  <a:pt x="1534160" y="426720"/>
                </a:cubicBezTo>
                <a:cubicBezTo>
                  <a:pt x="1530073" y="463501"/>
                  <a:pt x="1524392" y="476345"/>
                  <a:pt x="1513840" y="508000"/>
                </a:cubicBezTo>
                <a:cubicBezTo>
                  <a:pt x="1512147" y="513080"/>
                  <a:pt x="1512546" y="519454"/>
                  <a:pt x="1508760" y="523240"/>
                </a:cubicBezTo>
                <a:cubicBezTo>
                  <a:pt x="1503680" y="528320"/>
                  <a:pt x="1499800" y="534991"/>
                  <a:pt x="1493520" y="538480"/>
                </a:cubicBezTo>
                <a:lnTo>
                  <a:pt x="1447800" y="553720"/>
                </a:lnTo>
                <a:lnTo>
                  <a:pt x="1432560" y="558800"/>
                </a:lnTo>
                <a:cubicBezTo>
                  <a:pt x="1427480" y="560493"/>
                  <a:pt x="1422602" y="563000"/>
                  <a:pt x="1417320" y="563880"/>
                </a:cubicBezTo>
                <a:cubicBezTo>
                  <a:pt x="1330122" y="578413"/>
                  <a:pt x="1376791" y="572065"/>
                  <a:pt x="1203960" y="574040"/>
                </a:cubicBezTo>
                <a:lnTo>
                  <a:pt x="497840" y="579120"/>
                </a:lnTo>
                <a:cubicBezTo>
                  <a:pt x="438113" y="589074"/>
                  <a:pt x="492509" y="579176"/>
                  <a:pt x="447040" y="589280"/>
                </a:cubicBezTo>
                <a:cubicBezTo>
                  <a:pt x="438611" y="591153"/>
                  <a:pt x="430017" y="592266"/>
                  <a:pt x="421640" y="594360"/>
                </a:cubicBezTo>
                <a:cubicBezTo>
                  <a:pt x="416445" y="595659"/>
                  <a:pt x="411595" y="598141"/>
                  <a:pt x="406400" y="599440"/>
                </a:cubicBezTo>
                <a:cubicBezTo>
                  <a:pt x="398023" y="601534"/>
                  <a:pt x="389467" y="602827"/>
                  <a:pt x="381000" y="604520"/>
                </a:cubicBezTo>
                <a:cubicBezTo>
                  <a:pt x="328507" y="602827"/>
                  <a:pt x="275968" y="602200"/>
                  <a:pt x="223520" y="599440"/>
                </a:cubicBezTo>
                <a:cubicBezTo>
                  <a:pt x="215486" y="599017"/>
                  <a:pt x="167320" y="591069"/>
                  <a:pt x="157480" y="589280"/>
                </a:cubicBezTo>
                <a:cubicBezTo>
                  <a:pt x="114876" y="581534"/>
                  <a:pt x="147684" y="587933"/>
                  <a:pt x="116840" y="579120"/>
                </a:cubicBezTo>
                <a:cubicBezTo>
                  <a:pt x="110127" y="577202"/>
                  <a:pt x="103207" y="576046"/>
                  <a:pt x="96520" y="574040"/>
                </a:cubicBezTo>
                <a:cubicBezTo>
                  <a:pt x="86262" y="570963"/>
                  <a:pt x="76200" y="567267"/>
                  <a:pt x="66040" y="563880"/>
                </a:cubicBezTo>
                <a:lnTo>
                  <a:pt x="50800" y="558800"/>
                </a:lnTo>
                <a:cubicBezTo>
                  <a:pt x="47413" y="553720"/>
                  <a:pt x="43370" y="549021"/>
                  <a:pt x="40640" y="543560"/>
                </a:cubicBezTo>
                <a:cubicBezTo>
                  <a:pt x="38245" y="538771"/>
                  <a:pt x="35874" y="533666"/>
                  <a:pt x="35560" y="528320"/>
                </a:cubicBezTo>
                <a:cubicBezTo>
                  <a:pt x="32476" y="475890"/>
                  <a:pt x="33315" y="423284"/>
                  <a:pt x="30480" y="370840"/>
                </a:cubicBezTo>
                <a:cubicBezTo>
                  <a:pt x="29924" y="360555"/>
                  <a:pt x="26966" y="350540"/>
                  <a:pt x="25400" y="340360"/>
                </a:cubicBezTo>
                <a:cubicBezTo>
                  <a:pt x="23579" y="328526"/>
                  <a:pt x="21902" y="316669"/>
                  <a:pt x="20320" y="304800"/>
                </a:cubicBezTo>
                <a:cubicBezTo>
                  <a:pt x="15482" y="268518"/>
                  <a:pt x="16338" y="266627"/>
                  <a:pt x="10160" y="233680"/>
                </a:cubicBezTo>
                <a:cubicBezTo>
                  <a:pt x="6978" y="216707"/>
                  <a:pt x="0" y="182880"/>
                  <a:pt x="0" y="182880"/>
                </a:cubicBezTo>
                <a:cubicBezTo>
                  <a:pt x="1693" y="162560"/>
                  <a:pt x="-522" y="141526"/>
                  <a:pt x="5080" y="121920"/>
                </a:cubicBezTo>
                <a:cubicBezTo>
                  <a:pt x="6757" y="116050"/>
                  <a:pt x="15019" y="114789"/>
                  <a:pt x="20320" y="111760"/>
                </a:cubicBezTo>
                <a:cubicBezTo>
                  <a:pt x="36670" y="102417"/>
                  <a:pt x="52617" y="96066"/>
                  <a:pt x="71120" y="91440"/>
                </a:cubicBezTo>
                <a:cubicBezTo>
                  <a:pt x="77893" y="89747"/>
                  <a:pt x="84594" y="87729"/>
                  <a:pt x="91440" y="86360"/>
                </a:cubicBezTo>
                <a:cubicBezTo>
                  <a:pt x="101540" y="84340"/>
                  <a:pt x="111927" y="83778"/>
                  <a:pt x="121920" y="81280"/>
                </a:cubicBezTo>
                <a:cubicBezTo>
                  <a:pt x="158921" y="72030"/>
                  <a:pt x="143290" y="73573"/>
                  <a:pt x="172720" y="60960"/>
                </a:cubicBezTo>
                <a:cubicBezTo>
                  <a:pt x="189483" y="53776"/>
                  <a:pt x="206587" y="47413"/>
                  <a:pt x="223520" y="40640"/>
                </a:cubicBezTo>
                <a:cubicBezTo>
                  <a:pt x="231987" y="37253"/>
                  <a:pt x="241333" y="35538"/>
                  <a:pt x="248920" y="30480"/>
                </a:cubicBezTo>
                <a:cubicBezTo>
                  <a:pt x="254000" y="27093"/>
                  <a:pt x="258443" y="22464"/>
                  <a:pt x="264160" y="20320"/>
                </a:cubicBezTo>
                <a:cubicBezTo>
                  <a:pt x="272245" y="17288"/>
                  <a:pt x="281290" y="17721"/>
                  <a:pt x="289560" y="15240"/>
                </a:cubicBezTo>
                <a:cubicBezTo>
                  <a:pt x="298294" y="12620"/>
                  <a:pt x="306422" y="8282"/>
                  <a:pt x="314960" y="5080"/>
                </a:cubicBezTo>
                <a:cubicBezTo>
                  <a:pt x="319974" y="3200"/>
                  <a:pt x="325120" y="1693"/>
                  <a:pt x="330200" y="0"/>
                </a:cubicBezTo>
                <a:cubicBezTo>
                  <a:pt x="359024" y="2217"/>
                  <a:pt x="401041" y="4008"/>
                  <a:pt x="431800" y="10160"/>
                </a:cubicBezTo>
                <a:cubicBezTo>
                  <a:pt x="437051" y="11210"/>
                  <a:pt x="441891" y="13769"/>
                  <a:pt x="447040" y="15240"/>
                </a:cubicBezTo>
                <a:cubicBezTo>
                  <a:pt x="453753" y="17158"/>
                  <a:pt x="460673" y="18314"/>
                  <a:pt x="467360" y="20320"/>
                </a:cubicBezTo>
                <a:cubicBezTo>
                  <a:pt x="529199" y="38872"/>
                  <a:pt x="471324" y="23851"/>
                  <a:pt x="518160" y="35560"/>
                </a:cubicBezTo>
                <a:cubicBezTo>
                  <a:pt x="523240" y="38947"/>
                  <a:pt x="527939" y="42990"/>
                  <a:pt x="533400" y="45720"/>
                </a:cubicBezTo>
                <a:cubicBezTo>
                  <a:pt x="538189" y="48115"/>
                  <a:pt x="543626" y="48920"/>
                  <a:pt x="548640" y="50800"/>
                </a:cubicBezTo>
                <a:cubicBezTo>
                  <a:pt x="557178" y="54002"/>
                  <a:pt x="565306" y="58340"/>
                  <a:pt x="574040" y="60960"/>
                </a:cubicBezTo>
                <a:cubicBezTo>
                  <a:pt x="600544" y="68911"/>
                  <a:pt x="593821" y="62180"/>
                  <a:pt x="614680" y="71120"/>
                </a:cubicBezTo>
                <a:cubicBezTo>
                  <a:pt x="638387" y="81280"/>
                  <a:pt x="636573" y="85659"/>
                  <a:pt x="665480" y="91440"/>
                </a:cubicBezTo>
                <a:cubicBezTo>
                  <a:pt x="673947" y="93133"/>
                  <a:pt x="682610" y="94039"/>
                  <a:pt x="690880" y="96520"/>
                </a:cubicBezTo>
                <a:cubicBezTo>
                  <a:pt x="699614" y="99140"/>
                  <a:pt x="707629" y="103796"/>
                  <a:pt x="716280" y="106680"/>
                </a:cubicBezTo>
                <a:cubicBezTo>
                  <a:pt x="722904" y="108888"/>
                  <a:pt x="730063" y="109309"/>
                  <a:pt x="736600" y="111760"/>
                </a:cubicBezTo>
                <a:cubicBezTo>
                  <a:pt x="743691" y="114419"/>
                  <a:pt x="749736" y="119525"/>
                  <a:pt x="756920" y="121920"/>
                </a:cubicBezTo>
                <a:cubicBezTo>
                  <a:pt x="765111" y="124650"/>
                  <a:pt x="773891" y="125127"/>
                  <a:pt x="782320" y="127000"/>
                </a:cubicBezTo>
                <a:cubicBezTo>
                  <a:pt x="789136" y="128515"/>
                  <a:pt x="795824" y="130565"/>
                  <a:pt x="802640" y="132080"/>
                </a:cubicBezTo>
                <a:cubicBezTo>
                  <a:pt x="830874" y="138354"/>
                  <a:pt x="828191" y="136726"/>
                  <a:pt x="858520" y="142240"/>
                </a:cubicBezTo>
                <a:cubicBezTo>
                  <a:pt x="892966" y="148503"/>
                  <a:pt x="902016" y="152717"/>
                  <a:pt x="944880" y="157480"/>
                </a:cubicBezTo>
                <a:lnTo>
                  <a:pt x="990600" y="162560"/>
                </a:lnTo>
                <a:cubicBezTo>
                  <a:pt x="1050839" y="177620"/>
                  <a:pt x="955469" y="154518"/>
                  <a:pt x="1046480" y="172720"/>
                </a:cubicBezTo>
                <a:cubicBezTo>
                  <a:pt x="1051731" y="173770"/>
                  <a:pt x="1056502" y="176596"/>
                  <a:pt x="1061720" y="177800"/>
                </a:cubicBezTo>
                <a:cubicBezTo>
                  <a:pt x="1078546" y="181683"/>
                  <a:pt x="1095587" y="184573"/>
                  <a:pt x="1112520" y="187960"/>
                </a:cubicBezTo>
                <a:cubicBezTo>
                  <a:pt x="1120987" y="189653"/>
                  <a:pt x="1129403" y="191621"/>
                  <a:pt x="1137920" y="193040"/>
                </a:cubicBezTo>
                <a:cubicBezTo>
                  <a:pt x="1148080" y="194733"/>
                  <a:pt x="1158300" y="196100"/>
                  <a:pt x="1168400" y="198120"/>
                </a:cubicBezTo>
                <a:cubicBezTo>
                  <a:pt x="1175246" y="199489"/>
                  <a:pt x="1181799" y="202277"/>
                  <a:pt x="1188720" y="203200"/>
                </a:cubicBezTo>
                <a:cubicBezTo>
                  <a:pt x="1207259" y="205672"/>
                  <a:pt x="1226011" y="206215"/>
                  <a:pt x="1244600" y="208280"/>
                </a:cubicBezTo>
                <a:cubicBezTo>
                  <a:pt x="1256500" y="209602"/>
                  <a:pt x="1268326" y="211539"/>
                  <a:pt x="1280160" y="213360"/>
                </a:cubicBezTo>
                <a:cubicBezTo>
                  <a:pt x="1290340" y="214926"/>
                  <a:pt x="1300391" y="217415"/>
                  <a:pt x="1310640" y="218440"/>
                </a:cubicBezTo>
                <a:cubicBezTo>
                  <a:pt x="1317380" y="219114"/>
                  <a:pt x="1324187" y="218440"/>
                  <a:pt x="1330960" y="218440"/>
                </a:cubicBezTo>
              </a:path>
            </a:pathLst>
          </a:custGeom>
          <a:solidFill>
            <a:schemeClr val="bg1">
              <a:alpha val="9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S logo gray - EMF" descr="Microsoft logo, gray text version">
            <a:extLst>
              <a:ext uri="{FF2B5EF4-FFF2-40B4-BE49-F238E27FC236}">
                <a16:creationId xmlns:a16="http://schemas.microsoft.com/office/drawing/2014/main" id="{E6FC95E3-3BAC-4679-BC75-9D81120B9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C6554-EA7F-4E48-A11A-9813A516F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3233" y="0"/>
            <a:ext cx="9946298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955761-C3DB-473B-AB1B-B849DF6A572E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9899966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500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8854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418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814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9521633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89815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3730838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89ACE7-174D-4E2F-BA6A-E787A6F8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505" y="1694296"/>
            <a:ext cx="4979882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8876F-9680-4EC8-AE1D-A0C1CC310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078E1-1103-4399-AF18-E5EF37112E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3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FA1FB81A-230B-4B5F-94D8-5F0D77A4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6A81A-3567-42AD-AC9A-3D02F7C0A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19973-4DCF-40AE-8B61-A778E59173F4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244500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054559F9-ECEE-4336-9665-21F6CDFCF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505" y="1694296"/>
            <a:ext cx="4979883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8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5F3D8-577A-43D7-9775-EFE0C4106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44B03-54ED-403A-8E9D-A10EB02349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6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93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68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5626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6EB48F5B-FA46-418B-8BEE-9F0C23C84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0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330381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_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3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51D11B78-31B1-4F76-BB10-2E9469662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3D0E1-2E88-4825-A2D4-E566FC9C1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4F9FE-404D-4987-B393-D9576148ED51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228980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F3A56-4081-4B41-81DD-73AD79F6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F61B-42D2-4A01-8A2F-92ECE8545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12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69F3B-C654-4732-B3FB-AC2C0483C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612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FE881-8190-433B-92B1-4E019BBE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626CC-6804-4296-BAD6-BBEE9B0A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/memorysafety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86E34-1988-408E-B05D-9FAFDBF1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3920-2695-4D62-B572-D8652557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0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6108-2D75-434F-A229-12C477AB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7B63-7A11-4812-930C-B575F1EE9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8E84-0701-44C9-BDB7-A15DA747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280B8-F807-49B9-BC6A-B717A872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/memorysafety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27BB-2DB4-4C29-9709-1A1DACC2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0D63-E8B2-48A2-911F-80B4DF81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3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87620"/>
            <a:ext cx="11653523" cy="1612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300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991" y="0"/>
            <a:ext cx="11509009" cy="68414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black">
          <a:xfrm>
            <a:off x="448585" y="0"/>
            <a:ext cx="11743415" cy="6858000"/>
          </a:xfrm>
          <a:prstGeom prst="rect">
            <a:avLst/>
          </a:prstGeom>
          <a:gradFill flip="none" rotWithShape="1">
            <a:gsLst>
              <a:gs pos="0">
                <a:srgbClr val="0078D7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78" tIns="34288" rIns="68578" bIns="34288" numCol="1" rtlCol="0" anchor="t" anchorCtr="0" compatLnSpc="1">
            <a:prstTxWarp prst="textNoShape">
              <a:avLst/>
            </a:prstTxWarp>
          </a:bodyPr>
          <a:lstStyle/>
          <a:p>
            <a:pPr algn="ctr" defTabSz="896386"/>
            <a:endParaRPr lang="en-US" sz="1323" kern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85" y="6001381"/>
            <a:ext cx="1793006" cy="38256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627522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87395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585" y="6003481"/>
            <a:ext cx="1793006" cy="38256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627522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328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7739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9290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07309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93025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593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5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511800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51D11B78-31B1-4F76-BB10-2E9469662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DAA8D-77E5-4B57-B3AC-5B0ECC187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2526" y="1043610"/>
            <a:ext cx="8432729" cy="5814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7596E-2FF9-4709-B34A-5F47E3003661}"/>
              </a:ext>
            </a:extLst>
          </p:cNvPr>
          <p:cNvSpPr txBox="1"/>
          <p:nvPr userDrawn="1"/>
        </p:nvSpPr>
        <p:spPr>
          <a:xfrm>
            <a:off x="584200" y="6110770"/>
            <a:ext cx="2247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5C2D9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4615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994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1107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29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62165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9432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5847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138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9242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0717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9997" y="0"/>
            <a:ext cx="6102003" cy="68730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black">
          <a:xfrm>
            <a:off x="6096000" y="0"/>
            <a:ext cx="6096000" cy="6873051"/>
          </a:xfrm>
          <a:prstGeom prst="rect">
            <a:avLst/>
          </a:prstGeom>
          <a:solidFill>
            <a:srgbClr val="0078D7">
              <a:alpha val="54000"/>
            </a:srgbClr>
          </a:solidFill>
          <a:ln>
            <a:noFill/>
          </a:ln>
        </p:spPr>
        <p:txBody>
          <a:bodyPr vert="horz" wrap="square" lIns="68578" tIns="34288" rIns="68578" bIns="34288" numCol="1" rtlCol="0" anchor="t" anchorCtr="0" compatLnSpc="1">
            <a:prstTxWarp prst="textNoShape">
              <a:avLst/>
            </a:prstTxWarp>
          </a:bodyPr>
          <a:lstStyle/>
          <a:p>
            <a:pPr algn="ctr" defTabSz="896386"/>
            <a:endParaRPr lang="en-US" sz="1323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6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BFC78E-B822-4815-BCC6-5ED8DB4F0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265" r="15957"/>
          <a:stretch/>
        </p:blipFill>
        <p:spPr>
          <a:xfrm>
            <a:off x="5326063" y="0"/>
            <a:ext cx="68659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0E673-61AC-440C-8DAE-1F6569DB81AD}"/>
              </a:ext>
            </a:extLst>
          </p:cNvPr>
          <p:cNvSpPr txBox="1"/>
          <p:nvPr userDrawn="1"/>
        </p:nvSpPr>
        <p:spPr>
          <a:xfrm>
            <a:off x="584200" y="6106490"/>
            <a:ext cx="21251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Visual Studio 2019 launch</a:t>
            </a:r>
          </a:p>
        </p:txBody>
      </p:sp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996" userDrawn="1">
          <p15:clr>
            <a:srgbClr val="5ACBF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332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" y="0"/>
            <a:ext cx="12191999" cy="1904878"/>
          </a:xfrm>
          <a:prstGeom prst="rect">
            <a:avLst/>
          </a:prstGeom>
          <a:solidFill>
            <a:srgbClr val="0078D7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84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48862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5869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98"/>
            <a:ext cx="12193106" cy="6858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870" y="-298"/>
            <a:ext cx="6363900" cy="6858623"/>
          </a:xfrm>
          <a:prstGeom prst="rect">
            <a:avLst/>
          </a:prstGeom>
          <a:solidFill>
            <a:schemeClr val="tx2">
              <a:lumMod val="60000"/>
              <a:lumOff val="40000"/>
              <a:alpha val="2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0816472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73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017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1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3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370219"/>
            <a:ext cx="12192000" cy="5487781"/>
          </a:xfrm>
          <a:prstGeom prst="rect">
            <a:avLst/>
          </a:prstGeom>
          <a:solidFill>
            <a:schemeClr val="accent5">
              <a:lumMod val="50000"/>
              <a:alpha val="33000"/>
            </a:schemeClr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 bwMode="black">
          <a:xfrm>
            <a:off x="1" y="1370218"/>
            <a:ext cx="12191999" cy="5487781"/>
          </a:xfrm>
          <a:prstGeom prst="rect">
            <a:avLst/>
          </a:prstGeom>
          <a:solidFill>
            <a:schemeClr val="accent5">
              <a:lumMod val="50000"/>
              <a:alpha val="75000"/>
            </a:schemeClr>
          </a:solidFill>
          <a:ln>
            <a:noFill/>
          </a:ln>
        </p:spPr>
        <p:txBody>
          <a:bodyPr vert="horz" wrap="square" lIns="68578" tIns="34288" rIns="68578" bIns="3428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963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23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529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36837"/>
            <a:ext cx="12192000" cy="5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2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5463"/>
            <a:ext cx="12192000" cy="55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2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43" Type="http://schemas.openxmlformats.org/officeDocument/2006/relationships/image" Target="../media/image13.png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44" r:id="rId2"/>
    <p:sldLayoutId id="2147484765" r:id="rId3"/>
    <p:sldLayoutId id="2147484741" r:id="rId4"/>
    <p:sldLayoutId id="2147484743" r:id="rId5"/>
    <p:sldLayoutId id="2147484742" r:id="rId6"/>
    <p:sldLayoutId id="2147484763" r:id="rId7"/>
    <p:sldLayoutId id="2147484755" r:id="rId8"/>
    <p:sldLayoutId id="2147484580" r:id="rId9"/>
    <p:sldLayoutId id="2147484745" r:id="rId10"/>
    <p:sldLayoutId id="2147484609" r:id="rId11"/>
    <p:sldLayoutId id="2147484748" r:id="rId12"/>
    <p:sldLayoutId id="2147484577" r:id="rId13"/>
    <p:sldLayoutId id="2147484610" r:id="rId14"/>
    <p:sldLayoutId id="2147484754" r:id="rId15"/>
    <p:sldLayoutId id="2147484240" r:id="rId16"/>
    <p:sldLayoutId id="2147484241" r:id="rId17"/>
    <p:sldLayoutId id="2147484474" r:id="rId18"/>
    <p:sldLayoutId id="2147484245" r:id="rId19"/>
    <p:sldLayoutId id="2147484247" r:id="rId20"/>
    <p:sldLayoutId id="2147484639" r:id="rId21"/>
    <p:sldLayoutId id="2147484603" r:id="rId22"/>
    <p:sldLayoutId id="2147484700" r:id="rId23"/>
    <p:sldLayoutId id="2147484701" r:id="rId24"/>
    <p:sldLayoutId id="2147484702" r:id="rId25"/>
    <p:sldLayoutId id="2147484640" r:id="rId26"/>
    <p:sldLayoutId id="2147484641" r:id="rId27"/>
    <p:sldLayoutId id="2147484583" r:id="rId28"/>
    <p:sldLayoutId id="2147484249" r:id="rId29"/>
    <p:sldLayoutId id="2147484582" r:id="rId30"/>
    <p:sldLayoutId id="2147484584" r:id="rId31"/>
    <p:sldLayoutId id="2147484256" r:id="rId32"/>
    <p:sldLayoutId id="2147484257" r:id="rId33"/>
    <p:sldLayoutId id="2147484585" r:id="rId34"/>
    <p:sldLayoutId id="2147484760" r:id="rId35"/>
    <p:sldLayoutId id="2147484761" r:id="rId36"/>
    <p:sldLayoutId id="2147484299" r:id="rId37"/>
    <p:sldLayoutId id="2147484263" r:id="rId38"/>
  </p:sldLayoutIdLst>
  <p:transition>
    <p:fade/>
  </p:transition>
  <p:hf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57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4" r:id="rId1"/>
    <p:sldLayoutId id="2147484753" r:id="rId2"/>
    <p:sldLayoutId id="2147484749" r:id="rId3"/>
    <p:sldLayoutId id="2147484750" r:id="rId4"/>
    <p:sldLayoutId id="2147484751" r:id="rId5"/>
    <p:sldLayoutId id="2147484752" r:id="rId6"/>
    <p:sldLayoutId id="2147484645" r:id="rId7"/>
    <p:sldLayoutId id="2147484646" r:id="rId8"/>
    <p:sldLayoutId id="2147484650" r:id="rId9"/>
    <p:sldLayoutId id="2147484651" r:id="rId10"/>
    <p:sldLayoutId id="2147484652" r:id="rId11"/>
    <p:sldLayoutId id="2147484653" r:id="rId12"/>
    <p:sldLayoutId id="2147484654" r:id="rId13"/>
    <p:sldLayoutId id="2147484655" r:id="rId14"/>
    <p:sldLayoutId id="2147484656" r:id="rId15"/>
    <p:sldLayoutId id="2147484738" r:id="rId16"/>
    <p:sldLayoutId id="2147484739" r:id="rId17"/>
    <p:sldLayoutId id="2147484740" r:id="rId18"/>
    <p:sldLayoutId id="2147484661" r:id="rId19"/>
    <p:sldLayoutId id="2147484663" r:id="rId20"/>
    <p:sldLayoutId id="2147484665" r:id="rId21"/>
    <p:sldLayoutId id="2147484756" r:id="rId22"/>
    <p:sldLayoutId id="2147484757" r:id="rId23"/>
    <p:sldLayoutId id="2147484758" r:id="rId24"/>
    <p:sldLayoutId id="2147484666" r:id="rId25"/>
    <p:sldLayoutId id="2147484667" r:id="rId26"/>
    <p:sldLayoutId id="2147484668" r:id="rId27"/>
    <p:sldLayoutId id="2147484669" r:id="rId28"/>
    <p:sldLayoutId id="2147484759" r:id="rId29"/>
    <p:sldLayoutId id="2147484670" r:id="rId30"/>
    <p:sldLayoutId id="2147484766" r:id="rId31"/>
    <p:sldLayoutId id="2147484767" r:id="rId32"/>
    <p:sldLayoutId id="2147484768" r:id="rId33"/>
    <p:sldLayoutId id="2147484769" r:id="rId34"/>
  </p:sldLayoutIdLst>
  <p:transition>
    <p:fade/>
  </p:transition>
  <p:hf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  <p:sldLayoutId id="2147484783" r:id="rId12"/>
    <p:sldLayoutId id="2147484784" r:id="rId13"/>
    <p:sldLayoutId id="2147484785" r:id="rId14"/>
    <p:sldLayoutId id="2147484786" r:id="rId15"/>
    <p:sldLayoutId id="2147484787" r:id="rId16"/>
    <p:sldLayoutId id="2147484788" r:id="rId17"/>
    <p:sldLayoutId id="2147484789" r:id="rId18"/>
    <p:sldLayoutId id="2147484790" r:id="rId19"/>
    <p:sldLayoutId id="2147484791" r:id="rId20"/>
    <p:sldLayoutId id="2147484792" r:id="rId21"/>
    <p:sldLayoutId id="2147484793" r:id="rId22"/>
    <p:sldLayoutId id="2147484794" r:id="rId23"/>
    <p:sldLayoutId id="2147484795" r:id="rId24"/>
    <p:sldLayoutId id="2147484796" r:id="rId25"/>
    <p:sldLayoutId id="2147484797" r:id="rId26"/>
    <p:sldLayoutId id="2147484798" r:id="rId27"/>
    <p:sldLayoutId id="2147484799" r:id="rId28"/>
    <p:sldLayoutId id="2147484800" r:id="rId29"/>
    <p:sldLayoutId id="2147484801" r:id="rId30"/>
    <p:sldLayoutId id="2147484802" r:id="rId31"/>
    <p:sldLayoutId id="2147484803" r:id="rId32"/>
    <p:sldLayoutId id="2147484804" r:id="rId33"/>
    <p:sldLayoutId id="2147484805" r:id="rId34"/>
    <p:sldLayoutId id="2147484806" r:id="rId35"/>
    <p:sldLayoutId id="2147484807" r:id="rId36"/>
    <p:sldLayoutId id="2147484808" r:id="rId37"/>
    <p:sldLayoutId id="2147484809" r:id="rId38"/>
    <p:sldLayoutId id="2147484810" r:id="rId39"/>
    <p:sldLayoutId id="2147484811" r:id="rId40"/>
    <p:sldLayoutId id="2147484812" r:id="rId41"/>
  </p:sldLayoutIdLst>
  <p:transition>
    <p:fade/>
  </p:transition>
  <p:hf hdr="0" dt="0"/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88">
          <p15:clr>
            <a:srgbClr val="C35EA4"/>
          </p15:clr>
        </p15:guide>
        <p15:guide id="17" pos="7544">
          <p15:clr>
            <a:srgbClr val="C35EA4"/>
          </p15:clr>
        </p15:guide>
        <p15:guide id="26" orient="horz" pos="4104">
          <p15:clr>
            <a:srgbClr val="C35EA4"/>
          </p15:clr>
        </p15:guide>
        <p15:guide id="27" orient="horz" pos="163">
          <p15:clr>
            <a:srgbClr val="C35EA4"/>
          </p15:clr>
        </p15:guide>
        <p15:guide id="28" orient="horz" pos="763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cpp/sanitizers/error-global-buffer-overflow?view=msvc-170" TargetMode="External"/><Relationship Id="rId13" Type="http://schemas.openxmlformats.org/officeDocument/2006/relationships/hyperlink" Target="https://docs.microsoft.com/en-us/cpp/sanitizers/error-new-delete-type-mismatch?view=msvc-170" TargetMode="External"/><Relationship Id="rId18" Type="http://schemas.openxmlformats.org/officeDocument/2006/relationships/hyperlink" Target="https://docs.microsoft.com/en-us/cpp/sanitizers/error-strncat-param-overlap?view=msvc-170" TargetMode="External"/><Relationship Id="rId3" Type="http://schemas.openxmlformats.org/officeDocument/2006/relationships/hyperlink" Target="https://docs.microsoft.com/en-us/cpp/sanitizers/error-alloc-dealloc-mismatch?view=msvc-170" TargetMode="External"/><Relationship Id="rId7" Type="http://schemas.openxmlformats.org/officeDocument/2006/relationships/hyperlink" Target="https://docs.microsoft.com/en-us/cpp/sanitizers/error-dynamic-stack-buffer-overflow?view=msvc-170" TargetMode="External"/><Relationship Id="rId12" Type="http://schemas.openxmlformats.org/officeDocument/2006/relationships/hyperlink" Target="https://docs.microsoft.com/en-us/cpp/sanitizers/error-memcpy-param-overlap?view=msvc-170" TargetMode="External"/><Relationship Id="rId17" Type="http://schemas.openxmlformats.org/officeDocument/2006/relationships/hyperlink" Target="https://docs.microsoft.com/en-us/cpp/sanitizers/error-stack-use-after-scope?view=msvc-170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docs.microsoft.com/en-us/cpp/sanitizers/error-stack-use-after-return?view=msvc-170" TargetMode="Externa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s://docs.microsoft.com/en-us/cpp/sanitizers/error-double-free?view=msvc-170" TargetMode="External"/><Relationship Id="rId11" Type="http://schemas.openxmlformats.org/officeDocument/2006/relationships/hyperlink" Target="https://docs.microsoft.com/en-us/cpp/sanitizers/error-invalid-allocation-alignment?view=msvc-170" TargetMode="External"/><Relationship Id="rId5" Type="http://schemas.openxmlformats.org/officeDocument/2006/relationships/hyperlink" Target="https://docs.microsoft.com/en-us/cpp/sanitizers/error-calloc-overflow?view=msvc-170" TargetMode="External"/><Relationship Id="rId15" Type="http://schemas.openxmlformats.org/officeDocument/2006/relationships/hyperlink" Target="https://docs.microsoft.com/en-us/cpp/sanitizers/error-stack-buffer-underflow?view=msvc-170" TargetMode="External"/><Relationship Id="rId10" Type="http://schemas.openxmlformats.org/officeDocument/2006/relationships/hyperlink" Target="https://docs.microsoft.com/en-us/cpp/sanitizers/error-heap-use-after-free?view=msvc-170" TargetMode="External"/><Relationship Id="rId19" Type="http://schemas.openxmlformats.org/officeDocument/2006/relationships/hyperlink" Target="https://docs.microsoft.com/en-us/cpp/sanitizers/error-use-after-poison?view=msvc-170" TargetMode="External"/><Relationship Id="rId4" Type="http://schemas.openxmlformats.org/officeDocument/2006/relationships/hyperlink" Target="https://docs.microsoft.com/en-us/cpp/sanitizers/error-allocation-size-too-big?view=msvc-170" TargetMode="External"/><Relationship Id="rId9" Type="http://schemas.openxmlformats.org/officeDocument/2006/relationships/hyperlink" Target="https://docs.microsoft.com/en-us/cpp/sanitizers/error-heap-buffer-overflow?view=msvc-170" TargetMode="External"/><Relationship Id="rId14" Type="http://schemas.openxmlformats.org/officeDocument/2006/relationships/hyperlink" Target="https://docs.microsoft.com/en-us/cpp/sanitizers/error-stack-buffer-overflow?view=msvc-17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kalilinuxtutorials.com/ropr/" TargetMode="Externa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cpp/sanitizers/error-global-buffer-overflow?view=msvc-170" TargetMode="External"/><Relationship Id="rId13" Type="http://schemas.openxmlformats.org/officeDocument/2006/relationships/hyperlink" Target="https://docs.microsoft.com/en-us/cpp/sanitizers/error-new-delete-type-mismatch?view=msvc-170" TargetMode="External"/><Relationship Id="rId18" Type="http://schemas.openxmlformats.org/officeDocument/2006/relationships/hyperlink" Target="https://docs.microsoft.com/en-us/cpp/sanitizers/error-strncat-param-overlap?view=msvc-170" TargetMode="External"/><Relationship Id="rId3" Type="http://schemas.openxmlformats.org/officeDocument/2006/relationships/hyperlink" Target="https://docs.microsoft.com/en-us/cpp/sanitizers/error-alloc-dealloc-mismatch?view=msvc-170" TargetMode="External"/><Relationship Id="rId7" Type="http://schemas.openxmlformats.org/officeDocument/2006/relationships/hyperlink" Target="https://docs.microsoft.com/en-us/cpp/sanitizers/error-dynamic-stack-buffer-overflow?view=msvc-170" TargetMode="External"/><Relationship Id="rId12" Type="http://schemas.openxmlformats.org/officeDocument/2006/relationships/hyperlink" Target="https://docs.microsoft.com/en-us/cpp/sanitizers/error-memcpy-param-overlap?view=msvc-170" TargetMode="External"/><Relationship Id="rId17" Type="http://schemas.openxmlformats.org/officeDocument/2006/relationships/hyperlink" Target="https://docs.microsoft.com/en-us/cpp/sanitizers/error-stack-use-after-scope?view=msvc-170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docs.microsoft.com/en-us/cpp/sanitizers/error-stack-use-after-return?view=msvc-170" TargetMode="Externa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s://docs.microsoft.com/en-us/cpp/sanitizers/error-double-free?view=msvc-170" TargetMode="External"/><Relationship Id="rId11" Type="http://schemas.openxmlformats.org/officeDocument/2006/relationships/hyperlink" Target="https://docs.microsoft.com/en-us/cpp/sanitizers/error-invalid-allocation-alignment?view=msvc-170" TargetMode="External"/><Relationship Id="rId5" Type="http://schemas.openxmlformats.org/officeDocument/2006/relationships/hyperlink" Target="https://docs.microsoft.com/en-us/cpp/sanitizers/error-calloc-overflow?view=msvc-170" TargetMode="External"/><Relationship Id="rId15" Type="http://schemas.openxmlformats.org/officeDocument/2006/relationships/hyperlink" Target="https://docs.microsoft.com/en-us/cpp/sanitizers/error-stack-buffer-underflow?view=msvc-170" TargetMode="External"/><Relationship Id="rId10" Type="http://schemas.openxmlformats.org/officeDocument/2006/relationships/hyperlink" Target="https://docs.microsoft.com/en-us/cpp/sanitizers/error-heap-use-after-free?view=msvc-170" TargetMode="External"/><Relationship Id="rId19" Type="http://schemas.openxmlformats.org/officeDocument/2006/relationships/hyperlink" Target="https://docs.microsoft.com/en-us/cpp/sanitizers/error-use-after-poison?view=msvc-170" TargetMode="External"/><Relationship Id="rId4" Type="http://schemas.openxmlformats.org/officeDocument/2006/relationships/hyperlink" Target="https://docs.microsoft.com/en-us/cpp/sanitizers/error-allocation-size-too-big?view=msvc-170" TargetMode="External"/><Relationship Id="rId9" Type="http://schemas.openxmlformats.org/officeDocument/2006/relationships/hyperlink" Target="https://docs.microsoft.com/en-us/cpp/sanitizers/error-heap-buffer-overflow?view=msvc-170" TargetMode="External"/><Relationship Id="rId14" Type="http://schemas.openxmlformats.org/officeDocument/2006/relationships/hyperlink" Target="https://docs.microsoft.com/en-us/cpp/sanitizers/error-stack-buffer-overflow?view=msvc-17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top25/archive/2021/2021_cwe_top25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6.safelinks.protection.outlook.com/?url=https%3A%2F%2Fnvlpubs.nist.gov%2Fnistpubs%2Fir%2F2021%2FNIST.IR.8397.pdf&amp;data=05%7C01%7Chsutter%40microsoft.com%7C224b4e3630ac47638a7708da650282e8%7C72f988bf86f141af91ab2d7cd011db47%7C1%7C0%7C637933358706867173%7CUnknown%7CTWFpbGZsb3d8eyJWIjoiMC4wLjAwMDAiLCJQIjoiV2luMzIiLCJBTiI6Ik1haWwiLCJXVCI6Mn0%3D%7C3000%7C%7C%7C&amp;sdata=2K31fm4XSq7JisLTYlNj7Tla3W83CDvzPqxQsBqatss%3D&amp;reserved=0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blogs.microsoft.com/cppblog/finding-bugs-with-addresssanitizer-patterns-from-open-source-projects/" TargetMode="External"/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10F1-83A2-4D87-8DBE-09F7390A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875002"/>
            <a:ext cx="10046573" cy="553998"/>
          </a:xfrm>
        </p:spPr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memory_safe</a:t>
            </a:r>
            <a:r>
              <a:rPr lang="en-US" dirty="0"/>
              <a:t> C++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D967A-8CC4-4F67-B8E9-67CF8C5CE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JRadigan@Microsoft.com</a:t>
            </a:r>
          </a:p>
        </p:txBody>
      </p:sp>
    </p:spTree>
    <p:extLst>
      <p:ext uri="{BB962C8B-B14F-4D97-AF65-F5344CB8AC3E}">
        <p14:creationId xmlns:p14="http://schemas.microsoft.com/office/powerpoint/2010/main" val="5682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F6E-6FB0-DDFF-FE3D-3CC8BB43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1" y="337445"/>
            <a:ext cx="11018520" cy="553998"/>
          </a:xfrm>
        </p:spPr>
        <p:txBody>
          <a:bodyPr/>
          <a:lstStyle/>
          <a:p>
            <a:r>
              <a:rPr lang="en-US" dirty="0"/>
              <a:t>Constant store – ROP gadget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AC2AE-B376-C39E-608F-4F47921F2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178" y="3527275"/>
            <a:ext cx="4248234" cy="1785104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a1: pop eax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a2: ret 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a3: pop ebx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a4: ret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a5: mov [ebx], eax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A1A0A-743F-2F6E-CE5F-CDE3FAE5EE56}"/>
              </a:ext>
            </a:extLst>
          </p:cNvPr>
          <p:cNvSpPr txBox="1"/>
          <p:nvPr/>
        </p:nvSpPr>
        <p:spPr>
          <a:xfrm>
            <a:off x="3369734" y="2241579"/>
            <a:ext cx="34882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/>
              <a:t>Mem[val2] = val1;</a:t>
            </a:r>
            <a:endParaRPr lang="en-US" sz="3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66F4C-2E33-F089-4980-996CD178D610}"/>
              </a:ext>
            </a:extLst>
          </p:cNvPr>
          <p:cNvSpPr txBox="1"/>
          <p:nvPr/>
        </p:nvSpPr>
        <p:spPr>
          <a:xfrm>
            <a:off x="7899396" y="2774853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a5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29058-C645-649D-3286-FCE74EE7EA55}"/>
              </a:ext>
            </a:extLst>
          </p:cNvPr>
          <p:cNvSpPr txBox="1"/>
          <p:nvPr/>
        </p:nvSpPr>
        <p:spPr>
          <a:xfrm>
            <a:off x="7899395" y="3129534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val2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B353-EB51-C1E6-3718-F9632C3D16AD}"/>
              </a:ext>
            </a:extLst>
          </p:cNvPr>
          <p:cNvSpPr txBox="1"/>
          <p:nvPr/>
        </p:nvSpPr>
        <p:spPr>
          <a:xfrm>
            <a:off x="7899397" y="3812240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val1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C5802-E953-EDE2-0E52-66E023034E7D}"/>
              </a:ext>
            </a:extLst>
          </p:cNvPr>
          <p:cNvSpPr txBox="1"/>
          <p:nvPr/>
        </p:nvSpPr>
        <p:spPr>
          <a:xfrm>
            <a:off x="7899397" y="3464572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a3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9E04A0-61E1-E586-0F58-E2A9DB3D8C16}"/>
              </a:ext>
            </a:extLst>
          </p:cNvPr>
          <p:cNvGrpSpPr/>
          <p:nvPr/>
        </p:nvGrpSpPr>
        <p:grpSpPr>
          <a:xfrm>
            <a:off x="5367869" y="4732867"/>
            <a:ext cx="2709333" cy="1618986"/>
            <a:chOff x="5367869" y="4732867"/>
            <a:chExt cx="2709333" cy="1618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A79371-6098-5934-9A2B-8A8DD1DF56AE}"/>
                </a:ext>
              </a:extLst>
            </p:cNvPr>
            <p:cNvSpPr/>
            <p:nvPr/>
          </p:nvSpPr>
          <p:spPr bwMode="auto">
            <a:xfrm>
              <a:off x="5367869" y="4732867"/>
              <a:ext cx="2709333" cy="1618986"/>
            </a:xfrm>
            <a:prstGeom prst="rect">
              <a:avLst/>
            </a:prstGeom>
            <a:noFill/>
            <a:ln>
              <a:solidFill>
                <a:srgbClr val="92D05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9CA81C-22CC-22C8-4F95-E6C710589E56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6722536" y="4732867"/>
              <a:ext cx="0" cy="161898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4F151A-E294-C03E-6E30-14ECB5B0E8DB}"/>
                </a:ext>
              </a:extLst>
            </p:cNvPr>
            <p:cNvCxnSpPr>
              <a:cxnSpLocks/>
            </p:cNvCxnSpPr>
            <p:nvPr/>
          </p:nvCxnSpPr>
          <p:spPr>
            <a:xfrm>
              <a:off x="5367869" y="5300134"/>
              <a:ext cx="2709333" cy="0"/>
            </a:xfrm>
            <a:prstGeom prst="line">
              <a:avLst/>
            </a:prstGeom>
            <a:ln>
              <a:solidFill>
                <a:srgbClr val="92D05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AF2509-E70D-992B-3C2A-EF2306182E32}"/>
                </a:ext>
              </a:extLst>
            </p:cNvPr>
            <p:cNvCxnSpPr>
              <a:cxnSpLocks/>
            </p:cNvCxnSpPr>
            <p:nvPr/>
          </p:nvCxnSpPr>
          <p:spPr>
            <a:xfrm>
              <a:off x="5367869" y="5799667"/>
              <a:ext cx="2709333" cy="0"/>
            </a:xfrm>
            <a:prstGeom prst="line">
              <a:avLst/>
            </a:prstGeom>
            <a:ln>
              <a:solidFill>
                <a:srgbClr val="92D05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80CF13-8911-75A6-C409-5964D835B450}"/>
                </a:ext>
              </a:extLst>
            </p:cNvPr>
            <p:cNvSpPr txBox="1"/>
            <p:nvPr/>
          </p:nvSpPr>
          <p:spPr>
            <a:xfrm>
              <a:off x="5825069" y="4826092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eax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9A6133-1360-F9E8-FD2C-333076D8F35A}"/>
                </a:ext>
              </a:extLst>
            </p:cNvPr>
            <p:cNvSpPr txBox="1"/>
            <p:nvPr/>
          </p:nvSpPr>
          <p:spPr>
            <a:xfrm>
              <a:off x="5833536" y="5388471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ebx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FCE1C2-89C7-7B44-E7BC-DB825EB4483B}"/>
                </a:ext>
              </a:extLst>
            </p:cNvPr>
            <p:cNvSpPr txBox="1"/>
            <p:nvPr/>
          </p:nvSpPr>
          <p:spPr>
            <a:xfrm>
              <a:off x="5833536" y="5860916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eip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B5D9BF4-43E2-EADF-B9D0-12BAC39D76B6}"/>
              </a:ext>
            </a:extLst>
          </p:cNvPr>
          <p:cNvSpPr txBox="1"/>
          <p:nvPr/>
        </p:nvSpPr>
        <p:spPr>
          <a:xfrm>
            <a:off x="7302497" y="4904021"/>
            <a:ext cx="6688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val1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8052C0-F96D-35DC-103C-09BC4A2BC858}"/>
              </a:ext>
            </a:extLst>
          </p:cNvPr>
          <p:cNvSpPr txBox="1"/>
          <p:nvPr/>
        </p:nvSpPr>
        <p:spPr>
          <a:xfrm>
            <a:off x="7302497" y="5867402"/>
            <a:ext cx="6688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513C60-5E56-6ADE-049F-2B69B2161BE8}"/>
              </a:ext>
            </a:extLst>
          </p:cNvPr>
          <p:cNvSpPr txBox="1"/>
          <p:nvPr/>
        </p:nvSpPr>
        <p:spPr>
          <a:xfrm>
            <a:off x="7296253" y="5860915"/>
            <a:ext cx="4402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C96AE-59B9-1B46-2A42-D00EED04D921}"/>
              </a:ext>
            </a:extLst>
          </p:cNvPr>
          <p:cNvGrpSpPr/>
          <p:nvPr/>
        </p:nvGrpSpPr>
        <p:grpSpPr>
          <a:xfrm>
            <a:off x="134781" y="3527119"/>
            <a:ext cx="1214461" cy="307777"/>
            <a:chOff x="265510" y="3527275"/>
            <a:chExt cx="1214461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0A056F-B5F8-3441-4359-690B50548C89}"/>
                </a:ext>
              </a:extLst>
            </p:cNvPr>
            <p:cNvSpPr txBox="1"/>
            <p:nvPr/>
          </p:nvSpPr>
          <p:spPr>
            <a:xfrm>
              <a:off x="265510" y="3527275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eip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03C7DCFF-E33B-2365-B0C1-287D079D73CF}"/>
                </a:ext>
              </a:extLst>
            </p:cNvPr>
            <p:cNvSpPr/>
            <p:nvPr/>
          </p:nvSpPr>
          <p:spPr bwMode="auto">
            <a:xfrm>
              <a:off x="692570" y="3621418"/>
              <a:ext cx="787401" cy="190822"/>
            </a:xfrm>
            <a:prstGeom prst="rightArrow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A1982B-6057-E638-3470-09310C1AD461}"/>
              </a:ext>
            </a:extLst>
          </p:cNvPr>
          <p:cNvGrpSpPr/>
          <p:nvPr/>
        </p:nvGrpSpPr>
        <p:grpSpPr>
          <a:xfrm>
            <a:off x="8949266" y="3835052"/>
            <a:ext cx="1634065" cy="369332"/>
            <a:chOff x="8949266" y="3835052"/>
            <a:chExt cx="1634065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EDD13-D41C-299A-A1C2-F448C024338B}"/>
                </a:ext>
              </a:extLst>
            </p:cNvPr>
            <p:cNvSpPr txBox="1"/>
            <p:nvPr/>
          </p:nvSpPr>
          <p:spPr>
            <a:xfrm>
              <a:off x="9677398" y="3835052"/>
              <a:ext cx="9059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  </a:t>
              </a: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esp</a:t>
              </a:r>
              <a:endPara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7021678C-E0AA-3738-2667-5F3A8D04DA08}"/>
                </a:ext>
              </a:extLst>
            </p:cNvPr>
            <p:cNvSpPr/>
            <p:nvPr/>
          </p:nvSpPr>
          <p:spPr bwMode="auto">
            <a:xfrm rot="10800000">
              <a:off x="8949266" y="3983666"/>
              <a:ext cx="905934" cy="136351"/>
            </a:xfrm>
            <a:prstGeom prst="rightArrow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65F52DB-3933-CDC8-CA18-5BD870DFA401}"/>
              </a:ext>
            </a:extLst>
          </p:cNvPr>
          <p:cNvSpPr txBox="1"/>
          <p:nvPr/>
        </p:nvSpPr>
        <p:spPr>
          <a:xfrm>
            <a:off x="526962" y="790249"/>
            <a:ext cx="618066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Checkoway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8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00195 0.0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729 -0.07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01002 0.1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F6E-6FB0-DDFF-FE3D-3CC8BB43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Checkoway</a:t>
            </a:r>
            <a:r>
              <a:rPr lang="en-US" dirty="0"/>
              <a:t> – constant store “ROP gadget”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AC2AE-B376-C39E-608F-4F47921F2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178" y="3527275"/>
            <a:ext cx="4248234" cy="1785104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a1: pop eax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a2: ret 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a3: pop ebx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a4: ret</a:t>
            </a:r>
          </a:p>
          <a:p>
            <a:pPr marL="0" indent="0">
              <a:buNone/>
            </a:pPr>
            <a:r>
              <a:rPr lang="pt-BR" sz="2000" dirty="0">
                <a:latin typeface="Consolas" panose="020B0609020204030204" pitchFamily="49" charset="0"/>
              </a:rPr>
              <a:t>a5: mov [ebx], eax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A1A0A-743F-2F6E-CE5F-CDE3FAE5EE56}"/>
              </a:ext>
            </a:extLst>
          </p:cNvPr>
          <p:cNvSpPr txBox="1"/>
          <p:nvPr/>
        </p:nvSpPr>
        <p:spPr>
          <a:xfrm>
            <a:off x="3462867" y="2133368"/>
            <a:ext cx="34882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/>
              <a:t>Mem[val2] = val1;</a:t>
            </a:r>
            <a:endParaRPr lang="en-US" sz="3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66F4C-2E33-F089-4980-996CD178D610}"/>
              </a:ext>
            </a:extLst>
          </p:cNvPr>
          <p:cNvSpPr txBox="1"/>
          <p:nvPr/>
        </p:nvSpPr>
        <p:spPr>
          <a:xfrm>
            <a:off x="7899396" y="2774853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a5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29058-C645-649D-3286-FCE74EE7EA55}"/>
              </a:ext>
            </a:extLst>
          </p:cNvPr>
          <p:cNvSpPr txBox="1"/>
          <p:nvPr/>
        </p:nvSpPr>
        <p:spPr>
          <a:xfrm>
            <a:off x="7899395" y="3129534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val2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B353-EB51-C1E6-3718-F9632C3D16AD}"/>
              </a:ext>
            </a:extLst>
          </p:cNvPr>
          <p:cNvSpPr txBox="1"/>
          <p:nvPr/>
        </p:nvSpPr>
        <p:spPr>
          <a:xfrm>
            <a:off x="7899397" y="3812240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val1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C5802-E953-EDE2-0E52-66E023034E7D}"/>
              </a:ext>
            </a:extLst>
          </p:cNvPr>
          <p:cNvSpPr txBox="1"/>
          <p:nvPr/>
        </p:nvSpPr>
        <p:spPr>
          <a:xfrm>
            <a:off x="7899397" y="3464572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a3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A79371-6098-5934-9A2B-8A8DD1DF56AE}"/>
              </a:ext>
            </a:extLst>
          </p:cNvPr>
          <p:cNvSpPr/>
          <p:nvPr/>
        </p:nvSpPr>
        <p:spPr bwMode="auto">
          <a:xfrm>
            <a:off x="5367869" y="4732867"/>
            <a:ext cx="2709333" cy="1618986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9CA81C-22CC-22C8-4F95-E6C710589E56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6722536" y="4732867"/>
            <a:ext cx="0" cy="1618986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4F151A-E294-C03E-6E30-14ECB5B0E8DB}"/>
              </a:ext>
            </a:extLst>
          </p:cNvPr>
          <p:cNvCxnSpPr>
            <a:cxnSpLocks/>
          </p:cNvCxnSpPr>
          <p:nvPr/>
        </p:nvCxnSpPr>
        <p:spPr>
          <a:xfrm>
            <a:off x="5367869" y="5300134"/>
            <a:ext cx="2709333" cy="0"/>
          </a:xfrm>
          <a:prstGeom prst="line">
            <a:avLst/>
          </a:prstGeom>
          <a:ln>
            <a:solidFill>
              <a:srgbClr val="92D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AF2509-E70D-992B-3C2A-EF2306182E32}"/>
              </a:ext>
            </a:extLst>
          </p:cNvPr>
          <p:cNvCxnSpPr>
            <a:cxnSpLocks/>
          </p:cNvCxnSpPr>
          <p:nvPr/>
        </p:nvCxnSpPr>
        <p:spPr>
          <a:xfrm>
            <a:off x="5367869" y="5799667"/>
            <a:ext cx="2709333" cy="0"/>
          </a:xfrm>
          <a:prstGeom prst="line">
            <a:avLst/>
          </a:prstGeom>
          <a:ln>
            <a:solidFill>
              <a:srgbClr val="92D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80CF13-8911-75A6-C409-5964D835B450}"/>
              </a:ext>
            </a:extLst>
          </p:cNvPr>
          <p:cNvSpPr txBox="1"/>
          <p:nvPr/>
        </p:nvSpPr>
        <p:spPr>
          <a:xfrm>
            <a:off x="5825069" y="4826092"/>
            <a:ext cx="4402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eax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9A6133-1360-F9E8-FD2C-333076D8F35A}"/>
              </a:ext>
            </a:extLst>
          </p:cNvPr>
          <p:cNvSpPr txBox="1"/>
          <p:nvPr/>
        </p:nvSpPr>
        <p:spPr>
          <a:xfrm>
            <a:off x="5833536" y="5388471"/>
            <a:ext cx="4402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ebx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FCE1C2-89C7-7B44-E7BC-DB825EB4483B}"/>
              </a:ext>
            </a:extLst>
          </p:cNvPr>
          <p:cNvSpPr txBox="1"/>
          <p:nvPr/>
        </p:nvSpPr>
        <p:spPr>
          <a:xfrm>
            <a:off x="5833536" y="5860916"/>
            <a:ext cx="4402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eip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5D9BF4-43E2-EADF-B9D0-12BAC39D76B6}"/>
              </a:ext>
            </a:extLst>
          </p:cNvPr>
          <p:cNvSpPr txBox="1"/>
          <p:nvPr/>
        </p:nvSpPr>
        <p:spPr>
          <a:xfrm>
            <a:off x="7302497" y="4904021"/>
            <a:ext cx="6688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1CC8B-BFFE-526C-A679-91FD303771DD}"/>
              </a:ext>
            </a:extLst>
          </p:cNvPr>
          <p:cNvSpPr txBox="1"/>
          <p:nvPr/>
        </p:nvSpPr>
        <p:spPr>
          <a:xfrm>
            <a:off x="7230525" y="5828119"/>
            <a:ext cx="6688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CFCBE-7248-C376-14A4-56F1FC2CD0B9}"/>
              </a:ext>
            </a:extLst>
          </p:cNvPr>
          <p:cNvSpPr txBox="1"/>
          <p:nvPr/>
        </p:nvSpPr>
        <p:spPr>
          <a:xfrm>
            <a:off x="7254927" y="5374550"/>
            <a:ext cx="6688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val2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3864F-FE22-5E68-F442-4449301AB880}"/>
              </a:ext>
            </a:extLst>
          </p:cNvPr>
          <p:cNvSpPr txBox="1"/>
          <p:nvPr/>
        </p:nvSpPr>
        <p:spPr>
          <a:xfrm>
            <a:off x="7162801" y="5852353"/>
            <a:ext cx="6688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CBCDAB-489D-E16E-C821-ABBAA936596C}"/>
              </a:ext>
            </a:extLst>
          </p:cNvPr>
          <p:cNvGrpSpPr/>
          <p:nvPr/>
        </p:nvGrpSpPr>
        <p:grpSpPr>
          <a:xfrm>
            <a:off x="195060" y="4265938"/>
            <a:ext cx="1214461" cy="307777"/>
            <a:chOff x="265510" y="3527275"/>
            <a:chExt cx="1214461" cy="3077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9A9ABD-D24B-9673-3D2A-3DCE329E2D5A}"/>
                </a:ext>
              </a:extLst>
            </p:cNvPr>
            <p:cNvSpPr txBox="1"/>
            <p:nvPr/>
          </p:nvSpPr>
          <p:spPr>
            <a:xfrm>
              <a:off x="265510" y="3527275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eip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85D97220-4B5D-4518-A9C4-68602645E989}"/>
                </a:ext>
              </a:extLst>
            </p:cNvPr>
            <p:cNvSpPr/>
            <p:nvPr/>
          </p:nvSpPr>
          <p:spPr bwMode="auto">
            <a:xfrm>
              <a:off x="692570" y="3621418"/>
              <a:ext cx="787401" cy="190822"/>
            </a:xfrm>
            <a:prstGeom prst="rightArrow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041D32-CEFB-7A9D-F067-55B91D19936A}"/>
              </a:ext>
            </a:extLst>
          </p:cNvPr>
          <p:cNvGrpSpPr/>
          <p:nvPr/>
        </p:nvGrpSpPr>
        <p:grpSpPr>
          <a:xfrm>
            <a:off x="8974666" y="3098756"/>
            <a:ext cx="1634065" cy="369332"/>
            <a:chOff x="8949266" y="3835052"/>
            <a:chExt cx="1634065" cy="3693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D4775D-0932-B20F-5E7C-ABFCCE403BFB}"/>
                </a:ext>
              </a:extLst>
            </p:cNvPr>
            <p:cNvSpPr txBox="1"/>
            <p:nvPr/>
          </p:nvSpPr>
          <p:spPr>
            <a:xfrm>
              <a:off x="9677398" y="3835052"/>
              <a:ext cx="9059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  </a:t>
              </a: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esp</a:t>
              </a:r>
              <a:endPara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FCBAAED4-B9BD-4ECF-6F21-F9EFE6EF1FE5}"/>
                </a:ext>
              </a:extLst>
            </p:cNvPr>
            <p:cNvSpPr/>
            <p:nvPr/>
          </p:nvSpPr>
          <p:spPr bwMode="auto">
            <a:xfrm rot="10800000">
              <a:off x="8949266" y="3983666"/>
              <a:ext cx="905934" cy="136351"/>
            </a:xfrm>
            <a:prstGeom prst="rightArrow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D98F308-2AF4-1FA3-65B6-9ED6AF6BEB1F}"/>
              </a:ext>
            </a:extLst>
          </p:cNvPr>
          <p:cNvSpPr/>
          <p:nvPr/>
        </p:nvSpPr>
        <p:spPr bwMode="auto">
          <a:xfrm>
            <a:off x="2332399" y="2270141"/>
            <a:ext cx="808737" cy="305967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00195 0.053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0729 -0.071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01002 0.1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20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EFB3-D1EE-63FE-6232-C74FBFDC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91" y="457200"/>
            <a:ext cx="11018520" cy="2215991"/>
          </a:xfrm>
        </p:spPr>
        <p:txBody>
          <a:bodyPr/>
          <a:lstStyle/>
          <a:p>
            <a:r>
              <a:rPr lang="en-US" dirty="0"/>
              <a:t>ROP gadget</a:t>
            </a:r>
            <a:r>
              <a:rPr lang="en-US" dirty="0">
                <a:solidFill>
                  <a:srgbClr val="FF0000"/>
                </a:solidFill>
              </a:rPr>
              <a:t>(s)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86DF0-D778-8EF9-E795-C0F8D565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74" y="457200"/>
            <a:ext cx="7453083" cy="61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010E-5B4E-316C-B3C9-75CE6AB2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44" y="180201"/>
            <a:ext cx="11018520" cy="553998"/>
          </a:xfrm>
        </p:spPr>
        <p:txBody>
          <a:bodyPr/>
          <a:lstStyle/>
          <a:p>
            <a:r>
              <a:rPr lang="en-US" dirty="0"/>
              <a:t>ROP – Turing complete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D4B51-E892-41CF-CCBF-E2A89C50A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7702" y="1358702"/>
            <a:ext cx="11653523" cy="49367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Usually: Arbitrary Turing-complete behavior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Arithmetic</a:t>
            </a:r>
          </a:p>
          <a:p>
            <a:pPr marL="0" indent="0">
              <a:buNone/>
            </a:pPr>
            <a:r>
              <a:rPr lang="en-US" sz="2400" dirty="0"/>
              <a:t> 	Logic</a:t>
            </a:r>
          </a:p>
          <a:p>
            <a:pPr marL="0" indent="0">
              <a:buNone/>
            </a:pPr>
            <a:r>
              <a:rPr lang="en-US" sz="2400" dirty="0"/>
              <a:t> 	Conditionals and loops</a:t>
            </a:r>
          </a:p>
          <a:p>
            <a:pPr marL="0" indent="0">
              <a:buNone/>
            </a:pPr>
            <a:r>
              <a:rPr lang="en-US" sz="2400" dirty="0"/>
              <a:t> 	Subroutines</a:t>
            </a:r>
          </a:p>
          <a:p>
            <a:pPr marL="0" indent="0">
              <a:buNone/>
            </a:pPr>
            <a:r>
              <a:rPr lang="en-US" sz="2400" dirty="0"/>
              <a:t> 	Calling existing functions</a:t>
            </a:r>
          </a:p>
          <a:p>
            <a:pPr marL="0" indent="0">
              <a:buNone/>
            </a:pPr>
            <a:r>
              <a:rPr lang="en-US" sz="2400" dirty="0"/>
              <a:t>	System calls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Sometimes: More limited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Often enough for straight-line code and system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2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8EE3-D962-DDE8-B95A-E917250D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34" y="3028148"/>
            <a:ext cx="11018520" cy="1107996"/>
          </a:xfrm>
        </p:spPr>
        <p:txBody>
          <a:bodyPr/>
          <a:lstStyle/>
          <a:p>
            <a:r>
              <a:rPr lang="en-US" dirty="0"/>
              <a:t>It can all start with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one </a:t>
            </a:r>
            <a:r>
              <a:rPr lang="en-US" dirty="0">
                <a:solidFill>
                  <a:srgbClr val="C00000"/>
                </a:solidFill>
              </a:rPr>
              <a:t>memory safety </a:t>
            </a:r>
            <a:r>
              <a:rPr lang="en-US" b="1" dirty="0">
                <a:solidFill>
                  <a:srgbClr val="C00000"/>
                </a:solidFill>
              </a:rPr>
              <a:t>error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6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3832-9DA0-E6B2-A960-0F5437B3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928" y="2875002"/>
            <a:ext cx="11018520" cy="553998"/>
          </a:xfrm>
        </p:spPr>
        <p:txBody>
          <a:bodyPr/>
          <a:lstStyle/>
          <a:p>
            <a:r>
              <a:rPr lang="en-US" dirty="0"/>
              <a:t>Wait.  What’s memory safety?</a:t>
            </a:r>
          </a:p>
        </p:txBody>
      </p:sp>
    </p:spTree>
    <p:extLst>
      <p:ext uri="{BB962C8B-B14F-4D97-AF65-F5344CB8AC3E}">
        <p14:creationId xmlns:p14="http://schemas.microsoft.com/office/powerpoint/2010/main" val="906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667A139-C0B6-4A9E-9A97-9FD878146B5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96000" y="-112455"/>
            <a:ext cx="5898804" cy="69704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0918" tIns="68241" rIns="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-mismatch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allocation-size-too-big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double-free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dynamic-stack-buffer-overflow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global-buffer-overflow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heap-buffer-overflow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heap-use-after-free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invalid-allocation-alignment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2"/>
              </a:rPr>
              <a:t>memcpy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2"/>
              </a:rPr>
              <a:t>-param-overlap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3"/>
              </a:rPr>
              <a:t>new-delete-type-mismatch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4"/>
              </a:rPr>
              <a:t>stack-buffer-overflow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5"/>
              </a:rPr>
              <a:t>stack-buffer-underflow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6"/>
              </a:rPr>
              <a:t>stack-use-after-return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7"/>
              </a:rPr>
              <a:t>stack-use-after-scope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8"/>
              </a:rPr>
              <a:t>strncat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8"/>
              </a:rPr>
              <a:t>-param-overlap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9"/>
              </a:rPr>
              <a:t>use-after-poison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8EEFF-C134-4B84-A4F4-1261A52B9058}"/>
              </a:ext>
            </a:extLst>
          </p:cNvPr>
          <p:cNvSpPr txBox="1"/>
          <p:nvPr/>
        </p:nvSpPr>
        <p:spPr>
          <a:xfrm>
            <a:off x="313267" y="2832556"/>
            <a:ext cx="4868937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	Memory Safety </a:t>
            </a: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Asan find these with </a:t>
            </a:r>
            <a:r>
              <a:rPr lang="en-US" sz="16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ZERO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10386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3BBC-465E-3C44-9F34-B454EC8E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044" y="2875002"/>
            <a:ext cx="11018520" cy="553998"/>
          </a:xfrm>
        </p:spPr>
        <p:txBody>
          <a:bodyPr/>
          <a:lstStyle/>
          <a:p>
            <a:r>
              <a:rPr lang="en-US" dirty="0"/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260769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B66297-E684-0C82-8CA5-4DFFFAA7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C++ Security Technologies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FDD0CB-87EB-13C4-294A-9FD6F53C591E}"/>
              </a:ext>
            </a:extLst>
          </p:cNvPr>
          <p:cNvSpPr/>
          <p:nvPr/>
        </p:nvSpPr>
        <p:spPr bwMode="auto">
          <a:xfrm>
            <a:off x="6865750" y="73892"/>
            <a:ext cx="3100640" cy="272679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0251F7-DC48-1264-D2F9-937CCBB9475B}"/>
              </a:ext>
            </a:extLst>
          </p:cNvPr>
          <p:cNvSpPr/>
          <p:nvPr/>
        </p:nvSpPr>
        <p:spPr bwMode="auto">
          <a:xfrm>
            <a:off x="5625314" y="2091362"/>
            <a:ext cx="3275878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F87999-C852-385F-32C8-899AC7B576FB}"/>
              </a:ext>
            </a:extLst>
          </p:cNvPr>
          <p:cNvSpPr/>
          <p:nvPr/>
        </p:nvSpPr>
        <p:spPr bwMode="auto">
          <a:xfrm>
            <a:off x="8394346" y="2048911"/>
            <a:ext cx="3275878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26A544-09D9-490A-119D-799EC9A505C4}"/>
              </a:ext>
            </a:extLst>
          </p:cNvPr>
          <p:cNvSpPr/>
          <p:nvPr/>
        </p:nvSpPr>
        <p:spPr bwMode="auto">
          <a:xfrm>
            <a:off x="7245173" y="4023930"/>
            <a:ext cx="2805192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A8CC74-785A-285C-641A-B2C82BE59327}"/>
              </a:ext>
            </a:extLst>
          </p:cNvPr>
          <p:cNvSpPr txBox="1"/>
          <p:nvPr/>
        </p:nvSpPr>
        <p:spPr>
          <a:xfrm>
            <a:off x="7257870" y="565652"/>
            <a:ext cx="27085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 Modifications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6A0D7-8C77-161F-B517-B55BB8A0D643}"/>
              </a:ext>
            </a:extLst>
          </p:cNvPr>
          <p:cNvSpPr txBox="1"/>
          <p:nvPr/>
        </p:nvSpPr>
        <p:spPr>
          <a:xfrm>
            <a:off x="6275703" y="2662472"/>
            <a:ext cx="21068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Static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A2D59-8B35-46C7-BB63-7E02F9AC955C}"/>
              </a:ext>
            </a:extLst>
          </p:cNvPr>
          <p:cNvSpPr txBox="1"/>
          <p:nvPr/>
        </p:nvSpPr>
        <p:spPr>
          <a:xfrm>
            <a:off x="9006798" y="2669498"/>
            <a:ext cx="23994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Dynamic 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63698-1343-E265-43FE-BDA8303A7474}"/>
              </a:ext>
            </a:extLst>
          </p:cNvPr>
          <p:cNvSpPr txBox="1"/>
          <p:nvPr/>
        </p:nvSpPr>
        <p:spPr>
          <a:xfrm>
            <a:off x="7708391" y="4695257"/>
            <a:ext cx="2182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Secure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CodeGen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80F78-05AF-6B27-48FB-E398875E6056}"/>
              </a:ext>
            </a:extLst>
          </p:cNvPr>
          <p:cNvSpPr txBox="1"/>
          <p:nvPr/>
        </p:nvSpPr>
        <p:spPr>
          <a:xfrm>
            <a:off x="6470536" y="3114427"/>
            <a:ext cx="191778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/SDL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/Analyze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GSL Checker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SAL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plugins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7C18C-C3B9-1BE4-5145-7CD42BC1D54A}"/>
              </a:ext>
            </a:extLst>
          </p:cNvPr>
          <p:cNvSpPr txBox="1"/>
          <p:nvPr/>
        </p:nvSpPr>
        <p:spPr>
          <a:xfrm>
            <a:off x="8901192" y="3086115"/>
            <a:ext cx="23608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</a:t>
            </a: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Address Sanitizer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libFuzzer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CodeCoverage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C1A75-5F04-F76E-FFA6-874A27D1A488}"/>
              </a:ext>
            </a:extLst>
          </p:cNvPr>
          <p:cNvSpPr txBox="1"/>
          <p:nvPr/>
        </p:nvSpPr>
        <p:spPr>
          <a:xfrm>
            <a:off x="7874287" y="5018713"/>
            <a:ext cx="1672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</a:t>
            </a: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/GS /GS+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/XFG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CastGuard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/CFG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SafeEH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4E1041-B750-12AD-0890-4795F616027E}"/>
              </a:ext>
            </a:extLst>
          </p:cNvPr>
          <p:cNvSpPr txBox="1"/>
          <p:nvPr/>
        </p:nvSpPr>
        <p:spPr>
          <a:xfrm>
            <a:off x="7285595" y="938017"/>
            <a:ext cx="2915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GSL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Attributes for drivers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SAL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#pragma(strict_gs, . . 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4E4100-249F-464A-C0D4-744FC95E7D3B}"/>
              </a:ext>
            </a:extLst>
          </p:cNvPr>
          <p:cNvSpPr txBox="1"/>
          <p:nvPr/>
        </p:nvSpPr>
        <p:spPr>
          <a:xfrm>
            <a:off x="579612" y="2624450"/>
            <a:ext cx="402181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Writing a security blog: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Describe each tech.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How they compose</a:t>
            </a:r>
          </a:p>
        </p:txBody>
      </p:sp>
    </p:spTree>
    <p:extLst>
      <p:ext uri="{BB962C8B-B14F-4D97-AF65-F5344CB8AC3E}">
        <p14:creationId xmlns:p14="http://schemas.microsoft.com/office/powerpoint/2010/main" val="433195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3BBC-465E-3C44-9F34-B454EC8E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75" y="2875002"/>
            <a:ext cx="11018520" cy="553998"/>
          </a:xfrm>
        </p:spPr>
        <p:txBody>
          <a:bodyPr/>
          <a:lstStyle/>
          <a:p>
            <a:r>
              <a:rPr lang="en-US" dirty="0"/>
              <a:t>What’s secure code generation?</a:t>
            </a:r>
          </a:p>
        </p:txBody>
      </p:sp>
    </p:spTree>
    <p:extLst>
      <p:ext uri="{BB962C8B-B14F-4D97-AF65-F5344CB8AC3E}">
        <p14:creationId xmlns:p14="http://schemas.microsoft.com/office/powerpoint/2010/main" val="130436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B0515-6F58-490E-B6DF-855358B9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87" y="274350"/>
            <a:ext cx="11018520" cy="553998"/>
          </a:xfrm>
        </p:spPr>
        <p:txBody>
          <a:bodyPr/>
          <a:lstStyle/>
          <a:p>
            <a:r>
              <a:rPr lang="en-US" dirty="0"/>
              <a:t>Memory safety 2018 – continues to dominate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EBE1F-7DCA-42C5-9F80-DE48899F3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D4041-902E-4369-8E87-E87A3B3D31C1}"/>
              </a:ext>
            </a:extLst>
          </p:cNvPr>
          <p:cNvSpPr/>
          <p:nvPr/>
        </p:nvSpPr>
        <p:spPr bwMode="auto">
          <a:xfrm>
            <a:off x="382487" y="6063916"/>
            <a:ext cx="5713514" cy="539015"/>
          </a:xfrm>
          <a:prstGeom prst="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Discovered vulnerabilities continue to increase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D85D2-1DA5-4A00-8A43-DDCF8FD0CC91}"/>
              </a:ext>
            </a:extLst>
          </p:cNvPr>
          <p:cNvSpPr/>
          <p:nvPr/>
        </p:nvSpPr>
        <p:spPr bwMode="auto">
          <a:xfrm>
            <a:off x="6216694" y="6063916"/>
            <a:ext cx="5810942" cy="539015"/>
          </a:xfrm>
          <a:prstGeom prst="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~70% of all reported</a:t>
            </a:r>
            <a:r>
              <a:rPr lang="en-US" sz="18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due to memory safety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82487" y="1304677"/>
          <a:ext cx="5713513" cy="459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4F3A0F-1AD6-4FBF-BC96-0E122588E1D4}"/>
              </a:ext>
            </a:extLst>
          </p:cNvPr>
          <p:cNvGraphicFramePr>
            <a:graphicFrameLocks/>
          </p:cNvGraphicFramePr>
          <p:nvPr/>
        </p:nvGraphicFramePr>
        <p:xfrm>
          <a:off x="6216694" y="1304677"/>
          <a:ext cx="5810942" cy="459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4A2BD-66C6-4352-8D59-3E56294C6C31}"/>
              </a:ext>
            </a:extLst>
          </p:cNvPr>
          <p:cNvCxnSpPr>
            <a:cxnSpLocks/>
          </p:cNvCxnSpPr>
          <p:nvPr/>
        </p:nvCxnSpPr>
        <p:spPr>
          <a:xfrm>
            <a:off x="6838950" y="2762673"/>
            <a:ext cx="49657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729E92-1885-AB11-91FB-299BF4F9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– Control Flow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C0B3B-A900-A9E8-7D6E-A6E531ED7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03111"/>
            <a:ext cx="6864531" cy="61185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Entries</a:t>
            </a:r>
            <a:r>
              <a:rPr lang="en-US" dirty="0"/>
              <a:t>– compiler </a:t>
            </a:r>
            <a:r>
              <a:rPr lang="en-US" i="1" dirty="0"/>
              <a:t>symbols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 </a:t>
            </a:r>
            <a:r>
              <a:rPr lang="en-US" dirty="0" err="1"/>
              <a:t>function_A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int</a:t>
            </a:r>
            <a:r>
              <a:rPr lang="en-US" dirty="0"/>
              <a:t>) { ... 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int </a:t>
            </a:r>
            <a:r>
              <a:rPr lang="en-US" dirty="0">
                <a:solidFill>
                  <a:schemeClr val="accent3"/>
                </a:solidFill>
              </a:rPr>
              <a:t>  </a:t>
            </a:r>
            <a:r>
              <a:rPr lang="en-US" dirty="0" err="1"/>
              <a:t>function_B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) { ... }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</a:t>
            </a:r>
            <a:r>
              <a:rPr lang="en-US" dirty="0"/>
              <a:t> </a:t>
            </a:r>
            <a:r>
              <a:rPr lang="en-US" dirty="0" err="1"/>
              <a:t>function_C</a:t>
            </a:r>
            <a:r>
              <a:rPr lang="en-US" dirty="0"/>
              <a:t> (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</a:t>
            </a:r>
            <a:r>
              <a:rPr lang="en-US" dirty="0"/>
              <a:t>* ) { ...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</a:t>
            </a:r>
            <a:r>
              <a:rPr lang="en-US" dirty="0"/>
              <a:t>::method1() { ... }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</a:t>
            </a:r>
            <a:r>
              <a:rPr lang="en-US" dirty="0"/>
              <a:t>::method1(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) { ... 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Object</a:t>
            </a:r>
            <a:r>
              <a:rPr lang="en-US" dirty="0"/>
              <a:t>::method2() { ... }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Object2</a:t>
            </a:r>
            <a:r>
              <a:rPr lang="en-US" dirty="0"/>
              <a:t>::method1() { ...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87AAE-16AE-E20C-926F-FF1FC5147FB7}"/>
              </a:ext>
            </a:extLst>
          </p:cNvPr>
          <p:cNvSpPr txBox="1"/>
          <p:nvPr/>
        </p:nvSpPr>
        <p:spPr>
          <a:xfrm>
            <a:off x="127363" y="2355613"/>
            <a:ext cx="6603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((</a:t>
            </a:r>
            <a:r>
              <a:rPr lang="sv-SE" sz="2400" dirty="0">
                <a:solidFill>
                  <a:schemeClr val="accent2"/>
                </a:solidFill>
              </a:rPr>
              <a:t>void</a:t>
            </a:r>
            <a:r>
              <a:rPr lang="sv-SE" sz="2400" dirty="0"/>
              <a:t> (*) (</a:t>
            </a:r>
            <a:r>
              <a:rPr lang="sv-SE" sz="2400" dirty="0">
                <a:solidFill>
                  <a:schemeClr val="accent2"/>
                </a:solidFill>
              </a:rPr>
              <a:t>int</a:t>
            </a:r>
            <a:r>
              <a:rPr lang="sv-SE" sz="2400" dirty="0"/>
              <a:t>, </a:t>
            </a:r>
            <a:r>
              <a:rPr lang="sv-SE" sz="2400" dirty="0">
                <a:solidFill>
                  <a:schemeClr val="accent2"/>
                </a:solidFill>
              </a:rPr>
              <a:t>int</a:t>
            </a:r>
            <a:r>
              <a:rPr lang="sv-SE" sz="2400" dirty="0"/>
              <a:t>)) funcptr)(0, 1);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E2717-2303-4181-AD3C-B8CA8A1FD9C4}"/>
              </a:ext>
            </a:extLst>
          </p:cNvPr>
          <p:cNvSpPr txBox="1"/>
          <p:nvPr/>
        </p:nvSpPr>
        <p:spPr>
          <a:xfrm>
            <a:off x="367937" y="4894568"/>
            <a:ext cx="6603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obj-&gt;method1();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6720F5-6AA0-EB8F-55A3-84BE81E3B66D}"/>
              </a:ext>
            </a:extLst>
          </p:cNvPr>
          <p:cNvGrpSpPr/>
          <p:nvPr/>
        </p:nvGrpSpPr>
        <p:grpSpPr>
          <a:xfrm>
            <a:off x="4598126" y="2586445"/>
            <a:ext cx="1497874" cy="3618412"/>
            <a:chOff x="4598126" y="2586445"/>
            <a:chExt cx="1497874" cy="361841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03F2DEF-A1C8-B5BE-DF0C-3F0C766797B2}"/>
                </a:ext>
              </a:extLst>
            </p:cNvPr>
            <p:cNvCxnSpPr/>
            <p:nvPr/>
          </p:nvCxnSpPr>
          <p:spPr>
            <a:xfrm>
              <a:off x="4598126" y="2586446"/>
              <a:ext cx="142167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9F6C4C8-EA0C-273A-DB48-1D41B497985F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26" y="2586445"/>
              <a:ext cx="1497874" cy="4789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E4BBF7-FBEC-26E7-22D0-420DE99DB711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26" y="2586445"/>
              <a:ext cx="1375954" cy="99713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31B032-A714-A500-FE96-8BCB133C553A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26" y="2586445"/>
              <a:ext cx="1375954" cy="20508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C369DC-ACF6-B72C-43F4-337DFEB3DF6E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26" y="2586445"/>
              <a:ext cx="1279071" cy="256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F7B070-EE81-4A9C-93B0-938D9DE62607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26" y="2586445"/>
              <a:ext cx="1320437" cy="30480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9592C1D-A745-C08C-F089-714D7194C460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26" y="2586445"/>
              <a:ext cx="1421674" cy="36184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705CBA-141D-16E6-65B4-A345FE27948A}"/>
              </a:ext>
            </a:extLst>
          </p:cNvPr>
          <p:cNvGrpSpPr/>
          <p:nvPr/>
        </p:nvGrpSpPr>
        <p:grpSpPr>
          <a:xfrm>
            <a:off x="2744288" y="2708495"/>
            <a:ext cx="3409678" cy="3496362"/>
            <a:chOff x="2744288" y="2708495"/>
            <a:chExt cx="3409678" cy="349636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44AF0A6-AECF-6B86-FD65-E7E93B6B5011}"/>
                </a:ext>
              </a:extLst>
            </p:cNvPr>
            <p:cNvCxnSpPr>
              <a:cxnSpLocks/>
            </p:cNvCxnSpPr>
            <p:nvPr/>
          </p:nvCxnSpPr>
          <p:spPr>
            <a:xfrm>
              <a:off x="2769326" y="5152395"/>
              <a:ext cx="3250474" cy="10524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ED0D27A-F831-C273-B290-7E7CD666E882}"/>
                </a:ext>
              </a:extLst>
            </p:cNvPr>
            <p:cNvCxnSpPr>
              <a:cxnSpLocks/>
            </p:cNvCxnSpPr>
            <p:nvPr/>
          </p:nvCxnSpPr>
          <p:spPr>
            <a:xfrm>
              <a:off x="2769326" y="5169318"/>
              <a:ext cx="3107871" cy="50930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0965E60-6AF3-53AF-076E-8E2DE5CD50C3}"/>
                </a:ext>
              </a:extLst>
            </p:cNvPr>
            <p:cNvCxnSpPr>
              <a:cxnSpLocks/>
            </p:cNvCxnSpPr>
            <p:nvPr/>
          </p:nvCxnSpPr>
          <p:spPr>
            <a:xfrm>
              <a:off x="2744288" y="5169317"/>
              <a:ext cx="3157945" cy="712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BA9CD3-0A6F-5BAE-E15F-74A33C5267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0435" y="4663737"/>
              <a:ext cx="3043645" cy="4886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2EC9743-4FC1-66C2-EF13-732A2243D2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9326" y="3705626"/>
              <a:ext cx="3225437" cy="141855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04678D6-0FB1-C60C-7ADC-059EF8CA2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9326" y="3157517"/>
              <a:ext cx="3323408" cy="20454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3EAF223-6800-539C-C284-9BDA6EFF8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0547" y="2708495"/>
              <a:ext cx="3403419" cy="24775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528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729E92-1885-AB11-91FB-299BF4F9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– Control Flow Guard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508CC-2430-E882-2B9C-1A611D1F4356}"/>
              </a:ext>
            </a:extLst>
          </p:cNvPr>
          <p:cNvSpPr txBox="1"/>
          <p:nvPr/>
        </p:nvSpPr>
        <p:spPr>
          <a:xfrm>
            <a:off x="401029" y="2459504"/>
            <a:ext cx="64308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                         Call Site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0078D4"/>
                </a:solidFill>
              </a:rPr>
              <a:t>mov</a:t>
            </a:r>
            <a:r>
              <a:rPr lang="en-US" sz="2400" dirty="0">
                <a:solidFill>
                  <a:srgbClr val="0078D4"/>
                </a:solidFill>
              </a:rPr>
              <a:t> </a:t>
            </a:r>
            <a:r>
              <a:rPr lang="en-US" sz="2400" b="1" dirty="0" err="1"/>
              <a:t>rax</a:t>
            </a:r>
            <a:r>
              <a:rPr lang="en-US" sz="2400" dirty="0"/>
              <a:t>, [</a:t>
            </a:r>
            <a:r>
              <a:rPr lang="en-US" sz="2400" dirty="0">
                <a:solidFill>
                  <a:srgbClr val="FFC000"/>
                </a:solidFill>
              </a:rPr>
              <a:t>rsi+0x98</a:t>
            </a:r>
            <a:r>
              <a:rPr lang="en-US" sz="2400" dirty="0"/>
              <a:t>]  ; load target address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8D4"/>
                </a:solidFill>
              </a:rPr>
              <a:t>call</a:t>
            </a:r>
            <a:r>
              <a:rPr lang="en-US" sz="2400" b="1" dirty="0"/>
              <a:t> </a:t>
            </a:r>
            <a:r>
              <a:rPr lang="en-US" sz="2400" dirty="0"/>
              <a:t>[__</a:t>
            </a:r>
            <a:r>
              <a:rPr lang="en-US" sz="2400" dirty="0" err="1"/>
              <a:t>guard_dispatch_icall_fptr</a:t>
            </a:r>
            <a:r>
              <a:rPr lang="en-US" sz="2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2B7031-B38B-3F7A-C61A-8C47EB486239}"/>
              </a:ext>
            </a:extLst>
          </p:cNvPr>
          <p:cNvSpPr txBox="1"/>
          <p:nvPr/>
        </p:nvSpPr>
        <p:spPr>
          <a:xfrm>
            <a:off x="8746429" y="2321340"/>
            <a:ext cx="66032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Target</a:t>
            </a:r>
          </a:p>
          <a:p>
            <a:endParaRPr lang="en-US" sz="2400" dirty="0"/>
          </a:p>
          <a:p>
            <a:r>
              <a:rPr lang="en-US" sz="2400" dirty="0"/>
              <a:t>.align 0x10</a:t>
            </a:r>
          </a:p>
          <a:p>
            <a:r>
              <a:rPr lang="en-US" sz="2400" dirty="0">
                <a:solidFill>
                  <a:srgbClr val="FFC000"/>
                </a:solidFill>
              </a:rPr>
              <a:t>function:</a:t>
            </a:r>
          </a:p>
          <a:p>
            <a:r>
              <a:rPr lang="en-US" sz="2400" dirty="0"/>
              <a:t>  </a:t>
            </a:r>
            <a:r>
              <a:rPr lang="en-US" sz="2400" b="1" dirty="0">
                <a:solidFill>
                  <a:srgbClr val="0078D4"/>
                </a:solidFill>
              </a:rPr>
              <a:t>push</a:t>
            </a:r>
            <a:r>
              <a:rPr lang="en-US" sz="2400" b="1" dirty="0"/>
              <a:t> </a:t>
            </a:r>
            <a:r>
              <a:rPr lang="en-US" sz="2400" dirty="0" err="1"/>
              <a:t>rbp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78D4"/>
                </a:solidFill>
              </a:rPr>
              <a:t> </a:t>
            </a:r>
            <a:r>
              <a:rPr lang="en-US" sz="2400" b="1" dirty="0">
                <a:solidFill>
                  <a:srgbClr val="0078D4"/>
                </a:solidFill>
              </a:rPr>
              <a:t>push </a:t>
            </a:r>
            <a:r>
              <a:rPr lang="en-US" sz="2400" dirty="0" err="1"/>
              <a:t>rbx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78D4"/>
                </a:solidFill>
              </a:rPr>
              <a:t> </a:t>
            </a:r>
            <a:r>
              <a:rPr lang="en-US" sz="2400" b="1" dirty="0">
                <a:solidFill>
                  <a:srgbClr val="0078D4"/>
                </a:solidFill>
              </a:rPr>
              <a:t>push </a:t>
            </a:r>
            <a:r>
              <a:rPr lang="en-US" sz="2400" dirty="0" err="1"/>
              <a:t>rsi</a:t>
            </a:r>
            <a:endParaRPr lang="en-US" sz="2400" dirty="0"/>
          </a:p>
          <a:p>
            <a:r>
              <a:rPr lang="en-US" sz="2400" dirty="0"/>
              <a:t>  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582411-B72C-5270-423F-0B47BCF316A6}"/>
              </a:ext>
            </a:extLst>
          </p:cNvPr>
          <p:cNvCxnSpPr>
            <a:endCxn id="20" idx="1"/>
          </p:cNvCxnSpPr>
          <p:nvPr/>
        </p:nvCxnSpPr>
        <p:spPr>
          <a:xfrm flipV="1">
            <a:off x="4969933" y="3844834"/>
            <a:ext cx="3776496" cy="777966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229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729E92-1885-AB11-91FB-299BF4F9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XFG – Control Flow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C0B3B-A900-A9E8-7D6E-A6E531ED7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03111"/>
            <a:ext cx="6864531" cy="61185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Entries</a:t>
            </a:r>
            <a:r>
              <a:rPr lang="en-US" dirty="0"/>
              <a:t>– compiler </a:t>
            </a:r>
            <a:r>
              <a:rPr lang="en-US" i="1" dirty="0"/>
              <a:t>signatures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 </a:t>
            </a:r>
            <a:r>
              <a:rPr lang="en-US" dirty="0" err="1"/>
              <a:t>function_A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int</a:t>
            </a:r>
            <a:r>
              <a:rPr lang="en-US" dirty="0"/>
              <a:t>) { ... 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int </a:t>
            </a:r>
            <a:r>
              <a:rPr lang="en-US" dirty="0">
                <a:solidFill>
                  <a:schemeClr val="accent3"/>
                </a:solidFill>
              </a:rPr>
              <a:t>  </a:t>
            </a:r>
            <a:r>
              <a:rPr lang="en-US" dirty="0" err="1"/>
              <a:t>function_B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) { ... }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</a:t>
            </a:r>
            <a:r>
              <a:rPr lang="en-US" dirty="0"/>
              <a:t> </a:t>
            </a:r>
            <a:r>
              <a:rPr lang="en-US" dirty="0" err="1"/>
              <a:t>function_C</a:t>
            </a:r>
            <a:r>
              <a:rPr lang="en-US" dirty="0"/>
              <a:t> (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</a:t>
            </a:r>
            <a:r>
              <a:rPr lang="en-US" dirty="0"/>
              <a:t>* ) { ...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</a:t>
            </a:r>
            <a:r>
              <a:rPr lang="en-US" dirty="0"/>
              <a:t>::method1() { ... }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</a:t>
            </a:r>
            <a:r>
              <a:rPr lang="en-US" dirty="0"/>
              <a:t>::method1(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int</a:t>
            </a:r>
            <a:r>
              <a:rPr lang="en-US" dirty="0"/>
              <a:t>) { ... 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Object</a:t>
            </a:r>
            <a:r>
              <a:rPr lang="en-US" dirty="0"/>
              <a:t>::method2() { ... }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void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Object2</a:t>
            </a:r>
            <a:r>
              <a:rPr lang="en-US" dirty="0"/>
              <a:t>::method1() { ...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87AAE-16AE-E20C-926F-FF1FC5147FB7}"/>
              </a:ext>
            </a:extLst>
          </p:cNvPr>
          <p:cNvSpPr txBox="1"/>
          <p:nvPr/>
        </p:nvSpPr>
        <p:spPr>
          <a:xfrm>
            <a:off x="127363" y="2355613"/>
            <a:ext cx="6603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((</a:t>
            </a:r>
            <a:r>
              <a:rPr lang="sv-SE" sz="2400" dirty="0">
                <a:solidFill>
                  <a:schemeClr val="accent2"/>
                </a:solidFill>
              </a:rPr>
              <a:t>void</a:t>
            </a:r>
            <a:r>
              <a:rPr lang="sv-SE" sz="2400" dirty="0"/>
              <a:t> (*) (</a:t>
            </a:r>
            <a:r>
              <a:rPr lang="sv-SE" sz="2400" dirty="0">
                <a:solidFill>
                  <a:schemeClr val="accent2"/>
                </a:solidFill>
              </a:rPr>
              <a:t>int</a:t>
            </a:r>
            <a:r>
              <a:rPr lang="sv-SE" sz="2400" dirty="0"/>
              <a:t>, </a:t>
            </a:r>
            <a:r>
              <a:rPr lang="sv-SE" sz="2400" dirty="0">
                <a:solidFill>
                  <a:schemeClr val="accent2"/>
                </a:solidFill>
              </a:rPr>
              <a:t>int</a:t>
            </a:r>
            <a:r>
              <a:rPr lang="sv-SE" sz="2400" dirty="0"/>
              <a:t>)) funcptr)(0, 1);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E2717-2303-4181-AD3C-B8CA8A1FD9C4}"/>
              </a:ext>
            </a:extLst>
          </p:cNvPr>
          <p:cNvSpPr txBox="1"/>
          <p:nvPr/>
        </p:nvSpPr>
        <p:spPr>
          <a:xfrm>
            <a:off x="367937" y="4894568"/>
            <a:ext cx="6603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obj-&gt;method1();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400EB7-30F2-E6E4-1101-129069A64961}"/>
              </a:ext>
            </a:extLst>
          </p:cNvPr>
          <p:cNvCxnSpPr/>
          <p:nvPr/>
        </p:nvCxnSpPr>
        <p:spPr>
          <a:xfrm>
            <a:off x="4519749" y="2638697"/>
            <a:ext cx="144997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0D2C5-6CE4-2A7A-E7F1-216557A07138}"/>
              </a:ext>
            </a:extLst>
          </p:cNvPr>
          <p:cNvCxnSpPr/>
          <p:nvPr/>
        </p:nvCxnSpPr>
        <p:spPr>
          <a:xfrm flipV="1">
            <a:off x="2677886" y="4650377"/>
            <a:ext cx="3200400" cy="49638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72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729E92-1885-AB11-91FB-299BF4F9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XFG – Control Flow Guard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508CC-2430-E882-2B9C-1A611D1F4356}"/>
              </a:ext>
            </a:extLst>
          </p:cNvPr>
          <p:cNvSpPr txBox="1"/>
          <p:nvPr/>
        </p:nvSpPr>
        <p:spPr>
          <a:xfrm>
            <a:off x="588263" y="2274838"/>
            <a:ext cx="59823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                    Call Site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78D4"/>
                </a:solidFill>
              </a:rPr>
              <a:t>mov</a:t>
            </a:r>
            <a:r>
              <a:rPr lang="en-US" sz="2400" dirty="0"/>
              <a:t> </a:t>
            </a:r>
            <a:r>
              <a:rPr lang="en-US" sz="2400" dirty="0" err="1"/>
              <a:t>rax</a:t>
            </a:r>
            <a:r>
              <a:rPr lang="en-US" sz="2400" dirty="0"/>
              <a:t>, [</a:t>
            </a:r>
            <a:r>
              <a:rPr lang="en-US" sz="2400" dirty="0">
                <a:solidFill>
                  <a:srgbClr val="FFC000"/>
                </a:solidFill>
              </a:rPr>
              <a:t>rsi+0x98</a:t>
            </a:r>
            <a:r>
              <a:rPr lang="en-US" sz="2400" dirty="0"/>
              <a:t>]  ;function address</a:t>
            </a:r>
          </a:p>
          <a:p>
            <a:r>
              <a:rPr lang="en-US" sz="2400" dirty="0">
                <a:solidFill>
                  <a:srgbClr val="0078D4"/>
                </a:solidFill>
              </a:rPr>
              <a:t>mov</a:t>
            </a:r>
            <a:r>
              <a:rPr lang="en-US" sz="2400" dirty="0"/>
              <a:t> r10, </a:t>
            </a:r>
            <a:r>
              <a:rPr lang="en-US" sz="2400" dirty="0">
                <a:solidFill>
                  <a:srgbClr val="FFC000"/>
                </a:solidFill>
              </a:rPr>
              <a:t>0xdeadbeefdeadbeef  </a:t>
            </a:r>
            <a:r>
              <a:rPr lang="en-US" sz="2400" dirty="0"/>
              <a:t>;hash 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0078D4"/>
                </a:solidFill>
              </a:rPr>
              <a:t>call</a:t>
            </a:r>
            <a:r>
              <a:rPr lang="en-US" sz="2400" dirty="0"/>
              <a:t> [__</a:t>
            </a:r>
            <a:r>
              <a:rPr lang="en-US" sz="2400" dirty="0" err="1"/>
              <a:t>guard_dispatch_icall_fptr_xfg</a:t>
            </a:r>
            <a:r>
              <a:rPr lang="en-US" sz="2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2B7031-B38B-3F7A-C61A-8C47EB486239}"/>
              </a:ext>
            </a:extLst>
          </p:cNvPr>
          <p:cNvSpPr txBox="1"/>
          <p:nvPr/>
        </p:nvSpPr>
        <p:spPr>
          <a:xfrm>
            <a:off x="7913260" y="2179825"/>
            <a:ext cx="66032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        Target</a:t>
            </a:r>
          </a:p>
          <a:p>
            <a:endParaRPr lang="en-US" sz="2400" dirty="0"/>
          </a:p>
          <a:p>
            <a:r>
              <a:rPr lang="en-US" sz="2400" dirty="0"/>
              <a:t>.align 0x10</a:t>
            </a:r>
          </a:p>
          <a:p>
            <a:r>
              <a:rPr lang="en-US" sz="2400" dirty="0" err="1"/>
              <a:t>dq</a:t>
            </a:r>
            <a:r>
              <a:rPr lang="en-US" sz="2400" dirty="0"/>
              <a:t> 0xcccccccccccccccc </a:t>
            </a:r>
          </a:p>
          <a:p>
            <a:r>
              <a:rPr lang="en-US" sz="2400" dirty="0" err="1"/>
              <a:t>dq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0xdeadbeefdeadbeef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FFC000"/>
                </a:solidFill>
              </a:rPr>
              <a:t>function: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rgbClr val="0078D4"/>
                </a:solidFill>
              </a:rPr>
              <a:t>push </a:t>
            </a:r>
            <a:r>
              <a:rPr lang="en-US" sz="2400" dirty="0" err="1"/>
              <a:t>rbp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rgbClr val="0078D4"/>
                </a:solidFill>
              </a:rPr>
              <a:t>push</a:t>
            </a:r>
            <a:r>
              <a:rPr lang="en-US" sz="2400" dirty="0"/>
              <a:t> </a:t>
            </a:r>
            <a:r>
              <a:rPr lang="en-US" sz="2400" dirty="0" err="1"/>
              <a:t>rbx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rgbClr val="0078D4"/>
                </a:solidFill>
              </a:rPr>
              <a:t>push</a:t>
            </a:r>
            <a:r>
              <a:rPr lang="en-US" sz="2400" dirty="0"/>
              <a:t> </a:t>
            </a:r>
            <a:r>
              <a:rPr lang="en-US" sz="2400" dirty="0" err="1"/>
              <a:t>rsi</a:t>
            </a:r>
            <a:endParaRPr lang="en-US" sz="2400" dirty="0"/>
          </a:p>
          <a:p>
            <a:r>
              <a:rPr lang="en-US" sz="2400" dirty="0"/>
              <a:t>  …</a:t>
            </a:r>
          </a:p>
        </p:txBody>
      </p:sp>
    </p:spTree>
    <p:extLst>
      <p:ext uri="{BB962C8B-B14F-4D97-AF65-F5344CB8AC3E}">
        <p14:creationId xmlns:p14="http://schemas.microsoft.com/office/powerpoint/2010/main" val="357127105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B66297-E684-0C82-8CA5-4DFFFAA7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C++ Security Technologies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FDD0CB-87EB-13C4-294A-9FD6F53C591E}"/>
              </a:ext>
            </a:extLst>
          </p:cNvPr>
          <p:cNvSpPr/>
          <p:nvPr/>
        </p:nvSpPr>
        <p:spPr bwMode="auto">
          <a:xfrm>
            <a:off x="6865750" y="73892"/>
            <a:ext cx="3100640" cy="272679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0251F7-DC48-1264-D2F9-937CCBB9475B}"/>
              </a:ext>
            </a:extLst>
          </p:cNvPr>
          <p:cNvSpPr/>
          <p:nvPr/>
        </p:nvSpPr>
        <p:spPr bwMode="auto">
          <a:xfrm>
            <a:off x="5730920" y="2099202"/>
            <a:ext cx="3275878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F87999-C852-385F-32C8-899AC7B576FB}"/>
              </a:ext>
            </a:extLst>
          </p:cNvPr>
          <p:cNvSpPr/>
          <p:nvPr/>
        </p:nvSpPr>
        <p:spPr bwMode="auto">
          <a:xfrm>
            <a:off x="8394346" y="2048911"/>
            <a:ext cx="3275878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26A544-09D9-490A-119D-799EC9A505C4}"/>
              </a:ext>
            </a:extLst>
          </p:cNvPr>
          <p:cNvSpPr/>
          <p:nvPr/>
        </p:nvSpPr>
        <p:spPr bwMode="auto">
          <a:xfrm>
            <a:off x="7245173" y="4023930"/>
            <a:ext cx="2805192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A8CC74-785A-285C-641A-B2C82BE59327}"/>
              </a:ext>
            </a:extLst>
          </p:cNvPr>
          <p:cNvSpPr txBox="1"/>
          <p:nvPr/>
        </p:nvSpPr>
        <p:spPr>
          <a:xfrm>
            <a:off x="7257870" y="565652"/>
            <a:ext cx="27085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 Modifications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6A0D7-8C77-161F-B517-B55BB8A0D643}"/>
              </a:ext>
            </a:extLst>
          </p:cNvPr>
          <p:cNvSpPr txBox="1"/>
          <p:nvPr/>
        </p:nvSpPr>
        <p:spPr>
          <a:xfrm>
            <a:off x="6275703" y="2662472"/>
            <a:ext cx="21068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Static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A2D59-8B35-46C7-BB63-7E02F9AC955C}"/>
              </a:ext>
            </a:extLst>
          </p:cNvPr>
          <p:cNvSpPr txBox="1"/>
          <p:nvPr/>
        </p:nvSpPr>
        <p:spPr>
          <a:xfrm>
            <a:off x="9006798" y="2669498"/>
            <a:ext cx="23994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Dynamic 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63698-1343-E265-43FE-BDA8303A7474}"/>
              </a:ext>
            </a:extLst>
          </p:cNvPr>
          <p:cNvSpPr txBox="1"/>
          <p:nvPr/>
        </p:nvSpPr>
        <p:spPr>
          <a:xfrm>
            <a:off x="7708391" y="4695257"/>
            <a:ext cx="2182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Secure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CodeGen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80F78-05AF-6B27-48FB-E398875E6056}"/>
              </a:ext>
            </a:extLst>
          </p:cNvPr>
          <p:cNvSpPr txBox="1"/>
          <p:nvPr/>
        </p:nvSpPr>
        <p:spPr>
          <a:xfrm>
            <a:off x="6470536" y="3114427"/>
            <a:ext cx="191778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/SDL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/Analyze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GSL Checker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SAL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plugins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7C18C-C3B9-1BE4-5145-7CD42BC1D54A}"/>
              </a:ext>
            </a:extLst>
          </p:cNvPr>
          <p:cNvSpPr txBox="1"/>
          <p:nvPr/>
        </p:nvSpPr>
        <p:spPr>
          <a:xfrm>
            <a:off x="8901192" y="3086115"/>
            <a:ext cx="23608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</a:t>
            </a: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Address Sanitizer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libFuzzer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CodeCoverage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C1A75-5F04-F76E-FFA6-874A27D1A488}"/>
              </a:ext>
            </a:extLst>
          </p:cNvPr>
          <p:cNvSpPr txBox="1"/>
          <p:nvPr/>
        </p:nvSpPr>
        <p:spPr>
          <a:xfrm>
            <a:off x="7874287" y="5018713"/>
            <a:ext cx="1672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</a:t>
            </a: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/GS /GS+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/XFG</a:t>
            </a:r>
          </a:p>
          <a:p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/CFG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CastGuard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SafeEH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4E1041-B750-12AD-0890-4795F616027E}"/>
              </a:ext>
            </a:extLst>
          </p:cNvPr>
          <p:cNvSpPr txBox="1"/>
          <p:nvPr/>
        </p:nvSpPr>
        <p:spPr>
          <a:xfrm>
            <a:off x="7285595" y="938017"/>
            <a:ext cx="2915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GSL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Attributes for drivers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SAL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#pragma(strict_gs, . . .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9A0BA68-0D38-76AB-A49D-7FAFFAFE8E3E}"/>
              </a:ext>
            </a:extLst>
          </p:cNvPr>
          <p:cNvSpPr/>
          <p:nvPr/>
        </p:nvSpPr>
        <p:spPr bwMode="auto">
          <a:xfrm rot="1168167">
            <a:off x="5276787" y="5037841"/>
            <a:ext cx="3002189" cy="315736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44D8E-7783-2B4F-518F-D591021B6F4B}"/>
              </a:ext>
            </a:extLst>
          </p:cNvPr>
          <p:cNvSpPr txBox="1"/>
          <p:nvPr/>
        </p:nvSpPr>
        <p:spPr>
          <a:xfrm>
            <a:off x="2547150" y="4544339"/>
            <a:ext cx="2748958" cy="11695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Secure Code Generation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“bad guys added new tech.”</a:t>
            </a:r>
          </a:p>
          <a:p>
            <a:pPr algn="l"/>
            <a:r>
              <a:rPr lang="en-US" sz="1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i</a:t>
            </a:r>
            <a:r>
              <a:rPr lang="en-US" sz="1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mportance of Asan</a:t>
            </a:r>
          </a:p>
        </p:txBody>
      </p:sp>
    </p:spTree>
    <p:extLst>
      <p:ext uri="{BB962C8B-B14F-4D97-AF65-F5344CB8AC3E}">
        <p14:creationId xmlns:p14="http://schemas.microsoft.com/office/powerpoint/2010/main" val="266855176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3BBC-465E-3C44-9F34-B454EC8E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571" y="2299528"/>
            <a:ext cx="11018520" cy="2708434"/>
          </a:xfrm>
        </p:spPr>
        <p:txBody>
          <a:bodyPr/>
          <a:lstStyle/>
          <a:p>
            <a:r>
              <a:rPr lang="en-US" sz="3200" dirty="0"/>
              <a:t> 10 years on “control flow integrity”  (CFI)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3200" dirty="0" err="1">
                <a:hlinkClick r:id="rId2"/>
              </a:rPr>
              <a:t>Ropr</a:t>
            </a:r>
            <a:r>
              <a:rPr lang="en-US" sz="3200" dirty="0">
                <a:hlinkClick r:id="rId2"/>
              </a:rPr>
              <a:t> : A Blazing Fast Multithreaded ROP Gadget Finder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3720C-1A8A-ED9F-AA37-C95336A07734}"/>
              </a:ext>
            </a:extLst>
          </p:cNvPr>
          <p:cNvSpPr txBox="1"/>
          <p:nvPr/>
        </p:nvSpPr>
        <p:spPr>
          <a:xfrm>
            <a:off x="380999" y="2348244"/>
            <a:ext cx="14795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/>
              <a:t>Good guys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FA633-79F6-A89D-AB84-4362E1363617}"/>
              </a:ext>
            </a:extLst>
          </p:cNvPr>
          <p:cNvSpPr txBox="1"/>
          <p:nvPr/>
        </p:nvSpPr>
        <p:spPr>
          <a:xfrm>
            <a:off x="380999" y="4683682"/>
            <a:ext cx="12791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Bad guys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793B0-D87D-EB44-B5A9-607CD70DE40F}"/>
              </a:ext>
            </a:extLst>
          </p:cNvPr>
          <p:cNvSpPr txBox="1"/>
          <p:nvPr/>
        </p:nvSpPr>
        <p:spPr>
          <a:xfrm>
            <a:off x="362091" y="387458"/>
            <a:ext cx="61063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It continues…</a:t>
            </a:r>
          </a:p>
        </p:txBody>
      </p:sp>
    </p:spTree>
    <p:extLst>
      <p:ext uri="{BB962C8B-B14F-4D97-AF65-F5344CB8AC3E}">
        <p14:creationId xmlns:p14="http://schemas.microsoft.com/office/powerpoint/2010/main" val="3945968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3BBC-465E-3C44-9F34-B454EC8E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17" y="2080159"/>
            <a:ext cx="11018520" cy="16619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</a:t>
            </a:r>
            <a:r>
              <a:rPr lang="en-US" dirty="0">
                <a:solidFill>
                  <a:srgbClr val="C00000"/>
                </a:solidFill>
              </a:rPr>
              <a:t>Control Flow </a:t>
            </a:r>
            <a:r>
              <a:rPr lang="en-US" dirty="0"/>
              <a:t>Integrity (CFI) attacks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8448EA-B6B8-B182-B565-05526739FCAC}"/>
              </a:ext>
            </a:extLst>
          </p:cNvPr>
          <p:cNvGrpSpPr/>
          <p:nvPr/>
        </p:nvGrpSpPr>
        <p:grpSpPr>
          <a:xfrm>
            <a:off x="2678622" y="3246895"/>
            <a:ext cx="7497052" cy="1681443"/>
            <a:chOff x="3175000" y="3208867"/>
            <a:chExt cx="7497052" cy="1681443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19BA95BB-B802-A33A-66BE-2DEF3FBB42E4}"/>
                </a:ext>
              </a:extLst>
            </p:cNvPr>
            <p:cNvSpPr/>
            <p:nvPr/>
          </p:nvSpPr>
          <p:spPr bwMode="auto">
            <a:xfrm rot="5400000">
              <a:off x="4961467" y="3423988"/>
              <a:ext cx="829734" cy="399492"/>
            </a:xfrm>
            <a:prstGeom prst="rightArrow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E4ECE4-6004-A3F4-6A9D-363B0E1A08D2}"/>
                </a:ext>
              </a:extLst>
            </p:cNvPr>
            <p:cNvSpPr txBox="1"/>
            <p:nvPr/>
          </p:nvSpPr>
          <p:spPr>
            <a:xfrm>
              <a:off x="3175000" y="4336312"/>
              <a:ext cx="749705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600" dirty="0"/>
                <a:t>Newer:  </a:t>
              </a:r>
              <a:r>
                <a:rPr lang="en-US" sz="3600" dirty="0">
                  <a:solidFill>
                    <a:srgbClr val="C00000"/>
                  </a:solidFill>
                </a:rPr>
                <a:t>Data </a:t>
              </a:r>
              <a:r>
                <a:rPr lang="en-US" sz="3600" dirty="0">
                  <a:solidFill>
                    <a:schemeClr val="tx1"/>
                  </a:solidFill>
                </a:rPr>
                <a:t>oriented (DOP) </a:t>
              </a:r>
              <a:r>
                <a:rPr lang="en-US" sz="3600" dirty="0"/>
                <a:t>attacks </a:t>
              </a:r>
              <a:endPara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B4B7B6-1F5B-926F-A00E-3EEE0A5597CD}"/>
              </a:ext>
            </a:extLst>
          </p:cNvPr>
          <p:cNvSpPr txBox="1"/>
          <p:nvPr/>
        </p:nvSpPr>
        <p:spPr>
          <a:xfrm>
            <a:off x="371958" y="534692"/>
            <a:ext cx="647829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Also – they moved focused to data</a:t>
            </a:r>
          </a:p>
        </p:txBody>
      </p:sp>
    </p:spTree>
    <p:extLst>
      <p:ext uri="{BB962C8B-B14F-4D97-AF65-F5344CB8AC3E}">
        <p14:creationId xmlns:p14="http://schemas.microsoft.com/office/powerpoint/2010/main" val="31296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D2B2-574F-215F-C361-D50A045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Data-oriented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E5EF2-FD49-EE51-4300-EE7FA16B2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4706" y="1670220"/>
            <a:ext cx="11653523" cy="50844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Manipulate non-control data </a:t>
            </a:r>
          </a:p>
          <a:p>
            <a:pPr marL="0" indent="0">
              <a:buNone/>
            </a:pPr>
            <a:r>
              <a:rPr lang="en-US" dirty="0"/>
              <a:t>	(variable/pointer which does not contain a target address)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Change benign behavior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Without violating – control flow integrity (CFI)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rgbClr val="C00000"/>
                </a:solidFill>
              </a:rPr>
              <a:t>… a simple DDM example… flipping a bit in a variable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6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3BBC-465E-3C44-9F34-B454EC8E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725" y="2598003"/>
            <a:ext cx="11033203" cy="332398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DOP </a:t>
            </a:r>
            <a:r>
              <a:rPr lang="en-US" dirty="0">
                <a:solidFill>
                  <a:schemeClr val="tx1"/>
                </a:solidFill>
              </a:rPr>
              <a:t>- Data oriented programming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BOP</a:t>
            </a:r>
            <a:r>
              <a:rPr lang="en-US" dirty="0"/>
              <a:t> – Block oriented programming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DDM – </a:t>
            </a:r>
            <a:r>
              <a:rPr lang="en-US" dirty="0">
                <a:solidFill>
                  <a:schemeClr val="tx1"/>
                </a:solidFill>
              </a:rPr>
              <a:t>Direct memory manipulation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866E-C8CD-33B9-5893-EB216B5191A6}"/>
              </a:ext>
            </a:extLst>
          </p:cNvPr>
          <p:cNvSpPr txBox="1"/>
          <p:nvPr/>
        </p:nvSpPr>
        <p:spPr>
          <a:xfrm>
            <a:off x="7676326" y="6000689"/>
            <a:ext cx="44283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i="1" dirty="0">
                <a:sym typeface="Wingdings" panose="05000000000000000000" pitchFamily="2" charset="2"/>
              </a:rPr>
              <a:t> Use the </a:t>
            </a:r>
            <a:r>
              <a:rPr lang="en-US" sz="2000" i="1" dirty="0"/>
              <a:t> C++ Address Sanitizer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68D5E1A-BCA7-24F6-5D95-05D9CDEF8775}"/>
              </a:ext>
            </a:extLst>
          </p:cNvPr>
          <p:cNvSpPr txBox="1">
            <a:spLocks/>
          </p:cNvSpPr>
          <p:nvPr/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Data oriented attacks</a:t>
            </a:r>
          </a:p>
        </p:txBody>
      </p:sp>
    </p:spTree>
    <p:extLst>
      <p:ext uri="{BB962C8B-B14F-4D97-AF65-F5344CB8AC3E}">
        <p14:creationId xmlns:p14="http://schemas.microsoft.com/office/powerpoint/2010/main" val="38364224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3BBC-465E-3C44-9F34-B454EC8E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SPL – </a:t>
            </a:r>
            <a:r>
              <a:rPr lang="en-US" dirty="0" err="1"/>
              <a:t>SPloit</a:t>
            </a:r>
            <a:r>
              <a:rPr lang="en-US" dirty="0"/>
              <a:t> Language and </a:t>
            </a:r>
            <a:r>
              <a:rPr lang="en-US" u="sng" dirty="0">
                <a:solidFill>
                  <a:srgbClr val="C00000"/>
                </a:solidFill>
              </a:rPr>
              <a:t>compiler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B9265-73D4-86F5-92F7-399B46126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306" y="1821506"/>
            <a:ext cx="11653523" cy="3914918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indent="-457200">
              <a:buAutoNum type="arabicPlain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        string prog = “C:\Windows\System32\cmd.exe\0”;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       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{&amp;prog, 0x0};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       __r0 = &amp;prog;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        __r1 = 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7        __r2 = 0;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8        _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(__r0, __r1, __r2);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9     }</a:t>
            </a:r>
          </a:p>
        </p:txBody>
      </p:sp>
    </p:spTree>
    <p:extLst>
      <p:ext uri="{BB962C8B-B14F-4D97-AF65-F5344CB8AC3E}">
        <p14:creationId xmlns:p14="http://schemas.microsoft.com/office/powerpoint/2010/main" val="10227640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46F1-7C4B-F04C-CCFD-5D9C6564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1" y="2875002"/>
            <a:ext cx="11018520" cy="3570208"/>
          </a:xfrm>
        </p:spPr>
        <p:txBody>
          <a:bodyPr/>
          <a:lstStyle/>
          <a:p>
            <a:r>
              <a:rPr lang="en-US" dirty="0"/>
              <a:t>Memory Safety </a:t>
            </a:r>
            <a:r>
              <a:rPr lang="en-US" sz="2800" dirty="0"/>
              <a:t>– </a:t>
            </a:r>
            <a:r>
              <a:rPr lang="en-US" sz="3200" dirty="0"/>
              <a:t>2021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400" i="1" dirty="0"/>
              <a:t>(Rows 1, 3, 7, 12, 15, 17)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2760C-DC4A-5967-6F00-DC6FCC8FC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98" y="0"/>
            <a:ext cx="6253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243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711A-4A42-1C34-E217-272BDF4C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96" y="270736"/>
            <a:ext cx="11018520" cy="553998"/>
          </a:xfrm>
        </p:spPr>
        <p:txBody>
          <a:bodyPr/>
          <a:lstStyle/>
          <a:p>
            <a:r>
              <a:rPr lang="en-US" dirty="0"/>
              <a:t>SPL - Compiler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B2891-8495-7FCA-1217-31260203D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007" y="1950244"/>
            <a:ext cx="3267652" cy="16373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                 SPL</a:t>
            </a:r>
          </a:p>
          <a:p>
            <a:pPr marL="0" indent="0">
              <a:buNone/>
            </a:pPr>
            <a:r>
              <a:rPr lang="en-US" sz="2000" dirty="0"/>
              <a:t>Line #1    </a:t>
            </a:r>
            <a:r>
              <a:rPr lang="en-US" sz="2400" dirty="0"/>
              <a:t>__r0 = 10;</a:t>
            </a:r>
          </a:p>
          <a:p>
            <a:pPr marL="0" indent="0">
              <a:buNone/>
            </a:pPr>
            <a:r>
              <a:rPr lang="en-US" sz="2000" dirty="0"/>
              <a:t>Line #2   </a:t>
            </a:r>
            <a:r>
              <a:rPr lang="en-US" sz="2400" dirty="0"/>
              <a:t>__r1  = 20;</a:t>
            </a:r>
          </a:p>
          <a:p>
            <a:pPr marL="0" indent="0">
              <a:buNone/>
            </a:pPr>
            <a:r>
              <a:rPr lang="en-US" sz="2000" dirty="0"/>
              <a:t>Line #3   </a:t>
            </a:r>
            <a:r>
              <a:rPr lang="en-US" sz="2400" dirty="0"/>
              <a:t>__r2 = 30;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18577DE-4209-3288-8907-ED865CD9CAB9}"/>
              </a:ext>
            </a:extLst>
          </p:cNvPr>
          <p:cNvGrpSpPr/>
          <p:nvPr/>
        </p:nvGrpSpPr>
        <p:grpSpPr>
          <a:xfrm>
            <a:off x="1185894" y="1734800"/>
            <a:ext cx="7345745" cy="4807652"/>
            <a:chOff x="1185894" y="1734800"/>
            <a:chExt cx="7345745" cy="48076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44EB3F-807F-A82D-FDBA-9B2065A3B0AC}"/>
                </a:ext>
              </a:extLst>
            </p:cNvPr>
            <p:cNvSpPr txBox="1"/>
            <p:nvPr/>
          </p:nvSpPr>
          <p:spPr>
            <a:xfrm>
              <a:off x="2836124" y="4455091"/>
              <a:ext cx="6180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BB(2)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512E9B-4213-B1AB-4990-3BCFF52C0073}"/>
                </a:ext>
              </a:extLst>
            </p:cNvPr>
            <p:cNvSpPr txBox="1"/>
            <p:nvPr/>
          </p:nvSpPr>
          <p:spPr>
            <a:xfrm>
              <a:off x="4658480" y="1734800"/>
              <a:ext cx="6180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BB(1)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9F93AE-1ABE-0730-10B2-B9807C0AF74A}"/>
                </a:ext>
              </a:extLst>
            </p:cNvPr>
            <p:cNvSpPr txBox="1"/>
            <p:nvPr/>
          </p:nvSpPr>
          <p:spPr>
            <a:xfrm>
              <a:off x="1185894" y="6272907"/>
              <a:ext cx="6180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BB(4)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8FF246-FD44-2355-E672-9433CA1A395C}"/>
                </a:ext>
              </a:extLst>
            </p:cNvPr>
            <p:cNvSpPr txBox="1"/>
            <p:nvPr/>
          </p:nvSpPr>
          <p:spPr>
            <a:xfrm>
              <a:off x="4101851" y="6327008"/>
              <a:ext cx="6180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BB(5)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4EFCE1-C4A5-181B-385C-6A7613BB3B53}"/>
                </a:ext>
              </a:extLst>
            </p:cNvPr>
            <p:cNvSpPr txBox="1"/>
            <p:nvPr/>
          </p:nvSpPr>
          <p:spPr>
            <a:xfrm>
              <a:off x="5931823" y="4386872"/>
              <a:ext cx="4535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BB(3)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7C786-376E-2F08-2EDA-4EB55FB02233}"/>
                </a:ext>
              </a:extLst>
            </p:cNvPr>
            <p:cNvSpPr txBox="1"/>
            <p:nvPr/>
          </p:nvSpPr>
          <p:spPr>
            <a:xfrm>
              <a:off x="5931823" y="6236834"/>
              <a:ext cx="6180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BB(6)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DC3183-6A3A-F604-ECBD-D0E65137884E}"/>
                </a:ext>
              </a:extLst>
            </p:cNvPr>
            <p:cNvSpPr txBox="1"/>
            <p:nvPr/>
          </p:nvSpPr>
          <p:spPr>
            <a:xfrm>
              <a:off x="7913572" y="6213610"/>
              <a:ext cx="6180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BB(7)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A2C6784-6BB6-F5EA-5AA4-58FD0BC25943}"/>
              </a:ext>
            </a:extLst>
          </p:cNvPr>
          <p:cNvGrpSpPr/>
          <p:nvPr/>
        </p:nvGrpSpPr>
        <p:grpSpPr>
          <a:xfrm>
            <a:off x="1803961" y="931938"/>
            <a:ext cx="7554030" cy="5650627"/>
            <a:chOff x="1803961" y="931938"/>
            <a:chExt cx="7554030" cy="5650627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F668850-3F3C-DE93-3035-A1D184F5A1DD}"/>
                </a:ext>
              </a:extLst>
            </p:cNvPr>
            <p:cNvCxnSpPr/>
            <p:nvPr/>
          </p:nvCxnSpPr>
          <p:spPr>
            <a:xfrm>
              <a:off x="5612429" y="3977098"/>
              <a:ext cx="1339222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E9394B9-6626-A037-7ED5-F6D5FC4BDA0A}"/>
                </a:ext>
              </a:extLst>
            </p:cNvPr>
            <p:cNvGrpSpPr/>
            <p:nvPr/>
          </p:nvGrpSpPr>
          <p:grpSpPr>
            <a:xfrm>
              <a:off x="1803961" y="931938"/>
              <a:ext cx="7554030" cy="5650627"/>
              <a:chOff x="1803961" y="930057"/>
              <a:chExt cx="7554030" cy="5650627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A1358B6D-AD0A-95A3-3720-4974BFCF8E26}"/>
                  </a:ext>
                </a:extLst>
              </p:cNvPr>
              <p:cNvGrpSpPr/>
              <p:nvPr/>
            </p:nvGrpSpPr>
            <p:grpSpPr>
              <a:xfrm>
                <a:off x="1803961" y="1607820"/>
                <a:ext cx="7554030" cy="4972864"/>
                <a:chOff x="1803961" y="1607820"/>
                <a:chExt cx="7554030" cy="4972864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9E616EC-3910-37DA-98C3-2E79C3339875}"/>
                    </a:ext>
                  </a:extLst>
                </p:cNvPr>
                <p:cNvSpPr txBox="1"/>
                <p:nvPr/>
              </p:nvSpPr>
              <p:spPr>
                <a:xfrm>
                  <a:off x="5113094" y="1607820"/>
                  <a:ext cx="99867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</a:t>
                  </a:r>
                  <a:r>
                    <a:rPr lang="en-US" sz="2000" dirty="0" err="1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rax</a:t>
                  </a:r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= 10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147A73-656B-7EAE-25BF-DABE5A58CED4}"/>
                    </a:ext>
                  </a:extLst>
                </p:cNvPr>
                <p:cNvSpPr txBox="1"/>
                <p:nvPr/>
              </p:nvSpPr>
              <p:spPr>
                <a:xfrm>
                  <a:off x="4642188" y="2504206"/>
                  <a:ext cx="634789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36C8207-3398-2C42-8231-BF7EB198C241}"/>
                    </a:ext>
                  </a:extLst>
                </p:cNvPr>
                <p:cNvSpPr txBox="1"/>
                <p:nvPr/>
              </p:nvSpPr>
              <p:spPr>
                <a:xfrm>
                  <a:off x="5981409" y="2519966"/>
                  <a:ext cx="634789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F2F507-BC7D-1CC5-790B-BC959170C326}"/>
                    </a:ext>
                  </a:extLst>
                </p:cNvPr>
                <p:cNvSpPr txBox="1"/>
                <p:nvPr/>
              </p:nvSpPr>
              <p:spPr>
                <a:xfrm>
                  <a:off x="3990134" y="3423712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04DFDF0-0973-2187-80AF-357856537E0C}"/>
                    </a:ext>
                  </a:extLst>
                </p:cNvPr>
                <p:cNvSpPr txBox="1"/>
                <p:nvPr/>
              </p:nvSpPr>
              <p:spPr>
                <a:xfrm>
                  <a:off x="3207748" y="4350579"/>
                  <a:ext cx="1065459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</a:t>
                  </a:r>
                  <a:r>
                    <a:rPr lang="en-US" sz="2000" dirty="0" err="1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rbx</a:t>
                  </a:r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= 20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99BF640-95AF-851B-7761-623E399DF79B}"/>
                    </a:ext>
                  </a:extLst>
                </p:cNvPr>
                <p:cNvSpPr txBox="1"/>
                <p:nvPr/>
              </p:nvSpPr>
              <p:spPr>
                <a:xfrm>
                  <a:off x="2546274" y="5346054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509E80-4CB8-BF0D-7A05-2C7BDC20A4A8}"/>
                    </a:ext>
                  </a:extLst>
                </p:cNvPr>
                <p:cNvSpPr txBox="1"/>
                <p:nvPr/>
              </p:nvSpPr>
              <p:spPr>
                <a:xfrm>
                  <a:off x="5871656" y="3422718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4A7F98-D3B8-1209-2687-76CDD346D87B}"/>
                    </a:ext>
                  </a:extLst>
                </p:cNvPr>
                <p:cNvSpPr txBox="1"/>
                <p:nvPr/>
              </p:nvSpPr>
              <p:spPr>
                <a:xfrm>
                  <a:off x="1803961" y="6252154"/>
                  <a:ext cx="1054584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</a:t>
                  </a:r>
                  <a:r>
                    <a:rPr lang="en-US" sz="2000" dirty="0" err="1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rcx</a:t>
                  </a:r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= 30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7238D2-2C70-7DDA-51F9-8D925C231C44}"/>
                    </a:ext>
                  </a:extLst>
                </p:cNvPr>
                <p:cNvSpPr txBox="1"/>
                <p:nvPr/>
              </p:nvSpPr>
              <p:spPr>
                <a:xfrm>
                  <a:off x="4586146" y="6272907"/>
                  <a:ext cx="928139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</a:t>
                  </a:r>
                  <a:r>
                    <a:rPr lang="en-US" sz="2000" dirty="0" err="1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rax</a:t>
                  </a:r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=20 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D20431-F23C-7E93-3909-7F510BC44D51}"/>
                    </a:ext>
                  </a:extLst>
                </p:cNvPr>
                <p:cNvSpPr txBox="1"/>
                <p:nvPr/>
              </p:nvSpPr>
              <p:spPr>
                <a:xfrm>
                  <a:off x="3992933" y="5368439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9423FDA-8AF7-39FE-E179-8B104FAD2F75}"/>
                    </a:ext>
                  </a:extLst>
                </p:cNvPr>
                <p:cNvSpPr txBox="1"/>
                <p:nvPr/>
              </p:nvSpPr>
              <p:spPr>
                <a:xfrm>
                  <a:off x="6307971" y="4301932"/>
                  <a:ext cx="1065459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</a:t>
                  </a:r>
                  <a:r>
                    <a:rPr lang="en-US" sz="2000" dirty="0" err="1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rcx</a:t>
                  </a:r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= 10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9454F0F-D7F7-E607-83CE-A513C6AD449E}"/>
                    </a:ext>
                  </a:extLst>
                </p:cNvPr>
                <p:cNvSpPr txBox="1"/>
                <p:nvPr/>
              </p:nvSpPr>
              <p:spPr>
                <a:xfrm>
                  <a:off x="6357199" y="6123683"/>
                  <a:ext cx="1065459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</a:t>
                  </a:r>
                  <a:r>
                    <a:rPr lang="en-US" sz="2000" dirty="0" err="1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rdx</a:t>
                  </a:r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= 20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C06077B-A055-EA2D-858C-BDF18AC15099}"/>
                    </a:ext>
                  </a:extLst>
                </p:cNvPr>
                <p:cNvSpPr txBox="1"/>
                <p:nvPr/>
              </p:nvSpPr>
              <p:spPr>
                <a:xfrm>
                  <a:off x="8292532" y="6112933"/>
                  <a:ext cx="1065459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</a:t>
                  </a:r>
                  <a:r>
                    <a:rPr lang="en-US" sz="2000" dirty="0" err="1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rdx</a:t>
                  </a:r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= 30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4B07A35-AB39-87B9-E7EE-86868A9A43CD}"/>
                    </a:ext>
                  </a:extLst>
                </p:cNvPr>
                <p:cNvSpPr txBox="1"/>
                <p:nvPr/>
              </p:nvSpPr>
              <p:spPr>
                <a:xfrm>
                  <a:off x="7567366" y="5204933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295CAD-067C-65A4-57BE-3ECB5EF017BA}"/>
                    </a:ext>
                  </a:extLst>
                </p:cNvPr>
                <p:cNvSpPr txBox="1"/>
                <p:nvPr/>
              </p:nvSpPr>
              <p:spPr>
                <a:xfrm>
                  <a:off x="6058048" y="5153041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3CA2010-53C6-0B78-4B79-BEBE4E7B54C8}"/>
                    </a:ext>
                  </a:extLst>
                </p:cNvPr>
                <p:cNvCxnSpPr>
                  <a:cxnSpLocks/>
                  <a:stCxn id="4" idx="2"/>
                </p:cNvCxnSpPr>
                <p:nvPr/>
              </p:nvCxnSpPr>
              <p:spPr>
                <a:xfrm flipH="1">
                  <a:off x="5612429" y="1915597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17203D2-3D80-9849-306E-0292790279FC}"/>
                    </a:ext>
                  </a:extLst>
                </p:cNvPr>
                <p:cNvCxnSpPr/>
                <p:nvPr/>
              </p:nvCxnSpPr>
              <p:spPr>
                <a:xfrm>
                  <a:off x="4959582" y="2156583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49FE75FB-B2A6-8F6B-3A82-6FD77956FF06}"/>
                    </a:ext>
                  </a:extLst>
                </p:cNvPr>
                <p:cNvCxnSpPr>
                  <a:endCxn id="5" idx="0"/>
                </p:cNvCxnSpPr>
                <p:nvPr/>
              </p:nvCxnSpPr>
              <p:spPr>
                <a:xfrm>
                  <a:off x="4959582" y="2156583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F23F5DE6-F451-3333-B42F-F84393BFD5D8}"/>
                    </a:ext>
                  </a:extLst>
                </p:cNvPr>
                <p:cNvCxnSpPr>
                  <a:endCxn id="6" idx="0"/>
                </p:cNvCxnSpPr>
                <p:nvPr/>
              </p:nvCxnSpPr>
              <p:spPr>
                <a:xfrm>
                  <a:off x="6298804" y="2176506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57BDE26-0838-CD50-7777-A281777DAE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26054" y="2821501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F2A1B76E-2190-73CE-7670-67C23CB5A759}"/>
                    </a:ext>
                  </a:extLst>
                </p:cNvPr>
                <p:cNvCxnSpPr/>
                <p:nvPr/>
              </p:nvCxnSpPr>
              <p:spPr>
                <a:xfrm>
                  <a:off x="4273207" y="3062487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492428F9-5881-909E-4453-A5B6C31AAA46}"/>
                    </a:ext>
                  </a:extLst>
                </p:cNvPr>
                <p:cNvCxnSpPr/>
                <p:nvPr/>
              </p:nvCxnSpPr>
              <p:spPr>
                <a:xfrm>
                  <a:off x="4273207" y="3062487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AE8C0646-4826-6E95-8893-FA7CDE4AD36D}"/>
                    </a:ext>
                  </a:extLst>
                </p:cNvPr>
                <p:cNvCxnSpPr/>
                <p:nvPr/>
              </p:nvCxnSpPr>
              <p:spPr>
                <a:xfrm>
                  <a:off x="5612429" y="3082410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0C83002-B090-69C2-ED2D-A3FBA4E45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07470" y="3727405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8C2F81A-9181-C765-32C2-5C049ED8AC64}"/>
                    </a:ext>
                  </a:extLst>
                </p:cNvPr>
                <p:cNvCxnSpPr/>
                <p:nvPr/>
              </p:nvCxnSpPr>
              <p:spPr>
                <a:xfrm>
                  <a:off x="3654623" y="3968391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70BA0A8A-F116-D5A9-D435-54D97D9B3277}"/>
                    </a:ext>
                  </a:extLst>
                </p:cNvPr>
                <p:cNvCxnSpPr/>
                <p:nvPr/>
              </p:nvCxnSpPr>
              <p:spPr>
                <a:xfrm>
                  <a:off x="3654623" y="3968391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45D528B-C02C-BE88-F7EC-0E10B8419468}"/>
                    </a:ext>
                  </a:extLst>
                </p:cNvPr>
                <p:cNvCxnSpPr/>
                <p:nvPr/>
              </p:nvCxnSpPr>
              <p:spPr>
                <a:xfrm>
                  <a:off x="4993845" y="3988314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CF51DB57-FBBB-15E3-F807-18BF4D59D2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11423" y="4745266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2C94DCB-03EA-3C2B-4811-321D5307AB9B}"/>
                    </a:ext>
                  </a:extLst>
                </p:cNvPr>
                <p:cNvCxnSpPr/>
                <p:nvPr/>
              </p:nvCxnSpPr>
              <p:spPr>
                <a:xfrm>
                  <a:off x="2968248" y="4986252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BA57C24D-3DDB-A492-873C-72D283874172}"/>
                    </a:ext>
                  </a:extLst>
                </p:cNvPr>
                <p:cNvCxnSpPr/>
                <p:nvPr/>
              </p:nvCxnSpPr>
              <p:spPr>
                <a:xfrm>
                  <a:off x="2958576" y="4986252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B14930F8-5829-8C55-E9A8-9066F6890459}"/>
                    </a:ext>
                  </a:extLst>
                </p:cNvPr>
                <p:cNvCxnSpPr/>
                <p:nvPr/>
              </p:nvCxnSpPr>
              <p:spPr>
                <a:xfrm>
                  <a:off x="4297798" y="5006175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56A341C-9DA8-EA1D-BD4A-1EC00845E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70549" y="5625001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AFE5E9F-6B41-D94E-3864-4E7FCA327890}"/>
                    </a:ext>
                  </a:extLst>
                </p:cNvPr>
                <p:cNvCxnSpPr/>
                <p:nvPr/>
              </p:nvCxnSpPr>
              <p:spPr>
                <a:xfrm>
                  <a:off x="2217702" y="5865987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28157DA4-801B-D97F-95F7-122F69CAB57C}"/>
                    </a:ext>
                  </a:extLst>
                </p:cNvPr>
                <p:cNvCxnSpPr/>
                <p:nvPr/>
              </p:nvCxnSpPr>
              <p:spPr>
                <a:xfrm>
                  <a:off x="2217702" y="5865987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FE3E796C-6096-BEFE-4FDE-C2737209C86E}"/>
                    </a:ext>
                  </a:extLst>
                </p:cNvPr>
                <p:cNvCxnSpPr/>
                <p:nvPr/>
              </p:nvCxnSpPr>
              <p:spPr>
                <a:xfrm>
                  <a:off x="3556924" y="5885910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AD61252-FD54-C1F4-5F06-5C91478A0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10885" y="5632465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BE31F3D-219F-3BAB-08C6-293A392EA990}"/>
                    </a:ext>
                  </a:extLst>
                </p:cNvPr>
                <p:cNvCxnSpPr/>
                <p:nvPr/>
              </p:nvCxnSpPr>
              <p:spPr>
                <a:xfrm>
                  <a:off x="3758038" y="5873451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4D1C7D1C-823C-3490-0DE9-8961FE610F49}"/>
                    </a:ext>
                  </a:extLst>
                </p:cNvPr>
                <p:cNvCxnSpPr/>
                <p:nvPr/>
              </p:nvCxnSpPr>
              <p:spPr>
                <a:xfrm>
                  <a:off x="3758038" y="5873451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2E0050BE-9509-F30A-4E59-16DB90335472}"/>
                    </a:ext>
                  </a:extLst>
                </p:cNvPr>
                <p:cNvCxnSpPr/>
                <p:nvPr/>
              </p:nvCxnSpPr>
              <p:spPr>
                <a:xfrm>
                  <a:off x="5097260" y="5893374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375129C-C99D-13F7-0264-3DC2E9278A99}"/>
                    </a:ext>
                  </a:extLst>
                </p:cNvPr>
                <p:cNvSpPr txBox="1"/>
                <p:nvPr/>
              </p:nvSpPr>
              <p:spPr>
                <a:xfrm>
                  <a:off x="5050215" y="3430032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93238D6-7D3F-FB17-1EBB-DB46B3467C1D}"/>
                    </a:ext>
                  </a:extLst>
                </p:cNvPr>
                <p:cNvSpPr txBox="1"/>
                <p:nvPr/>
              </p:nvSpPr>
              <p:spPr>
                <a:xfrm>
                  <a:off x="6932230" y="3430032"/>
                  <a:ext cx="70532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20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          </a:t>
                  </a: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55C9B3D-BD7A-2997-FFE0-B2AEF50170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84417" y="2839830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900F0C4A-CF6C-26F4-0D29-0770799192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76357" y="3065912"/>
                  <a:ext cx="1001239" cy="4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5963E2D6-B15C-437F-A5CB-868EB9021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3080816"/>
                  <a:ext cx="0" cy="32929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B3DCE329-0BFA-3AFF-08A2-4887B8BDFB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0534" y="3080816"/>
                  <a:ext cx="11417" cy="32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9198BA16-8C43-330F-C802-6EF35C746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65276" y="3736112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2A140253-6D13-43A0-2AC2-95FCD2C3BFE0}"/>
                    </a:ext>
                  </a:extLst>
                </p:cNvPr>
                <p:cNvCxnSpPr/>
                <p:nvPr/>
              </p:nvCxnSpPr>
              <p:spPr>
                <a:xfrm>
                  <a:off x="5612429" y="3977098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6CC81D9C-D09F-4FAB-1697-00E8D9695B29}"/>
                    </a:ext>
                  </a:extLst>
                </p:cNvPr>
                <p:cNvCxnSpPr/>
                <p:nvPr/>
              </p:nvCxnSpPr>
              <p:spPr>
                <a:xfrm>
                  <a:off x="6951651" y="3997021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B32DC7B-8B7F-62D8-CA29-26EB131B94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80991" y="4600564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4C383ED-9FD5-FFFC-2200-A574B00F59BF}"/>
                    </a:ext>
                  </a:extLst>
                </p:cNvPr>
                <p:cNvCxnSpPr/>
                <p:nvPr/>
              </p:nvCxnSpPr>
              <p:spPr>
                <a:xfrm>
                  <a:off x="6228144" y="4841550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A54EACC7-3CD1-62E7-9A52-549C62D3AAC4}"/>
                    </a:ext>
                  </a:extLst>
                </p:cNvPr>
                <p:cNvCxnSpPr/>
                <p:nvPr/>
              </p:nvCxnSpPr>
              <p:spPr>
                <a:xfrm>
                  <a:off x="6228144" y="4841550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FDF170AB-16E8-8C03-6082-CD70E0933D5E}"/>
                    </a:ext>
                  </a:extLst>
                </p:cNvPr>
                <p:cNvCxnSpPr/>
                <p:nvPr/>
              </p:nvCxnSpPr>
              <p:spPr>
                <a:xfrm>
                  <a:off x="7567366" y="4861473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86FC1A5D-A4F4-3A17-F191-E1B7ACF44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37280" y="5462849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F1B40D4D-9E98-4343-B748-32BDD4CC8E27}"/>
                    </a:ext>
                  </a:extLst>
                </p:cNvPr>
                <p:cNvCxnSpPr/>
                <p:nvPr/>
              </p:nvCxnSpPr>
              <p:spPr>
                <a:xfrm>
                  <a:off x="5784433" y="5703835"/>
                  <a:ext cx="133922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>
                  <a:extLst>
                    <a:ext uri="{FF2B5EF4-FFF2-40B4-BE49-F238E27FC236}">
                      <a16:creationId xmlns:a16="http://schemas.microsoft.com/office/drawing/2014/main" id="{DBCCACE0-2BAD-D3EB-35BF-735B82CB1B31}"/>
                    </a:ext>
                  </a:extLst>
                </p:cNvPr>
                <p:cNvCxnSpPr/>
                <p:nvPr/>
              </p:nvCxnSpPr>
              <p:spPr>
                <a:xfrm>
                  <a:off x="5784433" y="5703835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F290C1F3-0D42-8771-CBE9-EA889A80C019}"/>
                    </a:ext>
                  </a:extLst>
                </p:cNvPr>
                <p:cNvCxnSpPr/>
                <p:nvPr/>
              </p:nvCxnSpPr>
              <p:spPr>
                <a:xfrm>
                  <a:off x="7123655" y="5723758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DD4DB2BD-BB72-6B02-48EA-CF6888096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25402" y="5531284"/>
                  <a:ext cx="1" cy="2409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3A1C21B1-C732-D13E-7C8E-E5087BCEAC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93217" y="5771088"/>
                  <a:ext cx="1150472" cy="9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EBAAF5E7-F330-E0F9-CEB6-4AE1151814E6}"/>
                    </a:ext>
                  </a:extLst>
                </p:cNvPr>
                <p:cNvCxnSpPr/>
                <p:nvPr/>
              </p:nvCxnSpPr>
              <p:spPr>
                <a:xfrm>
                  <a:off x="7492583" y="5771088"/>
                  <a:ext cx="1" cy="3476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3D9ACD6C-BD0A-9391-C8F0-2F2E8A7984C1}"/>
                    </a:ext>
                  </a:extLst>
                </p:cNvPr>
                <p:cNvCxnSpPr/>
                <p:nvPr/>
              </p:nvCxnSpPr>
              <p:spPr>
                <a:xfrm>
                  <a:off x="8643689" y="5780223"/>
                  <a:ext cx="0" cy="3434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3A8C5EE-2DDA-50BD-486E-55BF3E58AB13}"/>
                  </a:ext>
                </a:extLst>
              </p:cNvPr>
              <p:cNvSpPr txBox="1"/>
              <p:nvPr/>
            </p:nvSpPr>
            <p:spPr>
              <a:xfrm>
                <a:off x="4586146" y="930057"/>
                <a:ext cx="260529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Disassembled binary</a:t>
                </a: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3DDD082-CC5C-D72C-0A08-4C309297509C}"/>
              </a:ext>
            </a:extLst>
          </p:cNvPr>
          <p:cNvGrpSpPr/>
          <p:nvPr/>
        </p:nvGrpSpPr>
        <p:grpSpPr>
          <a:xfrm>
            <a:off x="9931029" y="1818728"/>
            <a:ext cx="583779" cy="2078173"/>
            <a:chOff x="9088556" y="1586532"/>
            <a:chExt cx="583779" cy="2078173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BA6C4D-4579-A54D-F292-48E8C04C4EB7}"/>
                </a:ext>
              </a:extLst>
            </p:cNvPr>
            <p:cNvGrpSpPr/>
            <p:nvPr/>
          </p:nvGrpSpPr>
          <p:grpSpPr>
            <a:xfrm>
              <a:off x="9088556" y="1586532"/>
              <a:ext cx="538870" cy="509191"/>
              <a:chOff x="9095734" y="1343910"/>
              <a:chExt cx="538870" cy="509191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5385755-AE6E-148B-7707-14D9D99FB00B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80E824CF-F31D-DA0B-8DEC-4F6BC6A0580F}"/>
                  </a:ext>
                </a:extLst>
              </p:cNvPr>
              <p:cNvSpPr txBox="1"/>
              <p:nvPr/>
            </p:nvSpPr>
            <p:spPr>
              <a:xfrm>
                <a:off x="9148655" y="1440779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/>
                  <a:t>__r0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294A1CE-4C55-CBC8-0839-0DD46B4CBB4A}"/>
                </a:ext>
              </a:extLst>
            </p:cNvPr>
            <p:cNvGrpSpPr/>
            <p:nvPr/>
          </p:nvGrpSpPr>
          <p:grpSpPr>
            <a:xfrm>
              <a:off x="9115405" y="2348236"/>
              <a:ext cx="538870" cy="509191"/>
              <a:chOff x="9095734" y="1343910"/>
              <a:chExt cx="538870" cy="509191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AA96B70-3F3D-7AB8-CBEC-05618C66D92D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B2893275-7B2D-DF27-8A64-7EB943BFC184}"/>
                  </a:ext>
                </a:extLst>
              </p:cNvPr>
              <p:cNvSpPr txBox="1"/>
              <p:nvPr/>
            </p:nvSpPr>
            <p:spPr>
              <a:xfrm>
                <a:off x="9154629" y="14446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/>
                  <a:t>__r1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5CBB1DB9-EA44-A6B5-7145-D04766263CAE}"/>
                </a:ext>
              </a:extLst>
            </p:cNvPr>
            <p:cNvGrpSpPr/>
            <p:nvPr/>
          </p:nvGrpSpPr>
          <p:grpSpPr>
            <a:xfrm>
              <a:off x="9133465" y="3155514"/>
              <a:ext cx="538870" cy="509191"/>
              <a:chOff x="9095734" y="1343910"/>
              <a:chExt cx="538870" cy="509191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1B44BA14-5B69-35FB-A5E9-FF59E66564E8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638B9453-2603-F043-9BE5-39AF28B373E5}"/>
                  </a:ext>
                </a:extLst>
              </p:cNvPr>
              <p:cNvSpPr txBox="1"/>
              <p:nvPr/>
            </p:nvSpPr>
            <p:spPr>
              <a:xfrm>
                <a:off x="9132290" y="14446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/>
                  <a:t>__r2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242D1E6-0AB8-9117-6932-472121FA4E09}"/>
              </a:ext>
            </a:extLst>
          </p:cNvPr>
          <p:cNvGrpSpPr/>
          <p:nvPr/>
        </p:nvGrpSpPr>
        <p:grpSpPr>
          <a:xfrm>
            <a:off x="11020919" y="1519166"/>
            <a:ext cx="619416" cy="2689991"/>
            <a:chOff x="10702951" y="1329295"/>
            <a:chExt cx="619416" cy="2689991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FB81C95-F88E-CA9B-7C8E-31B6FE166434}"/>
                </a:ext>
              </a:extLst>
            </p:cNvPr>
            <p:cNvGrpSpPr/>
            <p:nvPr/>
          </p:nvGrpSpPr>
          <p:grpSpPr>
            <a:xfrm>
              <a:off x="10729800" y="1329295"/>
              <a:ext cx="592567" cy="509191"/>
              <a:chOff x="9095734" y="1343910"/>
              <a:chExt cx="592567" cy="509191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CC1B36BD-8B64-F55B-2765-1524A11F5727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2C7DBEF7-48F9-6E3B-AF0C-711444E854A7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rax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5255EAF-23FF-DC32-D4AA-F2F015444FA0}"/>
                </a:ext>
              </a:extLst>
            </p:cNvPr>
            <p:cNvGrpSpPr/>
            <p:nvPr/>
          </p:nvGrpSpPr>
          <p:grpSpPr>
            <a:xfrm>
              <a:off x="10702951" y="1995015"/>
              <a:ext cx="592567" cy="509191"/>
              <a:chOff x="9095734" y="1343910"/>
              <a:chExt cx="592567" cy="509191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FEE3D49C-1A89-6082-2177-9594D5B605DB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AC0348E4-E7A6-8945-0D49-DED4F0749B75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rbx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EA2ABB3-E31B-BD31-B6F4-86C458EE0A12}"/>
                </a:ext>
              </a:extLst>
            </p:cNvPr>
            <p:cNvGrpSpPr/>
            <p:nvPr/>
          </p:nvGrpSpPr>
          <p:grpSpPr>
            <a:xfrm>
              <a:off x="10729800" y="2796251"/>
              <a:ext cx="592567" cy="509191"/>
              <a:chOff x="9095734" y="1343910"/>
              <a:chExt cx="592567" cy="509191"/>
            </a:xfrm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6ADEC8A1-35F0-1C72-AAF3-92184F1C96BA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F89C066-07BE-8F36-97D6-8D1015E21AE0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rcx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EAC76266-4B03-C1D4-2E7B-7069828AB49D}"/>
                </a:ext>
              </a:extLst>
            </p:cNvPr>
            <p:cNvGrpSpPr/>
            <p:nvPr/>
          </p:nvGrpSpPr>
          <p:grpSpPr>
            <a:xfrm>
              <a:off x="10712402" y="3510095"/>
              <a:ext cx="592567" cy="509191"/>
              <a:chOff x="9095734" y="1343910"/>
              <a:chExt cx="592567" cy="509191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53F4EBB-E707-3BC1-A8F7-C9E72BE098CF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AD1CD2F-9DB2-1E48-FCF6-0342A50BD2CB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rdx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43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ED7DE082-E4B7-F099-6F10-07048292ACFA}"/>
              </a:ext>
            </a:extLst>
          </p:cNvPr>
          <p:cNvSpPr txBox="1"/>
          <p:nvPr/>
        </p:nvSpPr>
        <p:spPr>
          <a:xfrm>
            <a:off x="228824" y="4642211"/>
            <a:ext cx="40582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Line #3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5F9C569-4FE5-75CE-B0CD-67EC481C3113}"/>
              </a:ext>
            </a:extLst>
          </p:cNvPr>
          <p:cNvSpPr txBox="1"/>
          <p:nvPr/>
        </p:nvSpPr>
        <p:spPr>
          <a:xfrm>
            <a:off x="147604" y="3289394"/>
            <a:ext cx="40832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Line #2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D74D1D8-5D2B-28E3-62B0-63BB3B574E12}"/>
              </a:ext>
            </a:extLst>
          </p:cNvPr>
          <p:cNvSpPr txBox="1"/>
          <p:nvPr/>
        </p:nvSpPr>
        <p:spPr>
          <a:xfrm>
            <a:off x="147604" y="1869964"/>
            <a:ext cx="40832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Line #1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0A975-1D9A-ED88-ABBF-E0EC65BE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Association – for 3 SPL statements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7554215-C768-C856-04A1-132DE25BED65}"/>
              </a:ext>
            </a:extLst>
          </p:cNvPr>
          <p:cNvGrpSpPr/>
          <p:nvPr/>
        </p:nvGrpSpPr>
        <p:grpSpPr>
          <a:xfrm>
            <a:off x="6757484" y="2284103"/>
            <a:ext cx="619416" cy="2689991"/>
            <a:chOff x="10702951" y="1329295"/>
            <a:chExt cx="619416" cy="268999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4C907D-9A97-33C7-64F0-5F681F50C41A}"/>
                </a:ext>
              </a:extLst>
            </p:cNvPr>
            <p:cNvGrpSpPr/>
            <p:nvPr/>
          </p:nvGrpSpPr>
          <p:grpSpPr>
            <a:xfrm>
              <a:off x="10729800" y="1329295"/>
              <a:ext cx="592567" cy="509191"/>
              <a:chOff x="9095734" y="1343910"/>
              <a:chExt cx="592567" cy="509191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511A783-415E-2A49-50E0-D5516E5E9144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DDE6CF-99D6-2F53-D2E0-02DDD5597645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rax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E08F274-5E96-6B25-F762-CD4AF79FF5CE}"/>
                </a:ext>
              </a:extLst>
            </p:cNvPr>
            <p:cNvGrpSpPr/>
            <p:nvPr/>
          </p:nvGrpSpPr>
          <p:grpSpPr>
            <a:xfrm>
              <a:off x="10702951" y="1995015"/>
              <a:ext cx="592567" cy="509191"/>
              <a:chOff x="9095734" y="1343910"/>
              <a:chExt cx="592567" cy="50919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8646FF5-FD5C-4676-50C1-B540CBBD17DF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8C7C204-4D43-A9B0-50FA-6870FBAE0C0E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rbx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E59E924-ACAF-62DE-81B1-DCC13E1287F6}"/>
                </a:ext>
              </a:extLst>
            </p:cNvPr>
            <p:cNvGrpSpPr/>
            <p:nvPr/>
          </p:nvGrpSpPr>
          <p:grpSpPr>
            <a:xfrm>
              <a:off x="10729800" y="2796251"/>
              <a:ext cx="592567" cy="509191"/>
              <a:chOff x="9095734" y="1343910"/>
              <a:chExt cx="592567" cy="50919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B662A74-9E79-0939-E3A1-387E61F91AEB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7A7BBE3-832D-67E0-EBF2-845727729CAC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rcx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389C277-593F-6033-F448-510BC5AA59A5}"/>
                </a:ext>
              </a:extLst>
            </p:cNvPr>
            <p:cNvGrpSpPr/>
            <p:nvPr/>
          </p:nvGrpSpPr>
          <p:grpSpPr>
            <a:xfrm>
              <a:off x="10712402" y="3510095"/>
              <a:ext cx="592567" cy="509191"/>
              <a:chOff x="9095734" y="1343910"/>
              <a:chExt cx="592567" cy="50919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913351B-30E1-0BD1-25C8-D53E6AD459AC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CF24DFA-FCAC-687C-488B-D1CE6CBA45D0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rdx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E8FB89E-C985-53FA-E1E9-55358FC51644}"/>
              </a:ext>
            </a:extLst>
          </p:cNvPr>
          <p:cNvGrpSpPr/>
          <p:nvPr/>
        </p:nvGrpSpPr>
        <p:grpSpPr>
          <a:xfrm>
            <a:off x="5735656" y="2538699"/>
            <a:ext cx="1048677" cy="1466956"/>
            <a:chOff x="5735656" y="2538699"/>
            <a:chExt cx="1048677" cy="1466956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17887F4-18D2-A333-B22D-82454A3A9A0D}"/>
                </a:ext>
              </a:extLst>
            </p:cNvPr>
            <p:cNvCxnSpPr>
              <a:endCxn id="81" idx="2"/>
            </p:cNvCxnSpPr>
            <p:nvPr/>
          </p:nvCxnSpPr>
          <p:spPr>
            <a:xfrm flipV="1">
              <a:off x="5735656" y="2538699"/>
              <a:ext cx="1048677" cy="2572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9FFDF67-0992-7864-0D0B-01181B071036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5735656" y="2795937"/>
              <a:ext cx="1048677" cy="12097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070B97F-8491-D4E1-5FA4-9CD0A4BD86B9}"/>
              </a:ext>
            </a:extLst>
          </p:cNvPr>
          <p:cNvGrpSpPr/>
          <p:nvPr/>
        </p:nvGrpSpPr>
        <p:grpSpPr>
          <a:xfrm>
            <a:off x="5681462" y="2538699"/>
            <a:ext cx="1102871" cy="2180800"/>
            <a:chOff x="5681462" y="2538699"/>
            <a:chExt cx="1102871" cy="218080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AED0C9E-A18D-0F82-8222-80ACE30C5705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 flipV="1">
              <a:off x="5701716" y="2538699"/>
              <a:ext cx="1082617" cy="10026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8249CAC-939F-F7C5-61B0-EDC022B0F6D6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>
              <a:off x="5701716" y="3568843"/>
              <a:ext cx="1065219" cy="11506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3B2FD6B-20E3-63F7-2DA4-041CADB9DF20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 flipV="1">
              <a:off x="5681462" y="3204419"/>
              <a:ext cx="1076022" cy="363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B60366B-B3B0-3942-1784-D9F5E16DD0CC}"/>
              </a:ext>
            </a:extLst>
          </p:cNvPr>
          <p:cNvGrpSpPr/>
          <p:nvPr/>
        </p:nvGrpSpPr>
        <p:grpSpPr>
          <a:xfrm>
            <a:off x="5090312" y="2529096"/>
            <a:ext cx="637476" cy="2078173"/>
            <a:chOff x="9088556" y="1586532"/>
            <a:chExt cx="637476" cy="207817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413E708-458E-8761-F32A-D8D78115841A}"/>
                </a:ext>
              </a:extLst>
            </p:cNvPr>
            <p:cNvGrpSpPr/>
            <p:nvPr/>
          </p:nvGrpSpPr>
          <p:grpSpPr>
            <a:xfrm>
              <a:off x="9088556" y="1586532"/>
              <a:ext cx="592567" cy="509191"/>
              <a:chOff x="9095734" y="1343910"/>
              <a:chExt cx="592567" cy="509191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DEF21E4-EAEE-F4D7-D78F-8E86852A0956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064A8A8-2982-296F-D960-D02A52E6A3DC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/>
                  <a:t>_r0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6EBB12F-9353-9305-FD85-D84DFE7EFFD8}"/>
                </a:ext>
              </a:extLst>
            </p:cNvPr>
            <p:cNvGrpSpPr/>
            <p:nvPr/>
          </p:nvGrpSpPr>
          <p:grpSpPr>
            <a:xfrm>
              <a:off x="9115405" y="2348236"/>
              <a:ext cx="592567" cy="509191"/>
              <a:chOff x="9095734" y="1343910"/>
              <a:chExt cx="592567" cy="509191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45A1ACC-99E3-AE4E-87C0-56CF845B7D6D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2B32BEE-B68A-B3FB-38EF-77B44DC13771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/>
                  <a:t>_r1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38B396-7345-799F-38B9-275F6A86C6AF}"/>
                </a:ext>
              </a:extLst>
            </p:cNvPr>
            <p:cNvGrpSpPr/>
            <p:nvPr/>
          </p:nvGrpSpPr>
          <p:grpSpPr>
            <a:xfrm>
              <a:off x="9133465" y="3155514"/>
              <a:ext cx="592567" cy="509191"/>
              <a:chOff x="9095734" y="1343910"/>
              <a:chExt cx="592567" cy="50919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D2F6D57-E3EC-A61D-58EA-CEABF3D45DB3}"/>
                  </a:ext>
                </a:extLst>
              </p:cNvPr>
              <p:cNvSpPr/>
              <p:nvPr/>
            </p:nvSpPr>
            <p:spPr bwMode="auto">
              <a:xfrm>
                <a:off x="9095734" y="1343910"/>
                <a:ext cx="538870" cy="5091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2752BD6-F696-813A-DD5D-24936A7BA80E}"/>
                  </a:ext>
                </a:extLst>
              </p:cNvPr>
              <p:cNvSpPr txBox="1"/>
              <p:nvPr/>
            </p:nvSpPr>
            <p:spPr>
              <a:xfrm>
                <a:off x="9231101" y="144461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/>
                  <a:t>_r2</a:t>
                </a:r>
                <a:endPara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75F84C5-653D-7F6F-1FFD-9E244C774B79}"/>
              </a:ext>
            </a:extLst>
          </p:cNvPr>
          <p:cNvGrpSpPr/>
          <p:nvPr/>
        </p:nvGrpSpPr>
        <p:grpSpPr>
          <a:xfrm>
            <a:off x="5666079" y="4020003"/>
            <a:ext cx="1057287" cy="649752"/>
            <a:chOff x="9663725" y="3133905"/>
            <a:chExt cx="1057287" cy="649752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FDBFFEA-7012-4323-37BB-B1BDD9EB8915}"/>
                </a:ext>
              </a:extLst>
            </p:cNvPr>
            <p:cNvCxnSpPr/>
            <p:nvPr/>
          </p:nvCxnSpPr>
          <p:spPr>
            <a:xfrm flipV="1">
              <a:off x="9663725" y="3133905"/>
              <a:ext cx="1048677" cy="2572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6EB0FFE-8412-0BEA-CB11-338DE808ED2B}"/>
                </a:ext>
              </a:extLst>
            </p:cNvPr>
            <p:cNvCxnSpPr>
              <a:cxnSpLocks/>
            </p:cNvCxnSpPr>
            <p:nvPr/>
          </p:nvCxnSpPr>
          <p:spPr>
            <a:xfrm>
              <a:off x="9726032" y="3410111"/>
              <a:ext cx="994980" cy="3735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375C1250-05EB-A7D4-CADE-E47CFE93061A}"/>
              </a:ext>
            </a:extLst>
          </p:cNvPr>
          <p:cNvSpPr txBox="1"/>
          <p:nvPr/>
        </p:nvSpPr>
        <p:spPr>
          <a:xfrm>
            <a:off x="8996278" y="2446112"/>
            <a:ext cx="193290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__r0 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RAX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    __r1  RBX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    __r2  RCX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One association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F228C02-93FF-4822-5FC7-73B6259D0E6B}"/>
              </a:ext>
            </a:extLst>
          </p:cNvPr>
          <p:cNvSpPr txBox="1"/>
          <p:nvPr/>
        </p:nvSpPr>
        <p:spPr>
          <a:xfrm>
            <a:off x="2353053" y="2354032"/>
            <a:ext cx="973667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rcx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6F3AA20-3546-D4CC-F59C-C3FFAAA8C3C4}"/>
              </a:ext>
            </a:extLst>
          </p:cNvPr>
          <p:cNvSpPr txBox="1"/>
          <p:nvPr/>
        </p:nvSpPr>
        <p:spPr>
          <a:xfrm>
            <a:off x="859074" y="3715999"/>
            <a:ext cx="973667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rbx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=20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7671E1-A42E-1E3C-F1D4-AEA7BF4F7C8A}"/>
              </a:ext>
            </a:extLst>
          </p:cNvPr>
          <p:cNvSpPr txBox="1"/>
          <p:nvPr/>
        </p:nvSpPr>
        <p:spPr>
          <a:xfrm>
            <a:off x="1968108" y="3712462"/>
            <a:ext cx="973667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rax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=20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7663B1A-98BF-735D-F83C-3C34A89FDC8A}"/>
              </a:ext>
            </a:extLst>
          </p:cNvPr>
          <p:cNvSpPr txBox="1"/>
          <p:nvPr/>
        </p:nvSpPr>
        <p:spPr>
          <a:xfrm>
            <a:off x="3119086" y="3711541"/>
            <a:ext cx="973667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rdx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=20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DD450B4-A461-2BFC-7D48-8BFA1E880FE8}"/>
              </a:ext>
            </a:extLst>
          </p:cNvPr>
          <p:cNvSpPr txBox="1"/>
          <p:nvPr/>
        </p:nvSpPr>
        <p:spPr>
          <a:xfrm>
            <a:off x="1284626" y="5103876"/>
            <a:ext cx="973667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rcx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=30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18DD643-8BE3-2E80-C640-AF0C5D3B891F}"/>
              </a:ext>
            </a:extLst>
          </p:cNvPr>
          <p:cNvSpPr txBox="1"/>
          <p:nvPr/>
        </p:nvSpPr>
        <p:spPr>
          <a:xfrm>
            <a:off x="2601583" y="5135635"/>
            <a:ext cx="973667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rdx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5209D-817D-0FA8-1AD6-D848AF99D068}"/>
              </a:ext>
            </a:extLst>
          </p:cNvPr>
          <p:cNvSpPr txBox="1"/>
          <p:nvPr/>
        </p:nvSpPr>
        <p:spPr>
          <a:xfrm>
            <a:off x="1098515" y="2354032"/>
            <a:ext cx="973667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rax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=10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AB3494-DBF2-1AFA-5E04-A16635950B82}"/>
              </a:ext>
            </a:extLst>
          </p:cNvPr>
          <p:cNvGrpSpPr/>
          <p:nvPr/>
        </p:nvGrpSpPr>
        <p:grpSpPr>
          <a:xfrm>
            <a:off x="333885" y="2389754"/>
            <a:ext cx="1292508" cy="2964898"/>
            <a:chOff x="333885" y="2389754"/>
            <a:chExt cx="1292508" cy="2964898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6B4E5A0-9D66-D81F-465F-48AAFD5020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4626" y="2767212"/>
              <a:ext cx="96720" cy="89178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C1CCE56-4613-B527-FE9D-A4E3F2BDE331}"/>
                </a:ext>
              </a:extLst>
            </p:cNvPr>
            <p:cNvCxnSpPr>
              <a:cxnSpLocks/>
            </p:cNvCxnSpPr>
            <p:nvPr/>
          </p:nvCxnSpPr>
          <p:spPr>
            <a:xfrm>
              <a:off x="1322079" y="4178862"/>
              <a:ext cx="304314" cy="85681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412E40-C585-6CA6-B970-B449780992CC}"/>
                </a:ext>
              </a:extLst>
            </p:cNvPr>
            <p:cNvSpPr txBox="1"/>
            <p:nvPr/>
          </p:nvSpPr>
          <p:spPr>
            <a:xfrm>
              <a:off x="586494" y="2389754"/>
              <a:ext cx="539525" cy="24622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BB(1)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E8F090-375F-6A06-CEA4-47D37CAC38BD}"/>
                </a:ext>
              </a:extLst>
            </p:cNvPr>
            <p:cNvSpPr txBox="1"/>
            <p:nvPr/>
          </p:nvSpPr>
          <p:spPr>
            <a:xfrm>
              <a:off x="333885" y="3746776"/>
              <a:ext cx="539525" cy="24622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BB(2)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E2B12E-0BCA-B47C-E147-9D13958C65DB}"/>
                </a:ext>
              </a:extLst>
            </p:cNvPr>
            <p:cNvSpPr txBox="1"/>
            <p:nvPr/>
          </p:nvSpPr>
          <p:spPr>
            <a:xfrm>
              <a:off x="768349" y="5108431"/>
              <a:ext cx="539525" cy="24622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BB(4)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2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D67E7D-5DEB-8066-FB48-4B6A77C5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532" y="3245550"/>
            <a:ext cx="11018520" cy="492443"/>
          </a:xfrm>
        </p:spPr>
        <p:txBody>
          <a:bodyPr/>
          <a:lstStyle/>
          <a:p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“what-where” list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7B0559-0BAA-6436-F214-3ECF31D3F1F7}"/>
              </a:ext>
            </a:extLst>
          </p:cNvPr>
          <p:cNvCxnSpPr/>
          <p:nvPr/>
        </p:nvCxnSpPr>
        <p:spPr>
          <a:xfrm>
            <a:off x="5612429" y="3977098"/>
            <a:ext cx="1339222" cy="0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86D0658-A08F-27C5-382A-A0F283573F8A}"/>
              </a:ext>
            </a:extLst>
          </p:cNvPr>
          <p:cNvGrpSpPr/>
          <p:nvPr/>
        </p:nvGrpSpPr>
        <p:grpSpPr>
          <a:xfrm>
            <a:off x="1803961" y="732436"/>
            <a:ext cx="7554030" cy="5850129"/>
            <a:chOff x="1803961" y="730555"/>
            <a:chExt cx="7554030" cy="58501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1AF6827-7A18-0630-F220-A637B82B50C0}"/>
                </a:ext>
              </a:extLst>
            </p:cNvPr>
            <p:cNvGrpSpPr/>
            <p:nvPr/>
          </p:nvGrpSpPr>
          <p:grpSpPr>
            <a:xfrm>
              <a:off x="1803961" y="1607820"/>
              <a:ext cx="7554030" cy="4972864"/>
              <a:chOff x="1803961" y="1607820"/>
              <a:chExt cx="7554030" cy="497286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9BCF21-43C1-AAB5-0A48-F78E39A47F12}"/>
                  </a:ext>
                </a:extLst>
              </p:cNvPr>
              <p:cNvSpPr txBox="1"/>
              <p:nvPr/>
            </p:nvSpPr>
            <p:spPr>
              <a:xfrm>
                <a:off x="5113094" y="1607820"/>
                <a:ext cx="998671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rax</a:t>
                </a: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994F38-45F7-673D-5F6E-645E61DB609E}"/>
                  </a:ext>
                </a:extLst>
              </p:cNvPr>
              <p:cNvSpPr txBox="1"/>
              <p:nvPr/>
            </p:nvSpPr>
            <p:spPr>
              <a:xfrm>
                <a:off x="4642188" y="2504206"/>
                <a:ext cx="634789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6C4F78-667D-2422-8F11-2544E9D7FB36}"/>
                  </a:ext>
                </a:extLst>
              </p:cNvPr>
              <p:cNvSpPr txBox="1"/>
              <p:nvPr/>
            </p:nvSpPr>
            <p:spPr>
              <a:xfrm>
                <a:off x="5981409" y="2519966"/>
                <a:ext cx="63478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61B960-885D-4CD7-0674-B4BA81AEE22B}"/>
                  </a:ext>
                </a:extLst>
              </p:cNvPr>
              <p:cNvSpPr txBox="1"/>
              <p:nvPr/>
            </p:nvSpPr>
            <p:spPr>
              <a:xfrm>
                <a:off x="3990134" y="3423712"/>
                <a:ext cx="705321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438E91-DB7B-564B-0FB2-1C989F2AD4E3}"/>
                  </a:ext>
                </a:extLst>
              </p:cNvPr>
              <p:cNvSpPr txBox="1"/>
              <p:nvPr/>
            </p:nvSpPr>
            <p:spPr>
              <a:xfrm>
                <a:off x="3207748" y="4350579"/>
                <a:ext cx="1065459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rbx</a:t>
                </a: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20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DF37FF-31F8-C373-775B-75C0A0C53317}"/>
                  </a:ext>
                </a:extLst>
              </p:cNvPr>
              <p:cNvSpPr txBox="1"/>
              <p:nvPr/>
            </p:nvSpPr>
            <p:spPr>
              <a:xfrm>
                <a:off x="2546274" y="5346054"/>
                <a:ext cx="705321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3ADEF2-EE73-DFB0-F757-6DD337BE566C}"/>
                  </a:ext>
                </a:extLst>
              </p:cNvPr>
              <p:cNvSpPr txBox="1"/>
              <p:nvPr/>
            </p:nvSpPr>
            <p:spPr>
              <a:xfrm>
                <a:off x="5871656" y="3422718"/>
                <a:ext cx="7053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E1BA2D-D98C-FEBA-EF40-140F07D40909}"/>
                  </a:ext>
                </a:extLst>
              </p:cNvPr>
              <p:cNvSpPr txBox="1"/>
              <p:nvPr/>
            </p:nvSpPr>
            <p:spPr>
              <a:xfrm>
                <a:off x="1803961" y="6252154"/>
                <a:ext cx="1054584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rcx</a:t>
                </a: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30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7395A-B0E5-A7DD-69E0-76E21E3E5B66}"/>
                  </a:ext>
                </a:extLst>
              </p:cNvPr>
              <p:cNvSpPr txBox="1"/>
              <p:nvPr/>
            </p:nvSpPr>
            <p:spPr>
              <a:xfrm>
                <a:off x="4586146" y="6272907"/>
                <a:ext cx="92813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rax</a:t>
                </a: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=20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4DF954-4968-A2CB-84C1-487CBB304B09}"/>
                  </a:ext>
                </a:extLst>
              </p:cNvPr>
              <p:cNvSpPr txBox="1"/>
              <p:nvPr/>
            </p:nvSpPr>
            <p:spPr>
              <a:xfrm>
                <a:off x="3992933" y="5368439"/>
                <a:ext cx="7053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8F59DC-C252-33AA-B807-DF75F9990B9A}"/>
                  </a:ext>
                </a:extLst>
              </p:cNvPr>
              <p:cNvSpPr txBox="1"/>
              <p:nvPr/>
            </p:nvSpPr>
            <p:spPr>
              <a:xfrm>
                <a:off x="6307971" y="4301932"/>
                <a:ext cx="106545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rcx</a:t>
                </a: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10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7A447B-9906-25E8-2522-8637D7D4253D}"/>
                  </a:ext>
                </a:extLst>
              </p:cNvPr>
              <p:cNvSpPr txBox="1"/>
              <p:nvPr/>
            </p:nvSpPr>
            <p:spPr>
              <a:xfrm>
                <a:off x="6357199" y="6123683"/>
                <a:ext cx="106545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rdx</a:t>
                </a: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2C512C-ADFB-AE9C-CC6C-895B8DDBC0B1}"/>
                  </a:ext>
                </a:extLst>
              </p:cNvPr>
              <p:cNvSpPr txBox="1"/>
              <p:nvPr/>
            </p:nvSpPr>
            <p:spPr>
              <a:xfrm>
                <a:off x="8292532" y="6112933"/>
                <a:ext cx="106545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:r>
                  <a:rPr lang="en-US" sz="20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rdx</a:t>
                </a:r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30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3EA8C-B1AF-1BD4-BB1E-EE7DCB370CBB}"/>
                  </a:ext>
                </a:extLst>
              </p:cNvPr>
              <p:cNvSpPr txBox="1"/>
              <p:nvPr/>
            </p:nvSpPr>
            <p:spPr>
              <a:xfrm>
                <a:off x="7567366" y="5204933"/>
                <a:ext cx="7053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36F5B6-FF54-3966-3E58-4527A9BCAE58}"/>
                  </a:ext>
                </a:extLst>
              </p:cNvPr>
              <p:cNvSpPr txBox="1"/>
              <p:nvPr/>
            </p:nvSpPr>
            <p:spPr>
              <a:xfrm>
                <a:off x="6058048" y="5153041"/>
                <a:ext cx="7053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A5C7125-71C0-FF53-A2A5-1B3267468577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 flipH="1">
                <a:off x="5612429" y="1915597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1728352-A19E-EED7-9D3D-24C6E95E5863}"/>
                  </a:ext>
                </a:extLst>
              </p:cNvPr>
              <p:cNvCxnSpPr/>
              <p:nvPr/>
            </p:nvCxnSpPr>
            <p:spPr>
              <a:xfrm>
                <a:off x="4959582" y="2156583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788A84A-C6E1-493A-0011-0AE78548DAAC}"/>
                  </a:ext>
                </a:extLst>
              </p:cNvPr>
              <p:cNvCxnSpPr>
                <a:endCxn id="9" idx="0"/>
              </p:cNvCxnSpPr>
              <p:nvPr/>
            </p:nvCxnSpPr>
            <p:spPr>
              <a:xfrm>
                <a:off x="4959582" y="2156583"/>
                <a:ext cx="1" cy="3476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A9B6ED-DD59-DA42-CEAF-111195AD740D}"/>
                  </a:ext>
                </a:extLst>
              </p:cNvPr>
              <p:cNvCxnSpPr>
                <a:endCxn id="10" idx="0"/>
              </p:cNvCxnSpPr>
              <p:nvPr/>
            </p:nvCxnSpPr>
            <p:spPr>
              <a:xfrm>
                <a:off x="6298804" y="2176506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542B025-9645-14EF-5C65-E270B5E9E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6054" y="2821501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2C1B0FE-66AA-6AB2-3499-CD02EECE9B91}"/>
                  </a:ext>
                </a:extLst>
              </p:cNvPr>
              <p:cNvCxnSpPr/>
              <p:nvPr/>
            </p:nvCxnSpPr>
            <p:spPr>
              <a:xfrm>
                <a:off x="4273207" y="3062487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14BC9E7-1A34-B9EF-B015-BAF5A86B5431}"/>
                  </a:ext>
                </a:extLst>
              </p:cNvPr>
              <p:cNvCxnSpPr/>
              <p:nvPr/>
            </p:nvCxnSpPr>
            <p:spPr>
              <a:xfrm>
                <a:off x="4273207" y="3062487"/>
                <a:ext cx="1" cy="3476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0080B3D-67F6-7F26-8674-5AE2D80695E8}"/>
                  </a:ext>
                </a:extLst>
              </p:cNvPr>
              <p:cNvCxnSpPr/>
              <p:nvPr/>
            </p:nvCxnSpPr>
            <p:spPr>
              <a:xfrm>
                <a:off x="5612429" y="3082410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2C10AEB-6E4C-F6E3-AE99-43AA8CEB1C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07470" y="3727405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2341A08-59E7-36F9-C359-D84C34780AAD}"/>
                  </a:ext>
                </a:extLst>
              </p:cNvPr>
              <p:cNvCxnSpPr/>
              <p:nvPr/>
            </p:nvCxnSpPr>
            <p:spPr>
              <a:xfrm>
                <a:off x="3654623" y="3968391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B0E0B0A-FC91-5DA6-D310-0E1C420C9D8F}"/>
                  </a:ext>
                </a:extLst>
              </p:cNvPr>
              <p:cNvCxnSpPr/>
              <p:nvPr/>
            </p:nvCxnSpPr>
            <p:spPr>
              <a:xfrm>
                <a:off x="3654623" y="3968391"/>
                <a:ext cx="1" cy="3476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0B93FB8-A435-E9BF-0570-6A4896CC1C0C}"/>
                  </a:ext>
                </a:extLst>
              </p:cNvPr>
              <p:cNvCxnSpPr/>
              <p:nvPr/>
            </p:nvCxnSpPr>
            <p:spPr>
              <a:xfrm>
                <a:off x="4993845" y="3988314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7ECBE7F-D54B-3608-EF25-3E96AF2EC8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1423" y="4745266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E505EC4-893E-4893-DF78-64395AC67BB3}"/>
                  </a:ext>
                </a:extLst>
              </p:cNvPr>
              <p:cNvCxnSpPr/>
              <p:nvPr/>
            </p:nvCxnSpPr>
            <p:spPr>
              <a:xfrm>
                <a:off x="2968248" y="4986252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CA4CD59-64BF-C831-D1A7-1E57301BC67E}"/>
                  </a:ext>
                </a:extLst>
              </p:cNvPr>
              <p:cNvCxnSpPr/>
              <p:nvPr/>
            </p:nvCxnSpPr>
            <p:spPr>
              <a:xfrm>
                <a:off x="2958576" y="4986252"/>
                <a:ext cx="1" cy="3476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D330A1A-B16F-3C0C-19DD-3636C6366120}"/>
                  </a:ext>
                </a:extLst>
              </p:cNvPr>
              <p:cNvCxnSpPr/>
              <p:nvPr/>
            </p:nvCxnSpPr>
            <p:spPr>
              <a:xfrm>
                <a:off x="4297798" y="5006175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67964FD-A3BE-9A4B-4F60-220A4CF7EC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70549" y="5625001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FE54F59-4565-B574-7BF3-7737FB81DAC5}"/>
                  </a:ext>
                </a:extLst>
              </p:cNvPr>
              <p:cNvCxnSpPr/>
              <p:nvPr/>
            </p:nvCxnSpPr>
            <p:spPr>
              <a:xfrm>
                <a:off x="2217702" y="5865987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D0C92AC-51B9-4FCF-1292-084E42F53C35}"/>
                  </a:ext>
                </a:extLst>
              </p:cNvPr>
              <p:cNvCxnSpPr/>
              <p:nvPr/>
            </p:nvCxnSpPr>
            <p:spPr>
              <a:xfrm>
                <a:off x="2217702" y="5865987"/>
                <a:ext cx="1" cy="3476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34AB499-64C8-8F44-F0A0-30B782CC410D}"/>
                  </a:ext>
                </a:extLst>
              </p:cNvPr>
              <p:cNvCxnSpPr/>
              <p:nvPr/>
            </p:nvCxnSpPr>
            <p:spPr>
              <a:xfrm>
                <a:off x="3556924" y="5885910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4F4469C-CBA2-EC84-6600-DF8004AAB4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10885" y="5632465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00F6DFD-A146-D080-EF7E-EDB8FCA9A3DC}"/>
                  </a:ext>
                </a:extLst>
              </p:cNvPr>
              <p:cNvCxnSpPr/>
              <p:nvPr/>
            </p:nvCxnSpPr>
            <p:spPr>
              <a:xfrm>
                <a:off x="3758038" y="5873451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1EA8CFE-0BFE-4139-A3D6-2099815E5B04}"/>
                  </a:ext>
                </a:extLst>
              </p:cNvPr>
              <p:cNvCxnSpPr/>
              <p:nvPr/>
            </p:nvCxnSpPr>
            <p:spPr>
              <a:xfrm>
                <a:off x="3758038" y="5873451"/>
                <a:ext cx="1" cy="3476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2BCCA94-813F-E188-B8AA-5C932210389E}"/>
                  </a:ext>
                </a:extLst>
              </p:cNvPr>
              <p:cNvCxnSpPr/>
              <p:nvPr/>
            </p:nvCxnSpPr>
            <p:spPr>
              <a:xfrm>
                <a:off x="5097260" y="5893374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11FEEA5-EE1E-3E16-2BA9-31C82F5C6310}"/>
                  </a:ext>
                </a:extLst>
              </p:cNvPr>
              <p:cNvSpPr txBox="1"/>
              <p:nvPr/>
            </p:nvSpPr>
            <p:spPr>
              <a:xfrm>
                <a:off x="5050215" y="3430032"/>
                <a:ext cx="7053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1770CF-0C1E-1280-CB27-2266143BF7C9}"/>
                  </a:ext>
                </a:extLst>
              </p:cNvPr>
              <p:cNvSpPr txBox="1"/>
              <p:nvPr/>
            </p:nvSpPr>
            <p:spPr>
              <a:xfrm>
                <a:off x="6932230" y="3430032"/>
                <a:ext cx="7053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         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C0AF11C-E0DC-8C9A-C1FB-AE6D70E7FA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84417" y="2839830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D0ACB0F-9B25-629A-B56D-23FE080A97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6357" y="3065912"/>
                <a:ext cx="1001239" cy="494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E7F2167-CCE9-66F9-4D5D-E08BD33DC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080816"/>
                <a:ext cx="0" cy="3292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0597587-7667-4245-B5D5-FD999B06A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0534" y="3080816"/>
                <a:ext cx="11417" cy="329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4D7A7D9-02EF-FE70-8B8E-DAC134451B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5276" y="3736112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D722C6D0-D999-D73E-924F-EE6DDBB47DC4}"/>
                  </a:ext>
                </a:extLst>
              </p:cNvPr>
              <p:cNvCxnSpPr/>
              <p:nvPr/>
            </p:nvCxnSpPr>
            <p:spPr>
              <a:xfrm>
                <a:off x="5612429" y="3977098"/>
                <a:ext cx="1" cy="3476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357AF78-ED9C-BA36-A912-53B1EDF3940D}"/>
                  </a:ext>
                </a:extLst>
              </p:cNvPr>
              <p:cNvCxnSpPr/>
              <p:nvPr/>
            </p:nvCxnSpPr>
            <p:spPr>
              <a:xfrm>
                <a:off x="6951651" y="3997021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539B7E8-1CCE-6C15-85AB-EEE2FACEBD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0991" y="4600564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EAF7FE3-6D8B-E7DE-395F-86F818EE886F}"/>
                  </a:ext>
                </a:extLst>
              </p:cNvPr>
              <p:cNvCxnSpPr/>
              <p:nvPr/>
            </p:nvCxnSpPr>
            <p:spPr>
              <a:xfrm>
                <a:off x="6228144" y="4841550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2272DEE-FAD5-E9D3-6B73-D70A9D62D7F4}"/>
                  </a:ext>
                </a:extLst>
              </p:cNvPr>
              <p:cNvCxnSpPr/>
              <p:nvPr/>
            </p:nvCxnSpPr>
            <p:spPr>
              <a:xfrm>
                <a:off x="6228144" y="4841550"/>
                <a:ext cx="1" cy="3476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69836B3F-500D-B489-15AC-55335B52A56E}"/>
                  </a:ext>
                </a:extLst>
              </p:cNvPr>
              <p:cNvCxnSpPr/>
              <p:nvPr/>
            </p:nvCxnSpPr>
            <p:spPr>
              <a:xfrm>
                <a:off x="7567366" y="4861473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413A7F1-57B1-AE2F-70A5-47B75A191A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37280" y="5462849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1D129C3-D8DE-B511-C7C0-4A5526C6CC84}"/>
                  </a:ext>
                </a:extLst>
              </p:cNvPr>
              <p:cNvCxnSpPr/>
              <p:nvPr/>
            </p:nvCxnSpPr>
            <p:spPr>
              <a:xfrm>
                <a:off x="5784433" y="5703835"/>
                <a:ext cx="1339222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B0A88022-0F63-4BC6-DCDE-18D14A291BB1}"/>
                  </a:ext>
                </a:extLst>
              </p:cNvPr>
              <p:cNvCxnSpPr/>
              <p:nvPr/>
            </p:nvCxnSpPr>
            <p:spPr>
              <a:xfrm>
                <a:off x="5784433" y="5703835"/>
                <a:ext cx="1" cy="3476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29019AAB-7AF5-5947-DD24-2CABF9508AE4}"/>
                  </a:ext>
                </a:extLst>
              </p:cNvPr>
              <p:cNvCxnSpPr/>
              <p:nvPr/>
            </p:nvCxnSpPr>
            <p:spPr>
              <a:xfrm>
                <a:off x="7123655" y="5723758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09F0FF4-F79A-B603-414C-00A19C6CD1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25402" y="5531284"/>
                <a:ext cx="1" cy="24098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C285FB2-3DE1-30BC-0A57-82FF88F94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3217" y="5771088"/>
                <a:ext cx="1150472" cy="9135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EA3BBCE-61C2-ECB2-C4BF-08635C50637A}"/>
                  </a:ext>
                </a:extLst>
              </p:cNvPr>
              <p:cNvCxnSpPr/>
              <p:nvPr/>
            </p:nvCxnSpPr>
            <p:spPr>
              <a:xfrm>
                <a:off x="7492583" y="5771088"/>
                <a:ext cx="1" cy="3476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9D919A39-8A90-3848-3B2F-A869C0CEE6E9}"/>
                  </a:ext>
                </a:extLst>
              </p:cNvPr>
              <p:cNvCxnSpPr/>
              <p:nvPr/>
            </p:nvCxnSpPr>
            <p:spPr>
              <a:xfrm>
                <a:off x="8643689" y="5780223"/>
                <a:ext cx="0" cy="343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890E92-989F-F837-5855-AAB833DC6B6E}"/>
                </a:ext>
              </a:extLst>
            </p:cNvPr>
            <p:cNvSpPr txBox="1"/>
            <p:nvPr/>
          </p:nvSpPr>
          <p:spPr>
            <a:xfrm>
              <a:off x="4344928" y="730555"/>
              <a:ext cx="434502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Path in binary to get 1-2-4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A229FFC-7094-7C92-E6D5-69ABFBFC908E}"/>
              </a:ext>
            </a:extLst>
          </p:cNvPr>
          <p:cNvSpPr txBox="1"/>
          <p:nvPr/>
        </p:nvSpPr>
        <p:spPr>
          <a:xfrm flipH="1">
            <a:off x="4158329" y="1580261"/>
            <a:ext cx="8556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BB(1)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F79375-8803-691E-1305-FBF6300B495E}"/>
              </a:ext>
            </a:extLst>
          </p:cNvPr>
          <p:cNvSpPr txBox="1"/>
          <p:nvPr/>
        </p:nvSpPr>
        <p:spPr>
          <a:xfrm flipH="1">
            <a:off x="2305435" y="4356789"/>
            <a:ext cx="8556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BB(2)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A420511-05CE-DFD7-5F14-CE941CB4400F}"/>
              </a:ext>
            </a:extLst>
          </p:cNvPr>
          <p:cNvSpPr txBox="1"/>
          <p:nvPr/>
        </p:nvSpPr>
        <p:spPr>
          <a:xfrm flipH="1">
            <a:off x="915556" y="6220530"/>
            <a:ext cx="8556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BB(4)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F5842-04DD-A596-A152-C0604499CC58}"/>
              </a:ext>
            </a:extLst>
          </p:cNvPr>
          <p:cNvSpPr txBox="1"/>
          <p:nvPr/>
        </p:nvSpPr>
        <p:spPr>
          <a:xfrm flipH="1">
            <a:off x="1585719" y="2871456"/>
            <a:ext cx="23286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Symbolic execution</a:t>
            </a:r>
          </a:p>
        </p:txBody>
      </p:sp>
    </p:spTree>
    <p:extLst>
      <p:ext uri="{BB962C8B-B14F-4D97-AF65-F5344CB8AC3E}">
        <p14:creationId xmlns:p14="http://schemas.microsoft.com/office/powerpoint/2010/main" val="2075226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667A139-C0B6-4A9E-9A97-9FD878146B5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96000" y="-112455"/>
            <a:ext cx="5898804" cy="69704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0918" tIns="68241" rIns="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-mismatch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allocation-size-too-big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double-free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dynamic-stack-buffer-overflow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global-buffer-overflow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heap-buffer-overflow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heap-use-after-free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invalid-allocation-alignment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2"/>
              </a:rPr>
              <a:t>memcpy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2"/>
              </a:rPr>
              <a:t>-param-overlap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3"/>
              </a:rPr>
              <a:t>new-delete-type-mismatch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4"/>
              </a:rPr>
              <a:t>stack-buffer-overflow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5"/>
              </a:rPr>
              <a:t>stack-buffer-underflow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6"/>
              </a:rPr>
              <a:t>stack-use-after-return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7"/>
              </a:rPr>
              <a:t>stack-use-after-scope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8"/>
              </a:rPr>
              <a:t>strncat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8"/>
              </a:rPr>
              <a:t>-param-overlap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9"/>
              </a:rPr>
              <a:t>use-after-poison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8EEFF-C134-4B84-A4F4-1261A52B9058}"/>
              </a:ext>
            </a:extLst>
          </p:cNvPr>
          <p:cNvSpPr txBox="1"/>
          <p:nvPr/>
        </p:nvSpPr>
        <p:spPr>
          <a:xfrm>
            <a:off x="313267" y="2832556"/>
            <a:ext cx="4868937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	Memory Safety Errors </a:t>
            </a: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3E89F-2F52-B44D-7B00-A7E8FFC382CB}"/>
              </a:ext>
            </a:extLst>
          </p:cNvPr>
          <p:cNvSpPr txBox="1"/>
          <p:nvPr/>
        </p:nvSpPr>
        <p:spPr>
          <a:xfrm>
            <a:off x="838501" y="2578556"/>
            <a:ext cx="518976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“bad guys call these”</a:t>
            </a:r>
          </a:p>
          <a:p>
            <a:pPr algn="l"/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(AWP) Arbitrary Write Primitives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D31C91-5B2E-0ED7-7991-69EFD4AB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97" y="332125"/>
            <a:ext cx="11018520" cy="553998"/>
          </a:xfrm>
        </p:spPr>
        <p:txBody>
          <a:bodyPr/>
          <a:lstStyle/>
          <a:p>
            <a:r>
              <a:rPr lang="en-US" dirty="0"/>
              <a:t>It all starts here</a:t>
            </a:r>
          </a:p>
        </p:txBody>
      </p:sp>
    </p:spTree>
    <p:extLst>
      <p:ext uri="{BB962C8B-B14F-4D97-AF65-F5344CB8AC3E}">
        <p14:creationId xmlns:p14="http://schemas.microsoft.com/office/powerpoint/2010/main" val="19168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Windows Movie Maker</a:t>
            </a:r>
            <a:br>
              <a:rPr lang="en-US" dirty="0"/>
            </a:br>
            <a:r>
              <a:rPr lang="en-US" dirty="0"/>
              <a:t>Heap overflow vulnerability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1504" y="1922190"/>
            <a:ext cx="8928992" cy="440120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HRESULT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CDocManager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::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IsValidWMToolsStream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bool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*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pfValid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{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long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;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if(FAILED(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hr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ExtractDataSize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strPath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, &amp;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)))                                      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return S_OK; </a:t>
            </a:r>
          </a:p>
          <a:p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CSmartPtr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&lt;BYTE&gt;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pBuffer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= new BYTE[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];                                           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ExtractData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strPath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pBuffer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);                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long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dwCheckSum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DwChecksumFromLpvCb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(0,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pBuffer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);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long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dwStreamCnt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GetStreamCount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m_pVisitedTree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if(FAILED(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hr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ExtractDataSize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kszCheckSumStream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, &amp;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))) {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 return S_OK;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} </a:t>
            </a:r>
          </a:p>
          <a:p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//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ExtractData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kszCheckSumStream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pBuffer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); 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for(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i=0; i&lt;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cbSize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; i++) {</a:t>
            </a:r>
          </a:p>
          <a:p>
            <a:pPr lvl="1"/>
            <a:r>
              <a:rPr lang="en-US" sz="1400" dirty="0">
                <a:solidFill>
                  <a:prstClr val="black"/>
                </a:solidFill>
                <a:latin typeface="Consolas"/>
              </a:rPr>
              <a:t>       *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pBuffer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++ = *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kszCheckSumStream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++;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943850" y="2065415"/>
            <a:ext cx="1464518" cy="736473"/>
          </a:xfrm>
          <a:prstGeom prst="wedgeEllipseCallout">
            <a:avLst>
              <a:gd name="adj1" fmla="val -127878"/>
              <a:gd name="adj2" fmla="val 3208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 </a:t>
            </a:r>
            <a:r>
              <a:rPr lang="en-US" sz="1400" dirty="0" err="1">
                <a:solidFill>
                  <a:schemeClr val="tx1"/>
                </a:solidFill>
              </a:rPr>
              <a:t>cbSize</a:t>
            </a:r>
            <a:r>
              <a:rPr lang="en-US" sz="1400" dirty="0">
                <a:solidFill>
                  <a:schemeClr val="tx1"/>
                </a:solidFill>
              </a:rPr>
              <a:t> assigned 4470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8351093" y="2827164"/>
            <a:ext cx="2114550" cy="880489"/>
          </a:xfrm>
          <a:prstGeom prst="wedgeEllipseCallout">
            <a:avLst>
              <a:gd name="adj1" fmla="val -155018"/>
              <a:gd name="adj2" fmla="val 50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2. allocate buffer with 4470 bytes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8351094" y="3789041"/>
            <a:ext cx="1804231" cy="910417"/>
          </a:xfrm>
          <a:prstGeom prst="wedgeEllipseCallout">
            <a:avLst>
              <a:gd name="adj1" fmla="val -108497"/>
              <a:gd name="adj2" fmla="val 908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 </a:t>
            </a:r>
            <a:r>
              <a:rPr lang="en-US" sz="1400" dirty="0" err="1">
                <a:solidFill>
                  <a:schemeClr val="tx1"/>
                </a:solidFill>
              </a:rPr>
              <a:t>cbSize</a:t>
            </a:r>
            <a:r>
              <a:rPr lang="en-US" sz="1400" dirty="0">
                <a:solidFill>
                  <a:schemeClr val="tx1"/>
                </a:solidFill>
              </a:rPr>
              <a:t> re-assigned 4496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7225502" y="5085184"/>
            <a:ext cx="1493912" cy="981074"/>
          </a:xfrm>
          <a:prstGeom prst="wedgeEllipseCallout">
            <a:avLst>
              <a:gd name="adj1" fmla="val -120003"/>
              <a:gd name="adj2" fmla="val 10585"/>
            </a:avLst>
          </a:prstGeom>
          <a:solidFill>
            <a:srgbClr val="B40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Heap Overflow!</a:t>
            </a:r>
          </a:p>
          <a:p>
            <a:pPr algn="ctr"/>
            <a:r>
              <a:rPr lang="en-US" sz="1200" b="1" dirty="0"/>
              <a:t>Leads to Hijack</a:t>
            </a:r>
          </a:p>
        </p:txBody>
      </p:sp>
    </p:spTree>
    <p:extLst>
      <p:ext uri="{BB962C8B-B14F-4D97-AF65-F5344CB8AC3E}">
        <p14:creationId xmlns:p14="http://schemas.microsoft.com/office/powerpoint/2010/main" val="21052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SQL Slammer</a:t>
            </a:r>
            <a:br>
              <a:rPr lang="en-US" dirty="0"/>
            </a:br>
            <a:r>
              <a:rPr lang="en-US" dirty="0"/>
              <a:t>Stack overflow vulnerability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3512" y="1700808"/>
            <a:ext cx="8712968" cy="483209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BOOL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SsrpEnumCore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 LPSTR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szInstanceName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…)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char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szregKey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[512];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char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szregVersion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[128];</a:t>
            </a:r>
          </a:p>
          <a:p>
            <a:endParaRPr lang="en-GB" sz="1400" dirty="0">
              <a:solidFill>
                <a:prstClr val="black"/>
              </a:solidFill>
              <a:latin typeface="Consolas"/>
            </a:endParaRP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szInstances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 = (LPSTR)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calloc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strlen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szInstanceName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)+2),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sizeof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(char));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if( !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szInstances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 )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goto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ErrorExit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strcpy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szInstances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szInstanceName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szInstances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GB" sz="1400" dirty="0">
              <a:solidFill>
                <a:prstClr val="black"/>
              </a:solidFill>
              <a:latin typeface="Consolas"/>
            </a:endParaRP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while(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strcmp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"") )    {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if( !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stricmp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"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MSSQLServer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") ) {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strcpy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szregKey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DEFREGKEY);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strcpy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szregVersion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  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           "Software\\Microsoft\\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MSSQLServer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\\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MSSQLServer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\\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CurrentVersion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");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} else {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sprintf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szregKey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"%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s%s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\\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MSSQLServer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\\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SuperSocketNetLib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\\", 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                       INSTREGKEY,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sprintf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szregVersion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, "%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s%s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\\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MSSQLServer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\\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CurrentVersion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", 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                       INSTREGKEY, </a:t>
            </a:r>
            <a:r>
              <a:rPr lang="en-GB" sz="1400" dirty="0" err="1">
                <a:solidFill>
                  <a:prstClr val="black"/>
                </a:solidFill>
                <a:latin typeface="Consolas"/>
              </a:rPr>
              <a:t>szInstName</a:t>
            </a:r>
            <a:r>
              <a:rPr lang="en-GB" sz="14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        }</a:t>
            </a:r>
          </a:p>
          <a:p>
            <a:r>
              <a:rPr lang="en-GB" sz="1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01680" y="3140969"/>
            <a:ext cx="1828800" cy="736473"/>
          </a:xfrm>
          <a:prstGeom prst="wedgeEllipseCallout">
            <a:avLst>
              <a:gd name="adj1" fmla="val -138821"/>
              <a:gd name="adj2" fmla="val 2821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2. Stack buffer overflow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919536" y="4005064"/>
            <a:ext cx="1800200" cy="981074"/>
          </a:xfrm>
          <a:prstGeom prst="wedgeEllipseCallout">
            <a:avLst>
              <a:gd name="adj1" fmla="val -47317"/>
              <a:gd name="adj2" fmla="val 179394"/>
            </a:avLst>
          </a:prstGeom>
          <a:solidFill>
            <a:srgbClr val="B40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Hijack! </a:t>
            </a:r>
          </a:p>
          <a:p>
            <a:pPr algn="ctr"/>
            <a:r>
              <a:rPr lang="en-US" sz="1200" b="1" dirty="0"/>
              <a:t>Return address corrupted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816080" y="1784273"/>
            <a:ext cx="1828800" cy="736473"/>
          </a:xfrm>
          <a:prstGeom prst="wedgeEllipseCallout">
            <a:avLst>
              <a:gd name="adj1" fmla="val -101320"/>
              <a:gd name="adj2" fmla="val -3344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 Instance name read from a socket</a:t>
            </a:r>
          </a:p>
        </p:txBody>
      </p:sp>
    </p:spTree>
    <p:extLst>
      <p:ext uri="{BB962C8B-B14F-4D97-AF65-F5344CB8AC3E}">
        <p14:creationId xmlns:p14="http://schemas.microsoft.com/office/powerpoint/2010/main" val="20189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04D4-6C33-2FA5-9D79-051B72D5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Use-after-free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1317E-3110-CA2E-A77B-0EE89C851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3743" y="2009721"/>
            <a:ext cx="11653523" cy="30162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Victim: 	</a:t>
            </a:r>
            <a:r>
              <a:rPr lang="en-US" dirty="0">
                <a:solidFill>
                  <a:schemeClr val="tx1"/>
                </a:solidFill>
              </a:rPr>
              <a:t>Delete</a:t>
            </a:r>
            <a:r>
              <a:rPr lang="en-US" dirty="0"/>
              <a:t> object:  ~obj();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Attacker: 	</a:t>
            </a:r>
            <a:r>
              <a:rPr lang="en-US" dirty="0"/>
              <a:t>Overwrite the </a:t>
            </a:r>
            <a:r>
              <a:rPr lang="en-US" dirty="0" err="1"/>
              <a:t>VTable</a:t>
            </a:r>
            <a:r>
              <a:rPr lang="en-US" dirty="0"/>
              <a:t> space so entry </a:t>
            </a:r>
          </a:p>
          <a:p>
            <a:pPr marL="0" indent="0">
              <a:buNone/>
            </a:pPr>
            <a:r>
              <a:rPr lang="en-US" dirty="0"/>
              <a:t>                   (e.g., </a:t>
            </a:r>
            <a:r>
              <a:rPr lang="en-US" b="1" dirty="0"/>
              <a:t>obj-&gt;</a:t>
            </a:r>
            <a:r>
              <a:rPr lang="en-US" b="1" dirty="0" err="1"/>
              <a:t>vtable</a:t>
            </a:r>
            <a:r>
              <a:rPr lang="en-US" dirty="0"/>
              <a:t>[_</a:t>
            </a:r>
            <a:r>
              <a:rPr lang="en-US" dirty="0" err="1"/>
              <a:t>foo_index</a:t>
            </a:r>
            <a:r>
              <a:rPr lang="en-US" dirty="0"/>
              <a:t>])  points to gadget.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Victim: 	</a:t>
            </a:r>
            <a:r>
              <a:rPr lang="en-US" dirty="0"/>
              <a:t>Use dangling pointer:  </a:t>
            </a:r>
            <a:r>
              <a:rPr lang="en-US" b="1" dirty="0"/>
              <a:t>obj-&gt;foo</a:t>
            </a:r>
            <a:r>
              <a:rPr lang="en-US" dirty="0"/>
              <a:t>();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04930-6718-60EC-779F-8897A0C8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131" y="5719655"/>
            <a:ext cx="1008025" cy="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24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 Aurora </a:t>
            </a:r>
            <a:br>
              <a:rPr lang="en-US" dirty="0"/>
            </a:br>
            <a:r>
              <a:rPr lang="en-US" dirty="0"/>
              <a:t>Dangling pointer vulnerability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9350" y="1988840"/>
            <a:ext cx="7239000" cy="360098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&lt;html&gt;&lt;head&gt;&lt;script&gt;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e1;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f1(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evt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){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onsolas"/>
              </a:rPr>
              <a:t>e1 = </a:t>
            </a:r>
            <a:r>
              <a:rPr lang="en-US" sz="1600" dirty="0" err="1">
                <a:solidFill>
                  <a:srgbClr val="FF0000"/>
                </a:solidFill>
                <a:latin typeface="Consolas"/>
              </a:rPr>
              <a:t>document.createEventObject</a:t>
            </a:r>
            <a:r>
              <a:rPr lang="en-US" sz="1600" dirty="0">
                <a:solidFill>
                  <a:srgbClr val="FF0000"/>
                </a:solidFill>
                <a:latin typeface="Consolas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nsolas"/>
              </a:rPr>
              <a:t>evt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);</a:t>
            </a:r>
            <a:endParaRPr lang="en-US" sz="1400" dirty="0">
              <a:solidFill>
                <a:prstClr val="black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document.getElementById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/>
              </a:rPr>
              <a:t>"</a:t>
            </a:r>
            <a:r>
              <a:rPr lang="en-US" sz="1400" dirty="0" err="1">
                <a:solidFill>
                  <a:srgbClr val="800000"/>
                </a:solidFill>
                <a:latin typeface="Consolas"/>
              </a:rPr>
              <a:t>sp</a:t>
            </a:r>
            <a:r>
              <a:rPr lang="en-US" sz="1400" dirty="0">
                <a:solidFill>
                  <a:srgbClr val="800000"/>
                </a:solidFill>
                <a:latin typeface="Consolas"/>
              </a:rPr>
              <a:t>"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).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innerHTML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400" dirty="0">
                <a:solidFill>
                  <a:srgbClr val="800000"/>
                </a:solidFill>
                <a:latin typeface="Consolas"/>
              </a:rPr>
              <a:t>""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window.setInterval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(f2, 50);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f2(){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t = </a:t>
            </a:r>
            <a:r>
              <a:rPr lang="en-US" sz="1600" dirty="0">
                <a:solidFill>
                  <a:srgbClr val="FF0000"/>
                </a:solidFill>
                <a:latin typeface="Consolas"/>
              </a:rPr>
              <a:t>e1.srcElement;</a:t>
            </a:r>
            <a:endParaRPr lang="en-US" sz="1400" dirty="0">
              <a:solidFill>
                <a:srgbClr val="FF0000"/>
              </a:solidFill>
              <a:latin typeface="Consolas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&lt;/script&gt;&lt;/head&gt;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&lt;body&gt;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&lt;span id="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sp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"&gt;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&lt;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img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src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=“any.gif" </a:t>
            </a:r>
            <a:r>
              <a:rPr lang="en-US" sz="1400" dirty="0" err="1">
                <a:solidFill>
                  <a:prstClr val="black"/>
                </a:solidFill>
                <a:latin typeface="Consolas"/>
              </a:rPr>
              <a:t>onload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=“</a:t>
            </a:r>
            <a:r>
              <a:rPr lang="en-US" sz="1400" dirty="0">
                <a:solidFill>
                  <a:srgbClr val="0000FF"/>
                </a:solidFill>
                <a:latin typeface="Consolas"/>
              </a:rPr>
              <a:t>f1(</a:t>
            </a:r>
            <a:r>
              <a:rPr lang="en-US" sz="1400" dirty="0" err="1">
                <a:solidFill>
                  <a:srgbClr val="0000FF"/>
                </a:solidFill>
                <a:latin typeface="Consolas"/>
              </a:rPr>
              <a:t>evt</a:t>
            </a:r>
            <a:r>
              <a:rPr lang="en-US" sz="1400" dirty="0">
                <a:solidFill>
                  <a:prstClr val="black"/>
                </a:solidFill>
                <a:latin typeface="Consolas"/>
              </a:rPr>
              <a:t>)"&gt;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&lt;/span&gt;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/>
              </a:rPr>
              <a:t>&lt;/body&gt;&lt;/html&gt;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696200" y="4655840"/>
            <a:ext cx="1828800" cy="736473"/>
          </a:xfrm>
          <a:prstGeom prst="wedgeEllipseCallout">
            <a:avLst>
              <a:gd name="adj1" fmla="val -123542"/>
              <a:gd name="adj2" fmla="val -1274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 Pass </a:t>
            </a:r>
            <a:r>
              <a:rPr lang="en-US" sz="1400" dirty="0" err="1">
                <a:solidFill>
                  <a:schemeClr val="tx1"/>
                </a:solidFill>
              </a:rPr>
              <a:t>onload</a:t>
            </a:r>
            <a:r>
              <a:rPr lang="en-US" sz="1400" dirty="0">
                <a:solidFill>
                  <a:schemeClr val="tx1"/>
                </a:solidFill>
              </a:rPr>
              <a:t> event (</a:t>
            </a:r>
            <a:r>
              <a:rPr lang="en-US" sz="1400" dirty="0" err="1">
                <a:solidFill>
                  <a:schemeClr val="tx1"/>
                </a:solidFill>
              </a:rPr>
              <a:t>evt</a:t>
            </a:r>
            <a:r>
              <a:rPr lang="en-US" sz="1400" dirty="0">
                <a:solidFill>
                  <a:schemeClr val="tx1"/>
                </a:solidFill>
              </a:rPr>
              <a:t>) to f1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43800" y="1844825"/>
            <a:ext cx="2114550" cy="880489"/>
          </a:xfrm>
          <a:prstGeom prst="wedgeEllipseCallout">
            <a:avLst>
              <a:gd name="adj1" fmla="val -93854"/>
              <a:gd name="adj2" fmla="val 6097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2. Copy </a:t>
            </a:r>
            <a:r>
              <a:rPr lang="en-US" sz="1400" dirty="0" err="1">
                <a:solidFill>
                  <a:schemeClr val="tx1"/>
                </a:solidFill>
              </a:rPr>
              <a:t>evt</a:t>
            </a:r>
            <a:r>
              <a:rPr lang="en-US" sz="1400" dirty="0">
                <a:solidFill>
                  <a:schemeClr val="tx1"/>
                </a:solidFill>
              </a:rPr>
              <a:t>, but fail to </a:t>
            </a:r>
            <a:r>
              <a:rPr lang="en-US" sz="1400" dirty="0" err="1">
                <a:solidFill>
                  <a:schemeClr val="tx1"/>
                </a:solidFill>
              </a:rPr>
              <a:t>AddRef</a:t>
            </a:r>
            <a:r>
              <a:rPr lang="en-US" sz="1400" dirty="0">
                <a:solidFill>
                  <a:schemeClr val="tx1"/>
                </a:solidFill>
              </a:rPr>
              <a:t>  on </a:t>
            </a:r>
            <a:r>
              <a:rPr lang="en-US" sz="1400" dirty="0" err="1">
                <a:solidFill>
                  <a:schemeClr val="tx1"/>
                </a:solidFill>
              </a:rPr>
              <a:t>CTreeNode</a:t>
            </a:r>
            <a:r>
              <a:rPr lang="en-US" sz="1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8382000" y="2674260"/>
            <a:ext cx="2114550" cy="1245106"/>
          </a:xfrm>
          <a:prstGeom prst="wedgeEllipseCallout">
            <a:avLst>
              <a:gd name="adj1" fmla="val -92052"/>
              <a:gd name="adj2" fmla="val -2414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 Destroy </a:t>
            </a:r>
            <a:r>
              <a:rPr lang="en-US" sz="1400" dirty="0" err="1">
                <a:solidFill>
                  <a:schemeClr val="tx1"/>
                </a:solidFill>
              </a:rPr>
              <a:t>img</a:t>
            </a:r>
            <a:r>
              <a:rPr lang="en-US" sz="1400" dirty="0">
                <a:solidFill>
                  <a:schemeClr val="tx1"/>
                </a:solidFill>
              </a:rPr>
              <a:t> tag in span leading to free when </a:t>
            </a:r>
            <a:r>
              <a:rPr lang="en-US" sz="1400" dirty="0" err="1">
                <a:solidFill>
                  <a:schemeClr val="tx1"/>
                </a:solidFill>
              </a:rPr>
              <a:t>evt</a:t>
            </a:r>
            <a:r>
              <a:rPr lang="en-US" sz="1400" dirty="0">
                <a:solidFill>
                  <a:schemeClr val="tx1"/>
                </a:solidFill>
              </a:rPr>
              <a:t> falls out of scope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172325" y="3674766"/>
            <a:ext cx="1828800" cy="928807"/>
          </a:xfrm>
          <a:prstGeom prst="wedgeEllipseCallout">
            <a:avLst>
              <a:gd name="adj1" fmla="val -128229"/>
              <a:gd name="adj2" fmla="val -9213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4. Call f2 </a:t>
            </a:r>
            <a:r>
              <a:rPr lang="en-US" sz="1400" dirty="0" err="1">
                <a:solidFill>
                  <a:schemeClr val="tx1"/>
                </a:solidFill>
              </a:rPr>
              <a:t>async</a:t>
            </a:r>
            <a:r>
              <a:rPr lang="en-US" sz="1400" dirty="0">
                <a:solidFill>
                  <a:schemeClr val="tx1"/>
                </a:solidFill>
              </a:rPr>
              <a:t> so </a:t>
            </a:r>
            <a:r>
              <a:rPr lang="en-US" sz="1400" dirty="0" err="1">
                <a:solidFill>
                  <a:schemeClr val="tx1"/>
                </a:solidFill>
              </a:rPr>
              <a:t>evt</a:t>
            </a:r>
            <a:r>
              <a:rPr lang="en-US" sz="1400" dirty="0">
                <a:solidFill>
                  <a:schemeClr val="tx1"/>
                </a:solidFill>
              </a:rPr>
              <a:t> goes out of scope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394176" y="3674766"/>
            <a:ext cx="1493912" cy="981074"/>
          </a:xfrm>
          <a:prstGeom prst="wedgeEllipseCallout">
            <a:avLst>
              <a:gd name="adj1" fmla="val -81886"/>
              <a:gd name="adj2" fmla="val -31609"/>
            </a:avLst>
          </a:prstGeom>
          <a:solidFill>
            <a:srgbClr val="B40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Hijack!  </a:t>
            </a:r>
          </a:p>
          <a:p>
            <a:pPr algn="ctr"/>
            <a:r>
              <a:rPr lang="en-US" sz="1200" b="1" dirty="0" err="1"/>
              <a:t>Vtable</a:t>
            </a:r>
            <a:r>
              <a:rPr lang="en-US" sz="1200" b="1" dirty="0"/>
              <a:t> call via freed </a:t>
            </a:r>
            <a:r>
              <a:rPr lang="en-US" sz="1200" b="1" dirty="0" err="1"/>
              <a:t>CTreeNode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9350" y="5949281"/>
            <a:ext cx="710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Red is C++ called from </a:t>
            </a:r>
            <a:r>
              <a:rPr lang="en-GB" sz="2400" dirty="0" err="1"/>
              <a:t>javascript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18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11F3-37AC-19D9-1C96-B0483B48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- Nation state 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41E13-2544-E476-8953-53C7B73A1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1632" y="2726088"/>
            <a:ext cx="11653523" cy="102181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Hiring crisis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6665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D67E7D-5DEB-8066-FB48-4B6A77C5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614" y="2891143"/>
            <a:ext cx="11018520" cy="3323987"/>
          </a:xfrm>
        </p:spPr>
        <p:txBody>
          <a:bodyPr/>
          <a:lstStyle/>
          <a:p>
            <a:r>
              <a:rPr lang="en-US" dirty="0"/>
              <a:t>No really, Jim.   How bad is it?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  </a:t>
            </a:r>
            <a:br>
              <a:rPr lang="en-US" dirty="0"/>
            </a:br>
            <a:r>
              <a:rPr lang="en-US" dirty="0"/>
              <a:t>                                     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19919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39BF-C426-441B-8F64-9DFE7FB0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351" y="149054"/>
            <a:ext cx="11018520" cy="553998"/>
          </a:xfrm>
        </p:spPr>
        <p:txBody>
          <a:bodyPr/>
          <a:lstStyle/>
          <a:p>
            <a:r>
              <a:rPr lang="en-US" dirty="0"/>
              <a:t>2021 – CWE Top 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27C84-5C33-482F-B8AE-930CD56B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1040889"/>
            <a:ext cx="11347910" cy="4776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0B242-5981-487E-87BB-5D063C831B23}"/>
              </a:ext>
            </a:extLst>
          </p:cNvPr>
          <p:cNvSpPr txBox="1"/>
          <p:nvPr/>
        </p:nvSpPr>
        <p:spPr>
          <a:xfrm>
            <a:off x="270857" y="6154948"/>
            <a:ext cx="129393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>
                <a:effectLst/>
                <a:latin typeface="Verdana" panose="020B0604030504040204" pitchFamily="34" charset="0"/>
                <a:hlinkClick r:id="rId3"/>
              </a:rPr>
              <a:t>Common Weakness Enumeration (CWE™) Top 25 Most Dangerous Software Weaknesses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9583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42FBEF-262D-9680-C385-366750B4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83" y="301703"/>
            <a:ext cx="8415632" cy="2454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0223E8-AA77-8004-C7FC-CDF61C7445F2}"/>
              </a:ext>
            </a:extLst>
          </p:cNvPr>
          <p:cNvSpPr txBox="1"/>
          <p:nvPr/>
        </p:nvSpPr>
        <p:spPr>
          <a:xfrm>
            <a:off x="3195903" y="3579223"/>
            <a:ext cx="6603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NISTIR 8397  “Guidelines on Minimum Standards for Developer Verification of Software”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77C9E-B281-2C0A-5165-64597872ACA1}"/>
              </a:ext>
            </a:extLst>
          </p:cNvPr>
          <p:cNvSpPr txBox="1"/>
          <p:nvPr/>
        </p:nvSpPr>
        <p:spPr>
          <a:xfrm>
            <a:off x="6588980" y="6126480"/>
            <a:ext cx="541872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We’re from the government. We’re here to help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065725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64DD2-88A2-4227-2F6E-49DAD7EB3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7056" y="2400158"/>
            <a:ext cx="11018520" cy="2499146"/>
          </a:xfrm>
        </p:spPr>
        <p:txBody>
          <a:bodyPr/>
          <a:lstStyle/>
          <a:p>
            <a:r>
              <a:rPr lang="en-US" dirty="0"/>
              <a:t>The bad guys – ROP, DOP, BOP, DDM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good guys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0D0C44B-4699-7001-6C41-93CE31C5FED7}"/>
              </a:ext>
            </a:extLst>
          </p:cNvPr>
          <p:cNvSpPr/>
          <p:nvPr/>
        </p:nvSpPr>
        <p:spPr bwMode="auto">
          <a:xfrm>
            <a:off x="1533563" y="2412858"/>
            <a:ext cx="1219200" cy="397934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09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69 0.2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D7B8-F3E6-79C0-7FDE-DAFC5863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033" y="2197893"/>
            <a:ext cx="11768051" cy="2462213"/>
          </a:xfrm>
        </p:spPr>
        <p:txBody>
          <a:bodyPr/>
          <a:lstStyle/>
          <a:p>
            <a:r>
              <a:rPr lang="en-US" sz="4000" dirty="0"/>
              <a:t>Delivering in C++ </a:t>
            </a:r>
            <a:r>
              <a:rPr lang="en-US" sz="4000" u="sng" dirty="0">
                <a:solidFill>
                  <a:srgbClr val="C00000"/>
                </a:solidFill>
              </a:rPr>
              <a:t>requires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u="sng" dirty="0">
                <a:solidFill>
                  <a:srgbClr val="C00000"/>
                </a:solidFill>
              </a:rPr>
              <a:t>both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br>
              <a:rPr lang="en-US" sz="4000" dirty="0">
                <a:solidFill>
                  <a:srgbClr val="C00000"/>
                </a:solidFill>
              </a:rPr>
            </a:b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	 </a:t>
            </a:r>
            <a:r>
              <a:rPr lang="en-US" sz="4000" dirty="0"/>
              <a:t>static analysis (SA) 		</a:t>
            </a:r>
            <a:r>
              <a:rPr lang="en-US" sz="3200" dirty="0">
                <a:sym typeface="Wingdings" panose="05000000000000000000" pitchFamily="2" charset="2"/>
              </a:rPr>
              <a:t> compile time</a:t>
            </a:r>
            <a:br>
              <a:rPr lang="en-US" sz="4000" dirty="0"/>
            </a:br>
            <a:r>
              <a:rPr lang="en-US" sz="4000" dirty="0"/>
              <a:t>        dynamic analysis (DA)    </a:t>
            </a:r>
            <a:r>
              <a:rPr lang="en-US" sz="3200" dirty="0">
                <a:sym typeface="Wingdings" panose="05000000000000000000" pitchFamily="2" charset="2"/>
              </a:rPr>
              <a:t>  runtime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8773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B66297-E684-0C82-8CA5-4DFFFAA7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55" y="473092"/>
            <a:ext cx="11018520" cy="553998"/>
          </a:xfrm>
        </p:spPr>
        <p:txBody>
          <a:bodyPr/>
          <a:lstStyle/>
          <a:p>
            <a:r>
              <a:rPr lang="en-US" dirty="0"/>
              <a:t>C++ Security Technologies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FDD0CB-87EB-13C4-294A-9FD6F53C591E}"/>
              </a:ext>
            </a:extLst>
          </p:cNvPr>
          <p:cNvSpPr/>
          <p:nvPr/>
        </p:nvSpPr>
        <p:spPr bwMode="auto">
          <a:xfrm>
            <a:off x="6716471" y="23884"/>
            <a:ext cx="3100640" cy="272679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0251F7-DC48-1264-D2F9-937CCBB9475B}"/>
              </a:ext>
            </a:extLst>
          </p:cNvPr>
          <p:cNvSpPr/>
          <p:nvPr/>
        </p:nvSpPr>
        <p:spPr bwMode="auto">
          <a:xfrm>
            <a:off x="5730920" y="2099202"/>
            <a:ext cx="3275878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F87999-C852-385F-32C8-899AC7B576FB}"/>
              </a:ext>
            </a:extLst>
          </p:cNvPr>
          <p:cNvSpPr/>
          <p:nvPr/>
        </p:nvSpPr>
        <p:spPr bwMode="auto">
          <a:xfrm>
            <a:off x="8330510" y="2034569"/>
            <a:ext cx="3275878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26A544-09D9-490A-119D-799EC9A505C4}"/>
              </a:ext>
            </a:extLst>
          </p:cNvPr>
          <p:cNvSpPr/>
          <p:nvPr/>
        </p:nvSpPr>
        <p:spPr bwMode="auto">
          <a:xfrm>
            <a:off x="7013474" y="4049565"/>
            <a:ext cx="2805192" cy="2588216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A8CC74-785A-285C-641A-B2C82BE59327}"/>
              </a:ext>
            </a:extLst>
          </p:cNvPr>
          <p:cNvSpPr txBox="1"/>
          <p:nvPr/>
        </p:nvSpPr>
        <p:spPr>
          <a:xfrm>
            <a:off x="7075632" y="565224"/>
            <a:ext cx="27085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 Modifications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6A0D7-8C77-161F-B517-B55BB8A0D643}"/>
              </a:ext>
            </a:extLst>
          </p:cNvPr>
          <p:cNvSpPr txBox="1"/>
          <p:nvPr/>
        </p:nvSpPr>
        <p:spPr>
          <a:xfrm>
            <a:off x="6275703" y="2662472"/>
            <a:ext cx="21068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Static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A2D59-8B35-46C7-BB63-7E02F9AC955C}"/>
              </a:ext>
            </a:extLst>
          </p:cNvPr>
          <p:cNvSpPr txBox="1"/>
          <p:nvPr/>
        </p:nvSpPr>
        <p:spPr>
          <a:xfrm>
            <a:off x="8823360" y="2610214"/>
            <a:ext cx="23994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Dynamic 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63698-1343-E265-43FE-BDA8303A7474}"/>
              </a:ext>
            </a:extLst>
          </p:cNvPr>
          <p:cNvSpPr txBox="1"/>
          <p:nvPr/>
        </p:nvSpPr>
        <p:spPr>
          <a:xfrm>
            <a:off x="7556657" y="4709714"/>
            <a:ext cx="2182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Secure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CodeGen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80F78-05AF-6B27-48FB-E398875E6056}"/>
              </a:ext>
            </a:extLst>
          </p:cNvPr>
          <p:cNvSpPr txBox="1"/>
          <p:nvPr/>
        </p:nvSpPr>
        <p:spPr>
          <a:xfrm>
            <a:off x="6470536" y="3114427"/>
            <a:ext cx="191778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/SDL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/Analyze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GSL Checker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SAL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plugins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7C18C-C3B9-1BE4-5145-7CD42BC1D54A}"/>
              </a:ext>
            </a:extLst>
          </p:cNvPr>
          <p:cNvSpPr txBox="1"/>
          <p:nvPr/>
        </p:nvSpPr>
        <p:spPr>
          <a:xfrm>
            <a:off x="8931255" y="3167843"/>
            <a:ext cx="2628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</a:t>
            </a: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Address Sanitizer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libFuzzer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CodeCoverage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C1A75-5F04-F76E-FFA6-874A27D1A488}"/>
              </a:ext>
            </a:extLst>
          </p:cNvPr>
          <p:cNvSpPr txBox="1"/>
          <p:nvPr/>
        </p:nvSpPr>
        <p:spPr>
          <a:xfrm>
            <a:off x="7734803" y="5005826"/>
            <a:ext cx="1672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</a:t>
            </a:r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/GS /GS+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/XFG</a:t>
            </a:r>
          </a:p>
          <a:p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/CFG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CastGuard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/</a:t>
            </a:r>
            <a:r>
              <a:rPr lang="en-US" sz="1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SafeEH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4E1041-B750-12AD-0890-4795F616027E}"/>
              </a:ext>
            </a:extLst>
          </p:cNvPr>
          <p:cNvSpPr txBox="1"/>
          <p:nvPr/>
        </p:nvSpPr>
        <p:spPr>
          <a:xfrm>
            <a:off x="7021941" y="932931"/>
            <a:ext cx="2915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GSL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Attributes for drivers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SAL</a:t>
            </a:r>
          </a:p>
          <a:p>
            <a:pPr algn="l"/>
            <a:r>
              <a: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#pragma(strict_gs, . . .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9A0BA68-0D38-76AB-A49D-7FAFFAFE8E3E}"/>
              </a:ext>
            </a:extLst>
          </p:cNvPr>
          <p:cNvSpPr/>
          <p:nvPr/>
        </p:nvSpPr>
        <p:spPr bwMode="auto">
          <a:xfrm rot="1168167">
            <a:off x="4786651" y="3068319"/>
            <a:ext cx="1865207" cy="152598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44D8E-7783-2B4F-518F-D591021B6F4B}"/>
              </a:ext>
            </a:extLst>
          </p:cNvPr>
          <p:cNvSpPr txBox="1"/>
          <p:nvPr/>
        </p:nvSpPr>
        <p:spPr>
          <a:xfrm>
            <a:off x="4124620" y="2385473"/>
            <a:ext cx="161653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Static Analysis </a:t>
            </a:r>
          </a:p>
          <a:p>
            <a:pPr algn="l"/>
            <a:r>
              <a:rPr lang="en-US" sz="1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 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2CF7A-1CE0-3BC3-A79D-5B4928C1F235}"/>
              </a:ext>
            </a:extLst>
          </p:cNvPr>
          <p:cNvSpPr txBox="1"/>
          <p:nvPr/>
        </p:nvSpPr>
        <p:spPr>
          <a:xfrm>
            <a:off x="10325365" y="852487"/>
            <a:ext cx="18979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Dynamic Analysis </a:t>
            </a:r>
          </a:p>
          <a:p>
            <a:pPr algn="l"/>
            <a:r>
              <a:rPr lang="en-US" sz="1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 IDE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94878D7-E76B-6C6E-4F50-E71A4131787E}"/>
              </a:ext>
            </a:extLst>
          </p:cNvPr>
          <p:cNvSpPr/>
          <p:nvPr/>
        </p:nvSpPr>
        <p:spPr bwMode="auto">
          <a:xfrm rot="5637596">
            <a:off x="10016235" y="2192727"/>
            <a:ext cx="2122361" cy="144620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636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FDE9-AE3C-6E44-7CBA-9BCFF239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17" y="2443240"/>
            <a:ext cx="4160520" cy="1215065"/>
          </a:xfrm>
        </p:spPr>
        <p:txBody>
          <a:bodyPr wrap="square" anchor="t">
            <a:normAutofit fontScale="90000"/>
          </a:bodyPr>
          <a:lstStyle/>
          <a:p>
            <a:r>
              <a:rPr lang="en-US" dirty="0"/>
              <a:t>	     DEMO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static and dynamic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22CBB-EDB1-ACFA-9DC0-BC371F4E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33" y="805891"/>
            <a:ext cx="7337367" cy="5246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91734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35E9-E2D9-46B0-B464-E1234663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65" y="437465"/>
            <a:ext cx="11018520" cy="553998"/>
          </a:xfrm>
        </p:spPr>
        <p:txBody>
          <a:bodyPr/>
          <a:lstStyle/>
          <a:p>
            <a:r>
              <a:rPr lang="en-US" dirty="0"/>
              <a:t>C++ language - limits static analysis at compile time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D7A2D-1415-4B94-9A18-E2D8D9A0C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5831" y="2891764"/>
            <a:ext cx="11018520" cy="4308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83C24-4D47-4F98-9B80-6877D7ADB032}"/>
              </a:ext>
            </a:extLst>
          </p:cNvPr>
          <p:cNvSpPr txBox="1"/>
          <p:nvPr/>
        </p:nvSpPr>
        <p:spPr>
          <a:xfrm>
            <a:off x="1155079" y="3834561"/>
            <a:ext cx="30194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Type propagation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DFA36-4565-4C88-81EC-E346BFB360FA}"/>
              </a:ext>
            </a:extLst>
          </p:cNvPr>
          <p:cNvSpPr txBox="1"/>
          <p:nvPr/>
        </p:nvSpPr>
        <p:spPr>
          <a:xfrm>
            <a:off x="8559800" y="3906675"/>
            <a:ext cx="2090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Alias analysis </a:t>
            </a: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CB1357DB-85D2-46BD-8579-784365932168}"/>
              </a:ext>
            </a:extLst>
          </p:cNvPr>
          <p:cNvSpPr/>
          <p:nvPr/>
        </p:nvSpPr>
        <p:spPr bwMode="auto">
          <a:xfrm>
            <a:off x="3859642" y="4673600"/>
            <a:ext cx="4700158" cy="1438301"/>
          </a:xfrm>
          <a:prstGeom prst="curvedUp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0CA90BF2-C995-472A-B806-80925CB39F76}"/>
              </a:ext>
            </a:extLst>
          </p:cNvPr>
          <p:cNvSpPr/>
          <p:nvPr/>
        </p:nvSpPr>
        <p:spPr bwMode="auto">
          <a:xfrm rot="10800000">
            <a:off x="3666066" y="1914526"/>
            <a:ext cx="4788296" cy="1656112"/>
          </a:xfrm>
          <a:prstGeom prst="curvedUp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9EFA4-747C-5C45-F203-DC30555B13DE}"/>
              </a:ext>
            </a:extLst>
          </p:cNvPr>
          <p:cNvSpPr txBox="1"/>
          <p:nvPr/>
        </p:nvSpPr>
        <p:spPr>
          <a:xfrm>
            <a:off x="4765779" y="3869003"/>
            <a:ext cx="30194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p-&gt;foo(&amp;a, &amp;b);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3A55F-E110-8C40-F404-E8323D80BD40}"/>
              </a:ext>
            </a:extLst>
          </p:cNvPr>
          <p:cNvSpPr txBox="1"/>
          <p:nvPr/>
        </p:nvSpPr>
        <p:spPr>
          <a:xfrm>
            <a:off x="4765779" y="3078619"/>
            <a:ext cx="30194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</a:rPr>
              <a:t>*q = …</a:t>
            </a:r>
          </a:p>
        </p:txBody>
      </p:sp>
    </p:spTree>
    <p:extLst>
      <p:ext uri="{BB962C8B-B14F-4D97-AF65-F5344CB8AC3E}">
        <p14:creationId xmlns:p14="http://schemas.microsoft.com/office/powerpoint/2010/main" val="3642253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264E-83E1-6742-107E-6D16A479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at runtime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4E070-0AF4-CE27-270A-2F379A788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831" y="3078318"/>
            <a:ext cx="11018520" cy="4308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Address Sanitizer</a:t>
            </a:r>
          </a:p>
        </p:txBody>
      </p:sp>
    </p:spTree>
    <p:extLst>
      <p:ext uri="{BB962C8B-B14F-4D97-AF65-F5344CB8AC3E}">
        <p14:creationId xmlns:p14="http://schemas.microsoft.com/office/powerpoint/2010/main" val="90835033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B01D-FE3B-0B07-A7FB-49C698A8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23330"/>
          </a:xfrm>
        </p:spPr>
        <p:txBody>
          <a:bodyPr/>
          <a:lstStyle/>
          <a:p>
            <a:r>
              <a:rPr lang="en-US" dirty="0"/>
              <a:t>Simple recompile – add compiler flag</a:t>
            </a:r>
            <a:br>
              <a:rPr lang="en-US" dirty="0"/>
            </a:br>
            <a:r>
              <a:rPr lang="en-US" sz="2400" b="1" dirty="0"/>
              <a:t>Built on two techniques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FB183-271A-2D46-EB9D-1FC65BF49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7875" y="2015602"/>
            <a:ext cx="11653523" cy="264687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Runtime tests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“Hooked”  </a:t>
            </a:r>
            <a:r>
              <a:rPr lang="en-US" dirty="0"/>
              <a:t>-  allocators, deallocators, </a:t>
            </a:r>
            <a:r>
              <a:rPr lang="en-US" dirty="0" err="1"/>
              <a:t>memcpy</a:t>
            </a:r>
            <a:r>
              <a:rPr lang="en-US" dirty="0"/>
              <a:t>, </a:t>
            </a:r>
            <a:r>
              <a:rPr lang="en-US" dirty="0" err="1"/>
              <a:t>memset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255340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0F4ED-F773-416D-8EA7-86C3EE1B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46" y="330395"/>
            <a:ext cx="10514108" cy="1325375"/>
          </a:xfrm>
        </p:spPr>
        <p:txBody>
          <a:bodyPr>
            <a:normAutofit/>
          </a:bodyPr>
          <a:lstStyle/>
          <a:p>
            <a:r>
              <a:rPr lang="en-US"/>
              <a:t>Simplified Code Generation</a:t>
            </a:r>
            <a:endParaRPr lang="en-US" sz="599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CA3A2-1ECF-4264-8925-D19C02A0D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663" y="1285468"/>
            <a:ext cx="5180865" cy="212981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*p =  x + y;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D9F414-766E-4776-90E6-627557DE7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6672" y="1353801"/>
            <a:ext cx="6552264" cy="294234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if (</a:t>
            </a:r>
            <a:r>
              <a:rPr lang="en-US" sz="3600" dirty="0" err="1"/>
              <a:t>ShadowByte</a:t>
            </a:r>
            <a:r>
              <a:rPr lang="en-US" sz="3600" dirty="0"/>
              <a:t>::Bad(p) ) </a:t>
            </a:r>
          </a:p>
          <a:p>
            <a:pPr marL="0" indent="0">
              <a:buNone/>
            </a:pPr>
            <a:r>
              <a:rPr lang="en-US" sz="3600" dirty="0"/>
              <a:t>       </a:t>
            </a:r>
            <a:r>
              <a:rPr lang="en-US" sz="3600" dirty="0" err="1"/>
              <a:t>AsanRt</a:t>
            </a:r>
            <a:r>
              <a:rPr lang="en-US" sz="3600" dirty="0"/>
              <a:t>::</a:t>
            </a:r>
            <a:r>
              <a:rPr lang="en-US" sz="3600" dirty="0" err="1"/>
              <a:t>ReportDie</a:t>
            </a:r>
            <a:r>
              <a:rPr lang="en-US" sz="3600" dirty="0"/>
              <a:t>(</a:t>
            </a:r>
            <a:r>
              <a:rPr lang="en-US" sz="3600" dirty="0" err="1"/>
              <a:t>p,sz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dirty="0"/>
              <a:t>*p = x + 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B66434-79A3-43F1-9836-30681AE5F82B}"/>
              </a:ext>
            </a:extLst>
          </p:cNvPr>
          <p:cNvCxnSpPr>
            <a:cxnSpLocks/>
          </p:cNvCxnSpPr>
          <p:nvPr/>
        </p:nvCxnSpPr>
        <p:spPr>
          <a:xfrm>
            <a:off x="1539109" y="2788663"/>
            <a:ext cx="0" cy="626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684D81-55CF-4746-B096-1EBF5BA3BB06}"/>
              </a:ext>
            </a:extLst>
          </p:cNvPr>
          <p:cNvCxnSpPr>
            <a:cxnSpLocks/>
          </p:cNvCxnSpPr>
          <p:nvPr/>
        </p:nvCxnSpPr>
        <p:spPr>
          <a:xfrm>
            <a:off x="5313336" y="2375924"/>
            <a:ext cx="0" cy="18598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E5DC2D-F7B4-4A37-9BC4-8E9EDA9BDF20}"/>
              </a:ext>
            </a:extLst>
          </p:cNvPr>
          <p:cNvCxnSpPr>
            <a:cxnSpLocks/>
          </p:cNvCxnSpPr>
          <p:nvPr/>
        </p:nvCxnSpPr>
        <p:spPr>
          <a:xfrm>
            <a:off x="4021829" y="3194419"/>
            <a:ext cx="1216598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8944506-5230-44EB-9322-27AD75F4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0D63-E8B2-48A2-911F-80B4DF810061}" type="slidenum">
              <a:rPr lang="en-US" smtClean="0"/>
              <a:t>48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A53B8A8-B3B8-4BB9-A058-96373500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/memorysafety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D3EDF-66CB-4248-AB23-3B5E17B5212F}"/>
              </a:ext>
            </a:extLst>
          </p:cNvPr>
          <p:cNvSpPr txBox="1"/>
          <p:nvPr/>
        </p:nvSpPr>
        <p:spPr>
          <a:xfrm>
            <a:off x="2912696" y="5977883"/>
            <a:ext cx="8433113" cy="37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Complex functionalities support this paradigm for any load or store</a:t>
            </a:r>
          </a:p>
        </p:txBody>
      </p:sp>
    </p:spTree>
    <p:extLst>
      <p:ext uri="{BB962C8B-B14F-4D97-AF65-F5344CB8AC3E}">
        <p14:creationId xmlns:p14="http://schemas.microsoft.com/office/powerpoint/2010/main" val="3120908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508CAC-5F9D-453C-A5A8-278359D7B027}"/>
              </a:ext>
            </a:extLst>
          </p:cNvPr>
          <p:cNvSpPr txBox="1">
            <a:spLocks/>
          </p:cNvSpPr>
          <p:nvPr/>
        </p:nvSpPr>
        <p:spPr>
          <a:xfrm>
            <a:off x="865" y="486"/>
            <a:ext cx="12025194" cy="3476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Basics</a:t>
            </a:r>
          </a:p>
          <a:p>
            <a:r>
              <a:rPr lang="en-US" sz="3137" dirty="0"/>
              <a:t>                                      </a:t>
            </a:r>
            <a:r>
              <a:rPr lang="en-US" sz="3137" dirty="0">
                <a:solidFill>
                  <a:srgbClr val="FFFFFF"/>
                </a:solidFill>
                <a:latin typeface="Segoe UI"/>
                <a:ea typeface="+mn-ea"/>
                <a:cs typeface="+mn-cs"/>
              </a:rPr>
              <a:t>8-bytes</a:t>
            </a:r>
            <a:r>
              <a:rPr lang="en-US" sz="3137" dirty="0"/>
              <a:t>                                         </a:t>
            </a:r>
            <a:r>
              <a:rPr lang="en-US" sz="3137" b="1" dirty="0"/>
              <a:t>8-bits </a:t>
            </a:r>
          </a:p>
          <a:p>
            <a:r>
              <a:rPr lang="en-US" sz="4705" dirty="0"/>
              <a:t>                      </a:t>
            </a:r>
            <a:r>
              <a:rPr lang="en-US" sz="2745" dirty="0"/>
              <a:t>(application memory)                      (shadow-bytes)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9AD9EC-5577-41B2-950A-E317DBEE3ED4}"/>
              </a:ext>
            </a:extLst>
          </p:cNvPr>
          <p:cNvGraphicFramePr>
            <a:graphicFrameLocks noGrp="1"/>
          </p:cNvGraphicFramePr>
          <p:nvPr/>
        </p:nvGraphicFramePr>
        <p:xfrm>
          <a:off x="10222915" y="1884052"/>
          <a:ext cx="647608" cy="34761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7608">
                  <a:extLst>
                    <a:ext uri="{9D8B030D-6E8A-4147-A177-3AD203B41FA5}">
                      <a16:colId xmlns:a16="http://schemas.microsoft.com/office/drawing/2014/main" val="1531099156"/>
                    </a:ext>
                  </a:extLst>
                </a:gridCol>
              </a:tblGrid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0 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03310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7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83053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6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19176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5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62927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4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07594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3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45762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2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31185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 1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2851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r>
                        <a:rPr lang="en-US" sz="1800"/>
                        <a:t>0xF8</a:t>
                      </a:r>
                    </a:p>
                  </a:txBody>
                  <a:tcPr marL="91427" marR="91427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25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E07823-30D4-431F-AF77-2997CF51F40B}"/>
              </a:ext>
            </a:extLst>
          </p:cNvPr>
          <p:cNvGraphicFramePr>
            <a:graphicFrameLocks noGrp="1"/>
          </p:cNvGraphicFramePr>
          <p:nvPr/>
        </p:nvGraphicFramePr>
        <p:xfrm>
          <a:off x="1486554" y="1884053"/>
          <a:ext cx="7123685" cy="34761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0706">
                  <a:extLst>
                    <a:ext uri="{9D8B030D-6E8A-4147-A177-3AD203B41FA5}">
                      <a16:colId xmlns:a16="http://schemas.microsoft.com/office/drawing/2014/main" val="763770138"/>
                    </a:ext>
                  </a:extLst>
                </a:gridCol>
                <a:gridCol w="891854">
                  <a:extLst>
                    <a:ext uri="{9D8B030D-6E8A-4147-A177-3AD203B41FA5}">
                      <a16:colId xmlns:a16="http://schemas.microsoft.com/office/drawing/2014/main" val="3553450764"/>
                    </a:ext>
                  </a:extLst>
                </a:gridCol>
                <a:gridCol w="891854">
                  <a:extLst>
                    <a:ext uri="{9D8B030D-6E8A-4147-A177-3AD203B41FA5}">
                      <a16:colId xmlns:a16="http://schemas.microsoft.com/office/drawing/2014/main" val="3226921264"/>
                    </a:ext>
                  </a:extLst>
                </a:gridCol>
                <a:gridCol w="891854">
                  <a:extLst>
                    <a:ext uri="{9D8B030D-6E8A-4147-A177-3AD203B41FA5}">
                      <a16:colId xmlns:a16="http://schemas.microsoft.com/office/drawing/2014/main" val="1608826511"/>
                    </a:ext>
                  </a:extLst>
                </a:gridCol>
                <a:gridCol w="893975">
                  <a:extLst>
                    <a:ext uri="{9D8B030D-6E8A-4147-A177-3AD203B41FA5}">
                      <a16:colId xmlns:a16="http://schemas.microsoft.com/office/drawing/2014/main" val="4168007075"/>
                    </a:ext>
                  </a:extLst>
                </a:gridCol>
                <a:gridCol w="800548">
                  <a:extLst>
                    <a:ext uri="{9D8B030D-6E8A-4147-A177-3AD203B41FA5}">
                      <a16:colId xmlns:a16="http://schemas.microsoft.com/office/drawing/2014/main" val="1175543051"/>
                    </a:ext>
                  </a:extLst>
                </a:gridCol>
                <a:gridCol w="981040">
                  <a:extLst>
                    <a:ext uri="{9D8B030D-6E8A-4147-A177-3AD203B41FA5}">
                      <a16:colId xmlns:a16="http://schemas.microsoft.com/office/drawing/2014/main" val="1445042697"/>
                    </a:ext>
                  </a:extLst>
                </a:gridCol>
                <a:gridCol w="891854">
                  <a:extLst>
                    <a:ext uri="{9D8B030D-6E8A-4147-A177-3AD203B41FA5}">
                      <a16:colId xmlns:a16="http://schemas.microsoft.com/office/drawing/2014/main" val="1945065195"/>
                    </a:ext>
                  </a:extLst>
                </a:gridCol>
              </a:tblGrid>
              <a:tr h="386237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39868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04982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37159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69230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52746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96484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22732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96602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6458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30F1BB7-45BC-4180-B4D5-655208B9770E}"/>
              </a:ext>
            </a:extLst>
          </p:cNvPr>
          <p:cNvGraphicFramePr>
            <a:graphicFrameLocks noGrp="1"/>
          </p:cNvGraphicFramePr>
          <p:nvPr/>
        </p:nvGraphicFramePr>
        <p:xfrm>
          <a:off x="280224" y="5643144"/>
          <a:ext cx="736496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496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0A2B43-0695-4D85-A59A-8FA96B10FE1C}"/>
              </a:ext>
            </a:extLst>
          </p:cNvPr>
          <p:cNvGraphicFramePr>
            <a:graphicFrameLocks noGrp="1"/>
          </p:cNvGraphicFramePr>
          <p:nvPr/>
        </p:nvGraphicFramePr>
        <p:xfrm>
          <a:off x="280224" y="6201866"/>
          <a:ext cx="736496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496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FD75DFE-8489-4D3C-8801-BD8992E8ED77}"/>
              </a:ext>
            </a:extLst>
          </p:cNvPr>
          <p:cNvSpPr txBox="1"/>
          <p:nvPr/>
        </p:nvSpPr>
        <p:spPr>
          <a:xfrm>
            <a:off x="1321477" y="5639574"/>
            <a:ext cx="2869793" cy="65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GOOD – program allocated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A6450-18EA-491D-B0B2-3A3141F0BFA1}"/>
              </a:ext>
            </a:extLst>
          </p:cNvPr>
          <p:cNvSpPr txBox="1"/>
          <p:nvPr/>
        </p:nvSpPr>
        <p:spPr>
          <a:xfrm>
            <a:off x="1321477" y="6198295"/>
            <a:ext cx="3415816" cy="65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BAD – never allocated by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35DDE-AFDA-45E4-ABCD-8C2A45A2D73E}"/>
              </a:ext>
            </a:extLst>
          </p:cNvPr>
          <p:cNvSpPr txBox="1"/>
          <p:nvPr/>
        </p:nvSpPr>
        <p:spPr>
          <a:xfrm>
            <a:off x="10870523" y="4990906"/>
            <a:ext cx="1325816" cy="374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“poisoned”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ABAD8-52B9-4CA2-97E4-1B26DD9E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657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316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6974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2627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8287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3941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9602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5255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0D3920-2695-4D62-B572-D8652557768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AC8B-1257-440F-801A-E1FB4C98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657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316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6974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2627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8287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3941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9602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5255" algn="l" defTabSz="9313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Microsoft Confidential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937F341-27A7-45A8-9935-6B2DCDBBBF01}"/>
              </a:ext>
            </a:extLst>
          </p:cNvPr>
          <p:cNvGraphicFramePr>
            <a:graphicFrameLocks noGrp="1"/>
          </p:cNvGraphicFramePr>
          <p:nvPr/>
        </p:nvGraphicFramePr>
        <p:xfrm>
          <a:off x="4198400" y="4987335"/>
          <a:ext cx="914267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267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2ED99C-618F-41CF-93C6-E6D7219B2A09}"/>
              </a:ext>
            </a:extLst>
          </p:cNvPr>
          <p:cNvGraphicFramePr>
            <a:graphicFrameLocks noGrp="1"/>
          </p:cNvGraphicFramePr>
          <p:nvPr/>
        </p:nvGraphicFramePr>
        <p:xfrm>
          <a:off x="3245249" y="4990907"/>
          <a:ext cx="928298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298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9CDFD0F-DAA8-48AB-A0DB-223B6AEAB6A2}"/>
              </a:ext>
            </a:extLst>
          </p:cNvPr>
          <p:cNvGraphicFramePr>
            <a:graphicFrameLocks noGrp="1"/>
          </p:cNvGraphicFramePr>
          <p:nvPr/>
        </p:nvGraphicFramePr>
        <p:xfrm>
          <a:off x="2403869" y="4990907"/>
          <a:ext cx="806335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35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F95C0E1-AA48-415F-89DD-C59D10A2DAB6}"/>
              </a:ext>
            </a:extLst>
          </p:cNvPr>
          <p:cNvGraphicFramePr>
            <a:graphicFrameLocks noGrp="1"/>
          </p:cNvGraphicFramePr>
          <p:nvPr/>
        </p:nvGraphicFramePr>
        <p:xfrm>
          <a:off x="1486551" y="4999363"/>
          <a:ext cx="893897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897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13" marB="45713"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E3943B9-2AC8-4953-8045-2A6DD5E975EC}"/>
              </a:ext>
            </a:extLst>
          </p:cNvPr>
          <p:cNvGraphicFramePr>
            <a:graphicFrameLocks noGrp="1"/>
          </p:cNvGraphicFramePr>
          <p:nvPr/>
        </p:nvGraphicFramePr>
        <p:xfrm>
          <a:off x="1486554" y="3439266"/>
          <a:ext cx="901573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73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AD3C812-ED73-4FE4-855A-CF93B34941CE}"/>
              </a:ext>
            </a:extLst>
          </p:cNvPr>
          <p:cNvGraphicFramePr>
            <a:graphicFrameLocks noGrp="1"/>
          </p:cNvGraphicFramePr>
          <p:nvPr/>
        </p:nvGraphicFramePr>
        <p:xfrm>
          <a:off x="2388126" y="3449112"/>
          <a:ext cx="901573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73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E0F2120-4C68-448C-AFDA-9FC7AE69A4E3}"/>
              </a:ext>
            </a:extLst>
          </p:cNvPr>
          <p:cNvGraphicFramePr>
            <a:graphicFrameLocks noGrp="1"/>
          </p:cNvGraphicFramePr>
          <p:nvPr/>
        </p:nvGraphicFramePr>
        <p:xfrm>
          <a:off x="3289698" y="3449112"/>
          <a:ext cx="901573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73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B120BA-68F1-4E15-8820-5E0AF9E0C01C}"/>
              </a:ext>
            </a:extLst>
          </p:cNvPr>
          <p:cNvGraphicFramePr>
            <a:graphicFrameLocks noGrp="1"/>
          </p:cNvGraphicFramePr>
          <p:nvPr/>
        </p:nvGraphicFramePr>
        <p:xfrm>
          <a:off x="4173547" y="3449112"/>
          <a:ext cx="893897" cy="3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897">
                  <a:extLst>
                    <a:ext uri="{9D8B030D-6E8A-4147-A177-3AD203B41FA5}">
                      <a16:colId xmlns:a16="http://schemas.microsoft.com/office/drawing/2014/main" val="4095843951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13" marB="4571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933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F96E78-CEF7-4434-9D1D-DEFF1F84E130}"/>
              </a:ext>
            </a:extLst>
          </p:cNvPr>
          <p:cNvSpPr txBox="1"/>
          <p:nvPr/>
        </p:nvSpPr>
        <p:spPr>
          <a:xfrm>
            <a:off x="9694424" y="4987335"/>
            <a:ext cx="409375" cy="37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2E3146-73BC-499D-9B0B-88EA0FAC06F3}"/>
              </a:ext>
            </a:extLst>
          </p:cNvPr>
          <p:cNvSpPr txBox="1"/>
          <p:nvPr/>
        </p:nvSpPr>
        <p:spPr>
          <a:xfrm>
            <a:off x="9456191" y="3447326"/>
            <a:ext cx="647608" cy="36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0xF8</a:t>
            </a:r>
          </a:p>
        </p:txBody>
      </p:sp>
    </p:spTree>
    <p:extLst>
      <p:ext uri="{BB962C8B-B14F-4D97-AF65-F5344CB8AC3E}">
        <p14:creationId xmlns:p14="http://schemas.microsoft.com/office/powerpoint/2010/main" val="1380149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C2AF-6C2E-C7BC-FBB0-F0651C30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you…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1FECC-66D5-F496-6967-1A28940CE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5577" y="2579060"/>
            <a:ext cx="9861206" cy="3533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Why memory safety  - </a:t>
            </a:r>
            <a:r>
              <a:rPr lang="en-US" dirty="0">
                <a:solidFill>
                  <a:schemeClr val="tx1"/>
                </a:solidFill>
              </a:rPr>
              <a:t> why it’s critically important.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new tool - for C++ memory safety.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48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EF3351-14A9-46B1-84F8-9BC8EDA8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83" y="80194"/>
            <a:ext cx="11653522" cy="553998"/>
          </a:xfrm>
        </p:spPr>
        <p:txBody>
          <a:bodyPr/>
          <a:lstStyle/>
          <a:p>
            <a:r>
              <a:rPr lang="en-US" dirty="0"/>
              <a:t>Runtime “hooking”  –  powerful functionalities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1E35-F3A5-4EE8-9DD3-7AF5493D230C}"/>
              </a:ext>
            </a:extLst>
          </p:cNvPr>
          <p:cNvSpPr txBox="1"/>
          <p:nvPr/>
        </p:nvSpPr>
        <p:spPr>
          <a:xfrm>
            <a:off x="519803" y="1266045"/>
            <a:ext cx="2066757" cy="452590"/>
          </a:xfrm>
          <a:prstGeom prst="rect">
            <a:avLst/>
          </a:prstGeom>
          <a:noFill/>
          <a:ln w="19050">
            <a:solidFill>
              <a:srgbClr val="0078D4"/>
            </a:solidFill>
          </a:ln>
        </p:spPr>
        <p:txBody>
          <a:bodyPr wrap="square" rtlCol="0">
            <a:spAutoFit/>
          </a:bodyPr>
          <a:lstStyle/>
          <a:p>
            <a:r>
              <a:rPr lang="en-US" sz="2353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call Malloc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2FBC5-384F-43E7-9061-42287EC9F1E0}"/>
              </a:ext>
            </a:extLst>
          </p:cNvPr>
          <p:cNvSpPr txBox="1"/>
          <p:nvPr/>
        </p:nvSpPr>
        <p:spPr>
          <a:xfrm>
            <a:off x="3892289" y="1187939"/>
            <a:ext cx="2669044" cy="262501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353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_malloc:</a:t>
            </a:r>
          </a:p>
          <a:p>
            <a:endParaRPr lang="en-US" sz="2353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r>
              <a:rPr lang="en-US" sz="2353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Malloc Body</a:t>
            </a:r>
          </a:p>
          <a:p>
            <a:endParaRPr lang="en-US" sz="2353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endParaRPr lang="en-US" sz="2353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endParaRPr lang="en-US" sz="2353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endParaRPr lang="en-US" sz="2353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A76DD6-D733-40DC-AC52-003C3316AEDD}"/>
              </a:ext>
            </a:extLst>
          </p:cNvPr>
          <p:cNvCxnSpPr/>
          <p:nvPr/>
        </p:nvCxnSpPr>
        <p:spPr>
          <a:xfrm flipV="1">
            <a:off x="2586561" y="1492340"/>
            <a:ext cx="1243477" cy="5301"/>
          </a:xfrm>
          <a:prstGeom prst="straightConnector1">
            <a:avLst/>
          </a:prstGeom>
          <a:ln w="19050">
            <a:solidFill>
              <a:srgbClr val="0078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9B96E3-8A9B-44DC-B78F-663EF1888EBB}"/>
              </a:ext>
            </a:extLst>
          </p:cNvPr>
          <p:cNvGrpSpPr/>
          <p:nvPr/>
        </p:nvGrpSpPr>
        <p:grpSpPr>
          <a:xfrm>
            <a:off x="519803" y="3914701"/>
            <a:ext cx="10964084" cy="3351110"/>
            <a:chOff x="593726" y="4308474"/>
            <a:chExt cx="11183937" cy="34183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CAF9B6-890C-4B3C-A48E-D8A346C55D78}"/>
                </a:ext>
              </a:extLst>
            </p:cNvPr>
            <p:cNvSpPr txBox="1"/>
            <p:nvPr/>
          </p:nvSpPr>
          <p:spPr>
            <a:xfrm>
              <a:off x="593726" y="4308474"/>
              <a:ext cx="2108200" cy="461665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353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call Malloc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C2AF21-3898-4974-B438-E50F5E9EE924}"/>
                </a:ext>
              </a:extLst>
            </p:cNvPr>
            <p:cNvSpPr txBox="1"/>
            <p:nvPr/>
          </p:nvSpPr>
          <p:spPr>
            <a:xfrm>
              <a:off x="8153400" y="4679949"/>
              <a:ext cx="3624263" cy="1938992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_</a:t>
              </a:r>
              <a:r>
                <a:rPr lang="en-US" sz="2353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asan_malloc</a:t>
              </a:r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 :</a:t>
              </a:r>
            </a:p>
            <a:p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       ASAN WORK</a:t>
              </a:r>
            </a:p>
            <a:p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r>
                <a:rPr lang="en-US" sz="2353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jmp</a:t>
              </a:r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sz="2353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malloc_ret</a:t>
              </a:r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2E4F33-1B2E-4521-BA5B-FB50C9F4C3A2}"/>
                </a:ext>
              </a:extLst>
            </p:cNvPr>
            <p:cNvSpPr txBox="1"/>
            <p:nvPr/>
          </p:nvSpPr>
          <p:spPr>
            <a:xfrm>
              <a:off x="4040187" y="4308474"/>
              <a:ext cx="2722564" cy="3418306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_malloc:</a:t>
              </a:r>
            </a:p>
            <a:p>
              <a:r>
                <a:rPr lang="en-US" sz="2353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jmp</a:t>
              </a:r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 _</a:t>
              </a:r>
              <a:r>
                <a:rPr lang="en-US" sz="2353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asan_malloc</a:t>
              </a:r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ret</a:t>
              </a:r>
            </a:p>
            <a:p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r>
                <a:rPr lang="en-US" sz="2353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   Malloc Body</a:t>
              </a:r>
            </a:p>
            <a:p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endParaRPr lang="en-US" sz="2353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5EB28EE-E1F3-4326-A31D-C575675B2703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2701926" y="4533900"/>
              <a:ext cx="1268411" cy="5407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48AA7FE-3371-49E8-AF79-2CE7EA568AFE}"/>
                </a:ext>
              </a:extLst>
            </p:cNvPr>
            <p:cNvCxnSpPr/>
            <p:nvPr/>
          </p:nvCxnSpPr>
          <p:spPr>
            <a:xfrm flipV="1">
              <a:off x="6799659" y="4953943"/>
              <a:ext cx="1268411" cy="5407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72E127-F2E0-451F-98DA-6403D8ACA6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2987" y="5382085"/>
              <a:ext cx="3367748" cy="103141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3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A751-99DF-BA44-E2B5-00072750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40223"/>
            <a:ext cx="11018520" cy="553998"/>
          </a:xfrm>
        </p:spPr>
        <p:txBody>
          <a:bodyPr/>
          <a:lstStyle/>
          <a:p>
            <a:r>
              <a:rPr lang="en-US" dirty="0"/>
              <a:t>Intercepting or “Hooking” the CRT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very powerful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DF12F-8E8B-CE50-3C6A-3059A9A82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8993" y="1642549"/>
            <a:ext cx="11653523" cy="54538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Size of all heap allocations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Complete call stacks at</a:t>
            </a:r>
          </a:p>
          <a:p>
            <a:pPr marL="0" indent="0">
              <a:buNone/>
            </a:pPr>
            <a:r>
              <a:rPr lang="en-US" dirty="0"/>
              <a:t>        Allocate()</a:t>
            </a:r>
          </a:p>
          <a:p>
            <a:pPr marL="228600" lvl="1" indent="0">
              <a:buNone/>
            </a:pPr>
            <a:r>
              <a:rPr lang="en-US" sz="2800" dirty="0"/>
              <a:t>      Free()</a:t>
            </a:r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Built in checks for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memcpy</a:t>
            </a:r>
            <a:r>
              <a:rPr lang="en-US" dirty="0"/>
              <a:t>(), </a:t>
            </a:r>
            <a:r>
              <a:rPr lang="en-US" dirty="0" err="1"/>
              <a:t>strncpy</a:t>
            </a:r>
            <a:r>
              <a:rPr lang="en-US" dirty="0"/>
              <a:t>(), </a:t>
            </a:r>
            <a:r>
              <a:rPr lang="en-US" dirty="0" err="1"/>
              <a:t>memset</a:t>
            </a:r>
            <a:r>
              <a:rPr lang="en-US" dirty="0"/>
              <a:t>()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Initialization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7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46B13C-802D-5477-72E3-38F7D4A4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241" y="1558303"/>
            <a:ext cx="11018520" cy="332398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Address Sanitizer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Compile in runtime checks</a:t>
            </a:r>
            <a:br>
              <a:rPr lang="en-US" dirty="0"/>
            </a:br>
            <a:r>
              <a:rPr lang="en-US" dirty="0"/>
              <a:t>        Link to Asan.lib</a:t>
            </a:r>
            <a:br>
              <a:rPr lang="en-US" dirty="0"/>
            </a:br>
            <a:r>
              <a:rPr lang="en-US" dirty="0"/>
              <a:t>	Diagnose errors </a:t>
            </a:r>
            <a:r>
              <a:rPr lang="en-US" dirty="0">
                <a:solidFill>
                  <a:srgbClr val="C00000"/>
                </a:solidFill>
              </a:rPr>
              <a:t>at runtime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B00F90-131C-A063-101F-545E82FD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39" y="1187620"/>
            <a:ext cx="11653523" cy="9479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7D8FBA5-F972-4838-C7F5-058B22DCB709}"/>
              </a:ext>
            </a:extLst>
          </p:cNvPr>
          <p:cNvSpPr txBox="1">
            <a:spLocks/>
          </p:cNvSpPr>
          <p:nvPr/>
        </p:nvSpPr>
        <p:spPr>
          <a:xfrm>
            <a:off x="419237" y="351935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Dynamic analysis – a simple recompile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9DA80-30D6-15F3-09B2-E033727F83C2}"/>
              </a:ext>
            </a:extLst>
          </p:cNvPr>
          <p:cNvSpPr txBox="1"/>
          <p:nvPr/>
        </p:nvSpPr>
        <p:spPr>
          <a:xfrm>
            <a:off x="7456837" y="6111929"/>
            <a:ext cx="49360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Need good code coverage 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libFuzzer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85234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5F47-10F3-6E63-2150-13C3F505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One-n-Done </a:t>
            </a:r>
            <a:r>
              <a:rPr lang="en-US" dirty="0">
                <a:sym typeface="Wingdings" panose="05000000000000000000" pitchFamily="2" charset="2"/>
              </a:rPr>
              <a:t> n</a:t>
            </a:r>
            <a:r>
              <a:rPr lang="en-US" dirty="0"/>
              <a:t>ew tool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DCBB6-AC1F-DD99-49E5-08A9F4DEE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0329" y="2897887"/>
            <a:ext cx="11653523" cy="4308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time on </a:t>
            </a:r>
            <a:r>
              <a:rPr lang="en-US" b="1" dirty="0"/>
              <a:t>200,000+ </a:t>
            </a:r>
            <a:r>
              <a:rPr lang="en-US" dirty="0"/>
              <a:t>tests on 100+ machines 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24069-990E-6080-9C29-A5491DD76808}"/>
              </a:ext>
            </a:extLst>
          </p:cNvPr>
          <p:cNvSpPr txBox="1"/>
          <p:nvPr/>
        </p:nvSpPr>
        <p:spPr>
          <a:xfrm>
            <a:off x="5536183" y="4282587"/>
            <a:ext cx="607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…one-n-done can be disruptive  $$$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0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9C25-938F-1D03-F71C-18323C4E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872" y="3022236"/>
            <a:ext cx="11018520" cy="553998"/>
          </a:xfrm>
        </p:spPr>
        <p:txBody>
          <a:bodyPr/>
          <a:lstStyle/>
          <a:p>
            <a:r>
              <a:rPr lang="en-US" dirty="0"/>
              <a:t>New Asan runtime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think  /Od++ </a:t>
            </a:r>
          </a:p>
        </p:txBody>
      </p:sp>
    </p:spTree>
    <p:extLst>
      <p:ext uri="{BB962C8B-B14F-4D97-AF65-F5344CB8AC3E}">
        <p14:creationId xmlns:p14="http://schemas.microsoft.com/office/powerpoint/2010/main" val="1261864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C1C8-BC9B-A7CE-6B93-CE05B17A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997" y="1318022"/>
            <a:ext cx="11018520" cy="5539978"/>
          </a:xfrm>
        </p:spPr>
        <p:txBody>
          <a:bodyPr/>
          <a:lstStyle/>
          <a:p>
            <a:r>
              <a:rPr lang="en-US" dirty="0"/>
              <a:t>Amazing team: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 	Amy Wishnousky</a:t>
            </a:r>
            <a:br>
              <a:rPr lang="en-US" dirty="0"/>
            </a:br>
            <a:r>
              <a:rPr lang="en-US" dirty="0"/>
              <a:t>	     	Zachary Johnson </a:t>
            </a:r>
            <a:br>
              <a:rPr lang="en-US" dirty="0"/>
            </a:br>
            <a:r>
              <a:rPr lang="en-US" dirty="0"/>
              <a:t>	     	Kemi Porto</a:t>
            </a:r>
            <a:br>
              <a:rPr lang="en-US" dirty="0"/>
            </a:br>
            <a:r>
              <a:rPr lang="en-US" dirty="0"/>
              <a:t>		Mahmoud Saleh</a:t>
            </a:r>
            <a:br>
              <a:rPr lang="en-US" dirty="0"/>
            </a:br>
            <a:r>
              <a:rPr lang="en-US" dirty="0"/>
              <a:t>		Bran Hagger</a:t>
            </a:r>
            <a:br>
              <a:rPr lang="en-US" dirty="0"/>
            </a:br>
            <a:r>
              <a:rPr lang="en-US" dirty="0"/>
              <a:t>	     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0406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81C59A-9B93-592D-9E07-18CB2556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– major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85E49-2348-DAA1-BCB6-9F697EB63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9093" y="1739647"/>
            <a:ext cx="11653523" cy="360714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 err="1"/>
              <a:t>Interop+compat</a:t>
            </a:r>
            <a:r>
              <a:rPr lang="en-US" sz="3600" dirty="0"/>
              <a:t> – full Windows Platform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Continue-on-error(s)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7996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0165-3E9C-A6F6-F233-B95C9DB5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330200"/>
            <a:ext cx="11018520" cy="1107996"/>
          </a:xfrm>
        </p:spPr>
        <p:txBody>
          <a:bodyPr/>
          <a:lstStyle/>
          <a:p>
            <a:r>
              <a:rPr lang="en-US" dirty="0">
                <a:cs typeface="Segoe UI"/>
              </a:rPr>
              <a:t> Interop and </a:t>
            </a:r>
            <a:r>
              <a:rPr lang="en-US" dirty="0" err="1">
                <a:cs typeface="Segoe UI"/>
              </a:rPr>
              <a:t>compat</a:t>
            </a:r>
            <a:r>
              <a:rPr lang="en-US" dirty="0">
                <a:cs typeface="Segoe UI"/>
              </a:rPr>
              <a:t>  -  full </a:t>
            </a:r>
            <a:r>
              <a:rPr lang="en-US" sz="3200" dirty="0">
                <a:cs typeface="Segoe UI"/>
              </a:rPr>
              <a:t>Windows Platform</a:t>
            </a:r>
            <a:br>
              <a:rPr lang="en-US" sz="2800" dirty="0">
                <a:cs typeface="Segoe UI"/>
              </a:rPr>
            </a:br>
            <a:r>
              <a:rPr lang="en-US" dirty="0">
                <a:cs typeface="Segoe UI"/>
              </a:rPr>
              <a:t> 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1DCCF-EEAD-6C74-4BBD-079A79E02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8039" y="1229049"/>
            <a:ext cx="11883841" cy="5416868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endParaRPr lang="en-US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US" dirty="0">
                <a:latin typeface="Segoe UI Semilight"/>
                <a:cs typeface="Segoe UI Semilight"/>
              </a:rPr>
              <a:t>Windows Allocators</a:t>
            </a:r>
          </a:p>
          <a:p>
            <a:pPr marL="0" indent="0">
              <a:buNone/>
            </a:pPr>
            <a:r>
              <a:rPr lang="en-US" sz="2000" dirty="0">
                <a:latin typeface="Segoe UI Semilight"/>
                <a:cs typeface="Segoe UI Semilight"/>
              </a:rPr>
              <a:t>	Interception of underlying RTL allocation functions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Segoe UI Semilight"/>
                <a:cs typeface="Segoe UI Semilight"/>
              </a:rPr>
              <a:t>	Private heap tracking - support heap flag options and heap destruction.</a:t>
            </a:r>
          </a:p>
          <a:p>
            <a:pPr marL="0" indent="0">
              <a:buNone/>
            </a:pPr>
            <a:endParaRPr lang="en-US" sz="2000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US" dirty="0">
                <a:latin typeface="Segoe UI Semilight"/>
                <a:cs typeface="Segoe UI Semilight"/>
              </a:rPr>
              <a:t>Up-to-date interception or ”hooking”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Segoe UI Semilight"/>
                <a:cs typeface="Segoe UI Semilight"/>
              </a:rPr>
              <a:t>	Windows new OS security features, like XFG</a:t>
            </a:r>
          </a:p>
          <a:p>
            <a:pPr marL="0" indent="0">
              <a:buNone/>
            </a:pPr>
            <a:endParaRPr lang="en-US" sz="1800" dirty="0">
              <a:cs typeface="Segoe UI"/>
            </a:endParaRPr>
          </a:p>
          <a:p>
            <a:pPr marL="0" indent="0">
              <a:buNone/>
            </a:pPr>
            <a:r>
              <a:rPr lang="en-US" dirty="0">
                <a:latin typeface="Segoe UI Semilight"/>
                <a:cs typeface="Segoe UI Semilight"/>
              </a:rPr>
              <a:t>Compatibility with DLL scenarios</a:t>
            </a:r>
            <a:endParaRPr lang="en-US" dirty="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 dirty="0">
                <a:latin typeface="Segoe UI Semilight"/>
                <a:cs typeface="Segoe UI Semilight"/>
              </a:rPr>
              <a:t>	Detection of allocations made </a:t>
            </a:r>
            <a:r>
              <a:rPr lang="en-US" sz="2000" b="1" dirty="0">
                <a:latin typeface="Segoe UI Semilight"/>
                <a:cs typeface="Segoe UI Semilight"/>
              </a:rPr>
              <a:t>prior to ASAN initialization</a:t>
            </a:r>
            <a:r>
              <a:rPr lang="en-US" sz="2000" dirty="0">
                <a:latin typeface="Segoe UI Semilight"/>
                <a:cs typeface="Segoe UI Semilight"/>
              </a:rPr>
              <a:t>.</a:t>
            </a:r>
            <a:endParaRPr lang="en-US" sz="1800" dirty="0">
              <a:cs typeface="Segoe UI"/>
            </a:endParaRPr>
          </a:p>
          <a:p>
            <a:pPr marL="0" indent="0">
              <a:buNone/>
            </a:pPr>
            <a:r>
              <a:rPr lang="en-US" sz="2000" dirty="0">
                <a:latin typeface="Segoe UI Semilight"/>
                <a:cs typeface="Segoe UI Semilight"/>
              </a:rPr>
              <a:t>	DLLs which overwrite Import Address Tables (graphics driver scenarios)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9568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4165-F5A5-5651-4A60-FB00151D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70933"/>
            <a:ext cx="11018520" cy="1107996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Windows – Hook/intercept </a:t>
            </a:r>
            <a:r>
              <a:rPr lang="en-US" dirty="0">
                <a:solidFill>
                  <a:srgbClr val="C00000"/>
                </a:solidFill>
                <a:ea typeface="+mj-lt"/>
                <a:cs typeface="+mj-lt"/>
              </a:rPr>
              <a:t>extra</a:t>
            </a:r>
            <a:r>
              <a:rPr lang="en-US" dirty="0">
                <a:ea typeface="+mj-lt"/>
                <a:cs typeface="+mj-lt"/>
              </a:rPr>
              <a:t> API’s</a:t>
            </a:r>
            <a:br>
              <a:rPr lang="en-US" sz="2800" dirty="0">
                <a:ea typeface="+mj-lt"/>
                <a:cs typeface="+mj-lt"/>
              </a:rPr>
            </a:br>
            <a:endParaRPr lang="en-US" dirty="0">
              <a:ea typeface="+mj-lt"/>
              <a:cs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1FDA9-2666-7A4E-BC83-BCAD20116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3168" y="1490287"/>
            <a:ext cx="7034832" cy="509678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Segoe UI Semilight"/>
                <a:cs typeface="Segoe UI Semilight"/>
              </a:rPr>
              <a:t>Always</a:t>
            </a:r>
            <a:endParaRPr lang="en-US" dirty="0"/>
          </a:p>
          <a:p>
            <a:pPr marL="426720" lvl="1"/>
            <a:r>
              <a:rPr lang="en-US" dirty="0">
                <a:latin typeface="Segoe UI Semilight"/>
                <a:ea typeface="+mn-lt"/>
                <a:cs typeface="+mn-lt"/>
              </a:rPr>
              <a:t>malloc / free / </a:t>
            </a:r>
            <a:r>
              <a:rPr lang="en-US" dirty="0" err="1">
                <a:latin typeface="Segoe UI Semilight"/>
                <a:ea typeface="+mn-lt"/>
                <a:cs typeface="+mn-lt"/>
              </a:rPr>
              <a:t>calloc</a:t>
            </a:r>
            <a:r>
              <a:rPr lang="en-US" dirty="0">
                <a:latin typeface="Segoe UI Semilight"/>
                <a:ea typeface="+mn-lt"/>
                <a:cs typeface="+mn-lt"/>
              </a:rPr>
              <a:t> / </a:t>
            </a:r>
            <a:r>
              <a:rPr lang="en-US" dirty="0" err="1">
                <a:latin typeface="Segoe UI Semilight"/>
                <a:ea typeface="+mn-lt"/>
                <a:cs typeface="+mn-lt"/>
              </a:rPr>
              <a:t>msize</a:t>
            </a:r>
            <a:r>
              <a:rPr lang="en-US" dirty="0">
                <a:latin typeface="Segoe UI Semilight"/>
                <a:ea typeface="+mn-lt"/>
                <a:cs typeface="+mn-lt"/>
              </a:rPr>
              <a:t> / expand</a:t>
            </a:r>
          </a:p>
          <a:p>
            <a:pPr marL="426720" lvl="1"/>
            <a:r>
              <a:rPr lang="en-US" dirty="0">
                <a:latin typeface="Segoe UI Semilight"/>
                <a:ea typeface="+mn-lt"/>
                <a:cs typeface="+mn-lt"/>
              </a:rPr>
              <a:t>operator new / delete </a:t>
            </a:r>
          </a:p>
          <a:p>
            <a:pPr marL="426720" lvl="1"/>
            <a:r>
              <a:rPr lang="en-US" dirty="0" err="1">
                <a:solidFill>
                  <a:srgbClr val="C00000"/>
                </a:solidFill>
                <a:latin typeface="Segoe UI Semilight"/>
                <a:cs typeface="Segoe UI"/>
              </a:rPr>
              <a:t>RtlAllocateHeap</a:t>
            </a:r>
            <a:endParaRPr lang="en-US" dirty="0">
              <a:solidFill>
                <a:srgbClr val="C00000"/>
              </a:solidFill>
              <a:latin typeface="Segoe UI Semilight"/>
              <a:cs typeface="Segoe UI"/>
            </a:endParaRPr>
          </a:p>
          <a:p>
            <a:pPr marL="426720" lvl="1"/>
            <a:r>
              <a:rPr lang="en-US" dirty="0" err="1">
                <a:solidFill>
                  <a:srgbClr val="C00000"/>
                </a:solidFill>
                <a:latin typeface="Segoe UI Semilight"/>
                <a:cs typeface="Segoe UI"/>
              </a:rPr>
              <a:t>RtlFreeHeap</a:t>
            </a:r>
            <a:endParaRPr lang="en-US" dirty="0">
              <a:solidFill>
                <a:srgbClr val="C00000"/>
              </a:solidFill>
              <a:latin typeface="Segoe UI Semilight"/>
              <a:cs typeface="Segoe UI"/>
            </a:endParaRPr>
          </a:p>
          <a:p>
            <a:pPr marL="426720" lvl="1"/>
            <a:r>
              <a:rPr lang="en-US" dirty="0" err="1">
                <a:solidFill>
                  <a:srgbClr val="C00000"/>
                </a:solidFill>
                <a:latin typeface="Segoe UI Semilight"/>
                <a:cs typeface="Segoe UI"/>
              </a:rPr>
              <a:t>RtlReAllocateHeap</a:t>
            </a:r>
            <a:endParaRPr lang="en-US" dirty="0">
              <a:solidFill>
                <a:srgbClr val="C00000"/>
              </a:solidFill>
              <a:latin typeface="Segoe UI Semilight"/>
              <a:cs typeface="Segoe UI"/>
            </a:endParaRPr>
          </a:p>
          <a:p>
            <a:pPr marL="426720" lvl="1"/>
            <a:r>
              <a:rPr lang="en-US" dirty="0" err="1">
                <a:solidFill>
                  <a:srgbClr val="C00000"/>
                </a:solidFill>
                <a:latin typeface="Segoe UI Semilight"/>
                <a:cs typeface="Segoe UI"/>
              </a:rPr>
              <a:t>RtlSizeHeap</a:t>
            </a:r>
            <a:endParaRPr lang="en-US" dirty="0">
              <a:solidFill>
                <a:srgbClr val="C00000"/>
              </a:solidFill>
              <a:latin typeface="Segoe UI Semilight"/>
              <a:cs typeface="Segoe UI"/>
            </a:endParaRPr>
          </a:p>
          <a:p>
            <a:pPr marL="426720" lvl="1"/>
            <a:r>
              <a:rPr lang="en-US" b="1" dirty="0" err="1">
                <a:solidFill>
                  <a:srgbClr val="C00000"/>
                </a:solidFill>
                <a:latin typeface="Segoe UI Semilight"/>
                <a:cs typeface="Segoe UI"/>
              </a:rPr>
              <a:t>RtlDestroyHeap</a:t>
            </a:r>
            <a:endParaRPr lang="en-US" b="1" dirty="0">
              <a:solidFill>
                <a:srgbClr val="C00000"/>
              </a:solidFill>
              <a:latin typeface="Segoe UI Semilight"/>
              <a:cs typeface="Segoe UI"/>
            </a:endParaRPr>
          </a:p>
          <a:p>
            <a:pPr>
              <a:buClr>
                <a:srgbClr val="FFFFFF"/>
              </a:buClr>
            </a:pPr>
            <a:r>
              <a:rPr lang="en-US" sz="2400" dirty="0">
                <a:latin typeface="Segoe UI Semilight"/>
                <a:cs typeface="Segoe UI"/>
              </a:rPr>
              <a:t>ASAN_OPTIONS=</a:t>
            </a:r>
            <a:r>
              <a:rPr lang="en-US" sz="2400" dirty="0" err="1">
                <a:latin typeface="Segoe UI Semilight"/>
                <a:cs typeface="Segoe UI"/>
              </a:rPr>
              <a:t>windows_hook_legacy_allocators</a:t>
            </a:r>
            <a:endParaRPr lang="en-US" sz="2400" dirty="0">
              <a:latin typeface="Segoe UI Semilight"/>
              <a:cs typeface="Segoe UI"/>
            </a:endParaRPr>
          </a:p>
          <a:p>
            <a:pPr marL="426720" lvl="1"/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GlobalAlloc</a:t>
            </a:r>
            <a:r>
              <a:rPr lang="en-US" sz="1800" b="1" dirty="0">
                <a:solidFill>
                  <a:schemeClr val="tx1"/>
                </a:solidFill>
                <a:latin typeface="Segoe UI Semilight"/>
                <a:cs typeface="Segoe UI"/>
              </a:rPr>
              <a:t> / </a:t>
            </a:r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GlobalFree</a:t>
            </a:r>
            <a:r>
              <a:rPr lang="en-US" sz="1800" b="1" dirty="0">
                <a:solidFill>
                  <a:schemeClr val="tx1"/>
                </a:solidFill>
                <a:latin typeface="Segoe UI Semilight"/>
                <a:cs typeface="Segoe UI"/>
              </a:rPr>
              <a:t> / </a:t>
            </a:r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GlobalSize</a:t>
            </a:r>
            <a:r>
              <a:rPr lang="en-US" sz="1800" b="1" dirty="0">
                <a:solidFill>
                  <a:schemeClr val="tx1"/>
                </a:solidFill>
                <a:latin typeface="Segoe UI Semilight"/>
                <a:cs typeface="Segoe UI"/>
              </a:rPr>
              <a:t> / </a:t>
            </a:r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etc</a:t>
            </a:r>
            <a:endParaRPr lang="en-US" sz="1800" b="1" dirty="0">
              <a:solidFill>
                <a:schemeClr val="tx1"/>
              </a:solidFill>
              <a:latin typeface="Segoe UI Semilight"/>
              <a:cs typeface="Segoe UI"/>
            </a:endParaRPr>
          </a:p>
          <a:p>
            <a:pPr marL="426720" lvl="1"/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LocalAlloc</a:t>
            </a:r>
            <a:r>
              <a:rPr lang="en-US" sz="1800" b="1" dirty="0">
                <a:solidFill>
                  <a:schemeClr val="tx1"/>
                </a:solidFill>
                <a:latin typeface="Segoe UI Semilight"/>
                <a:cs typeface="Segoe UI"/>
              </a:rPr>
              <a:t> / </a:t>
            </a:r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LocalFree</a:t>
            </a:r>
            <a:r>
              <a:rPr lang="en-US" sz="1800" b="1" dirty="0">
                <a:solidFill>
                  <a:schemeClr val="tx1"/>
                </a:solidFill>
                <a:latin typeface="Segoe UI Semilight"/>
                <a:cs typeface="Segoe UI"/>
              </a:rPr>
              <a:t> / </a:t>
            </a:r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LocalSize</a:t>
            </a:r>
            <a:r>
              <a:rPr lang="en-US" sz="1800" b="1" dirty="0">
                <a:solidFill>
                  <a:schemeClr val="tx1"/>
                </a:solidFill>
                <a:latin typeface="Segoe UI Semilight"/>
                <a:cs typeface="Segoe UI"/>
              </a:rPr>
              <a:t> / </a:t>
            </a:r>
            <a:r>
              <a:rPr lang="en-US" sz="1800" b="1" dirty="0" err="1">
                <a:solidFill>
                  <a:schemeClr val="tx1"/>
                </a:solidFill>
                <a:latin typeface="Segoe UI Semilight"/>
                <a:cs typeface="Segoe UI"/>
              </a:rPr>
              <a:t>etc</a:t>
            </a:r>
            <a:endParaRPr lang="en-US" sz="1800" b="1" dirty="0">
              <a:solidFill>
                <a:schemeClr val="tx1"/>
              </a:solidFill>
              <a:latin typeface="Segoe UI Semilight"/>
              <a:cs typeface="Segoe UI"/>
            </a:endParaRPr>
          </a:p>
          <a:p>
            <a:pPr marL="426720" lvl="1"/>
            <a:endParaRPr lang="en-US" dirty="0">
              <a:latin typeface="Segoe UI Semiligh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89776489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CBA6-FCBB-D4FE-A2DF-A1FD845A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Asan – concurrency on Windows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3E2C54-5440-DD09-61B9-E50EE1740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9589" y="2635489"/>
            <a:ext cx="11018520" cy="94795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“Wild pointers” and Dead Lock</a:t>
            </a:r>
          </a:p>
        </p:txBody>
      </p:sp>
    </p:spTree>
    <p:extLst>
      <p:ext uri="{BB962C8B-B14F-4D97-AF65-F5344CB8AC3E}">
        <p14:creationId xmlns:p14="http://schemas.microsoft.com/office/powerpoint/2010/main" val="34995787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C2AF-6C2E-C7BC-FBB0-F0651C30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you… said differently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1FECC-66D5-F496-6967-1A28940CE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2373" y="2772789"/>
            <a:ext cx="9861206" cy="3533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Bad guys  - </a:t>
            </a:r>
            <a:r>
              <a:rPr lang="en-US" dirty="0">
                <a:solidFill>
                  <a:schemeClr val="tx1"/>
                </a:solidFill>
              </a:rPr>
              <a:t> show why memory-safety is </a:t>
            </a:r>
            <a:r>
              <a:rPr lang="en-US" dirty="0">
                <a:solidFill>
                  <a:srgbClr val="FF0000"/>
                </a:solidFill>
              </a:rPr>
              <a:t>critically important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Good guys  -  a new tool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61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0327-4F5A-E5E4-FBC7-883D8BB6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Windows </a:t>
            </a:r>
            <a:r>
              <a:rPr lang="en-US" dirty="0" err="1">
                <a:ea typeface="+mj-lt"/>
                <a:cs typeface="+mj-lt"/>
              </a:rPr>
              <a:t>ASan</a:t>
            </a:r>
            <a:r>
              <a:rPr lang="en-US" dirty="0">
                <a:ea typeface="+mj-lt"/>
                <a:cs typeface="+mj-lt"/>
              </a:rPr>
              <a:t> – </a:t>
            </a:r>
            <a:r>
              <a:rPr lang="en-US" sz="2800" dirty="0">
                <a:ea typeface="+mj-lt"/>
                <a:cs typeface="+mj-lt"/>
              </a:rPr>
              <a:t>Detecting “wild pointers”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BFCBDE-E11D-175B-D82E-18378200B37B}"/>
              </a:ext>
            </a:extLst>
          </p:cNvPr>
          <p:cNvSpPr/>
          <p:nvPr/>
        </p:nvSpPr>
        <p:spPr bwMode="auto">
          <a:xfrm>
            <a:off x="1235075" y="4262119"/>
            <a:ext cx="4404360" cy="548640"/>
          </a:xfrm>
          <a:prstGeom prst="rect">
            <a:avLst/>
          </a:prstGeom>
          <a:solidFill>
            <a:srgbClr val="0078D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3 Actual </a:t>
            </a:r>
            <a:r>
              <a: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RtlFreeHeap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40783-6C4D-E8EE-0158-A285553B9319}"/>
              </a:ext>
            </a:extLst>
          </p:cNvPr>
          <p:cNvSpPr/>
          <p:nvPr/>
        </p:nvSpPr>
        <p:spPr bwMode="auto">
          <a:xfrm>
            <a:off x="1235075" y="4952998"/>
            <a:ext cx="4404360" cy="609600"/>
          </a:xfrm>
          <a:prstGeom prst="rect">
            <a:avLst/>
          </a:prstGeom>
          <a:solidFill>
            <a:srgbClr val="0078D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4</a:t>
            </a: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 Use Low Fragmentation Heap</a:t>
            </a: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0A5515-F047-2D81-2E6F-021707676285}"/>
              </a:ext>
            </a:extLst>
          </p:cNvPr>
          <p:cNvSpPr/>
          <p:nvPr/>
        </p:nvSpPr>
        <p:spPr bwMode="auto">
          <a:xfrm>
            <a:off x="1235075" y="2819400"/>
            <a:ext cx="9085792" cy="609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1  </a:t>
            </a:r>
            <a:r>
              <a: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Ntdll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 </a:t>
            </a:r>
            <a:r>
              <a: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RtlFreeHeap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 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  <a:sym typeface="Wingdings" panose="05000000000000000000" pitchFamily="2" charset="2"/>
              </a:rPr>
              <a:t>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 ASAN::</a:t>
            </a:r>
            <a:r>
              <a: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RtlFreeHeap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E51BEB-FC37-0EB6-5D6F-69C02EED740B}"/>
              </a:ext>
            </a:extLst>
          </p:cNvPr>
          <p:cNvSpPr/>
          <p:nvPr/>
        </p:nvSpPr>
        <p:spPr bwMode="auto">
          <a:xfrm>
            <a:off x="1235075" y="5679438"/>
            <a:ext cx="4404360" cy="609600"/>
          </a:xfrm>
          <a:prstGeom prst="rect">
            <a:avLst/>
          </a:prstGeom>
          <a:solidFill>
            <a:srgbClr val="0078D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5 LFH Frees Internal Bookkeeping node</a:t>
            </a: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CFC6F7D0-87FD-AB67-6A0C-AAA8916D72D3}"/>
              </a:ext>
            </a:extLst>
          </p:cNvPr>
          <p:cNvSpPr/>
          <p:nvPr/>
        </p:nvSpPr>
        <p:spPr bwMode="auto">
          <a:xfrm flipV="1">
            <a:off x="442595" y="2998214"/>
            <a:ext cx="731520" cy="3076448"/>
          </a:xfrm>
          <a:prstGeom prst="curved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25B96-1EF0-5230-4217-BCCC07D58DD4}"/>
              </a:ext>
            </a:extLst>
          </p:cNvPr>
          <p:cNvSpPr/>
          <p:nvPr/>
        </p:nvSpPr>
        <p:spPr bwMode="auto">
          <a:xfrm>
            <a:off x="5761353" y="4262118"/>
            <a:ext cx="4559511" cy="54864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cs typeface="Segoe UI"/>
              </a:rPr>
              <a:t>7 ASAN Asserts  “wild pointer found”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D729EE-23D3-6B96-1D80-51144FC094DE}"/>
              </a:ext>
            </a:extLst>
          </p:cNvPr>
          <p:cNvSpPr/>
          <p:nvPr/>
        </p:nvSpPr>
        <p:spPr bwMode="auto">
          <a:xfrm>
            <a:off x="1235075" y="3576318"/>
            <a:ext cx="4404360" cy="513080"/>
          </a:xfrm>
          <a:prstGeom prst="rect">
            <a:avLst/>
          </a:prstGeom>
          <a:solidFill>
            <a:srgbClr val="0078D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2</a:t>
            </a: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  Take Win32 lock. Determine ownership: RTL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EB98D-C946-775C-A64F-F5D952637F51}"/>
              </a:ext>
            </a:extLst>
          </p:cNvPr>
          <p:cNvSpPr/>
          <p:nvPr/>
        </p:nvSpPr>
        <p:spPr bwMode="auto">
          <a:xfrm>
            <a:off x="5761355" y="3576318"/>
            <a:ext cx="4559512" cy="51308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6</a:t>
            </a: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 Use Win32 lock to determine ownership: Unknown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8693B8-4ABF-2FB2-D7F0-2D1745BC53CD}"/>
              </a:ext>
            </a:extLst>
          </p:cNvPr>
          <p:cNvSpPr txBox="1">
            <a:spLocks/>
          </p:cNvSpPr>
          <p:nvPr/>
        </p:nvSpPr>
        <p:spPr>
          <a:xfrm>
            <a:off x="1059180" y="1319470"/>
            <a:ext cx="100736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400" dirty="0">
                <a:cs typeface="Segoe UI Semibold"/>
              </a:rPr>
              <a:t>Reentrancy with the Low Fragmentation Heap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650DBFC6-1C4A-1522-0708-F4DA56981AB4}"/>
              </a:ext>
            </a:extLst>
          </p:cNvPr>
          <p:cNvSpPr/>
          <p:nvPr/>
        </p:nvSpPr>
        <p:spPr bwMode="auto">
          <a:xfrm rot="10800000" flipV="1">
            <a:off x="10442787" y="2913888"/>
            <a:ext cx="731520" cy="1030224"/>
          </a:xfrm>
          <a:prstGeom prst="curved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02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0327-4F5A-E5E4-FBC7-883D8BB6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a typeface="+mj-lt"/>
                <a:cs typeface="+mj-lt"/>
              </a:rPr>
              <a:t> Asan - 2 new locks, 3 total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8693B8-4ABF-2FB2-D7F0-2D1745BC53CD}"/>
              </a:ext>
            </a:extLst>
          </p:cNvPr>
          <p:cNvSpPr txBox="1">
            <a:spLocks/>
          </p:cNvSpPr>
          <p:nvPr/>
        </p:nvSpPr>
        <p:spPr>
          <a:xfrm>
            <a:off x="1059180" y="1505012"/>
            <a:ext cx="1007364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400" dirty="0">
                <a:cs typeface="Segoe UI Semibold"/>
              </a:rPr>
              <a:t>Lock Order to Avoid Deadlocks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9ED0D-F77F-0311-DE5D-9C5989B3AAF1}"/>
              </a:ext>
            </a:extLst>
          </p:cNvPr>
          <p:cNvSpPr/>
          <p:nvPr/>
        </p:nvSpPr>
        <p:spPr bwMode="auto">
          <a:xfrm>
            <a:off x="1402715" y="2360628"/>
            <a:ext cx="2727960" cy="66548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Win32 Heap Lock</a:t>
            </a: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3737C0D-AEEF-88E9-9A63-401B28673BF2}"/>
              </a:ext>
            </a:extLst>
          </p:cNvPr>
          <p:cNvSpPr/>
          <p:nvPr/>
        </p:nvSpPr>
        <p:spPr bwMode="auto">
          <a:xfrm>
            <a:off x="4807583" y="2373973"/>
            <a:ext cx="2727960" cy="665480"/>
          </a:xfrm>
          <a:prstGeom prst="roundRect">
            <a:avLst/>
          </a:prstGeom>
          <a:solidFill>
            <a:srgbClr val="0078D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/>
            <a:r>
              <a:rPr lang="en-US" sz="2000" dirty="0">
                <a:ea typeface="Segoe UI" pitchFamily="34" charset="0"/>
                <a:cs typeface="Segoe UI"/>
              </a:rPr>
              <a:t>RTL Reentrancy Lock</a:t>
            </a:r>
            <a:endParaRPr lang="en-US" sz="2000" dirty="0">
              <a:ea typeface="+mn-lt"/>
              <a:cs typeface="+mn-lt"/>
            </a:endParaRPr>
          </a:p>
          <a:p>
            <a:pPr algn="ctr" defTabSz="932472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453A0-85F6-A963-92C1-A0A6AEF4E73B}"/>
              </a:ext>
            </a:extLst>
          </p:cNvPr>
          <p:cNvSpPr txBox="1"/>
          <p:nvPr/>
        </p:nvSpPr>
        <p:spPr>
          <a:xfrm>
            <a:off x="4392613" y="2429714"/>
            <a:ext cx="31242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&gt;</a:t>
            </a:r>
            <a:endParaRPr lang="en-US" sz="36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9E35B8-971D-4043-DFA9-0A4A56FA3274}"/>
              </a:ext>
            </a:extLst>
          </p:cNvPr>
          <p:cNvSpPr txBox="1"/>
          <p:nvPr/>
        </p:nvSpPr>
        <p:spPr>
          <a:xfrm>
            <a:off x="1435735" y="4173419"/>
            <a:ext cx="269494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Segoe UI"/>
              </a:rPr>
              <a:t>Must be taken when checking heap for pointer ownership.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6B403-F605-4F7E-6C55-20D1CA7BC5DA}"/>
              </a:ext>
            </a:extLst>
          </p:cNvPr>
          <p:cNvSpPr txBox="1"/>
          <p:nvPr/>
        </p:nvSpPr>
        <p:spPr>
          <a:xfrm>
            <a:off x="4880496" y="4334101"/>
            <a:ext cx="269494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cs typeface="Segoe UI"/>
              </a:rPr>
              <a:t>Only taken when current heap is LFH.</a:t>
            </a:r>
          </a:p>
          <a:p>
            <a:endParaRPr lang="en-US" sz="2000" dirty="0"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Segoe UI"/>
            </a:endParaRPr>
          </a:p>
          <a:p>
            <a:endParaRPr lang="en-US" sz="2000" dirty="0"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Segoe U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85A7F69-F139-B050-8A88-358729F066DA}"/>
              </a:ext>
            </a:extLst>
          </p:cNvPr>
          <p:cNvSpPr/>
          <p:nvPr/>
        </p:nvSpPr>
        <p:spPr bwMode="auto">
          <a:xfrm>
            <a:off x="8212451" y="2360628"/>
            <a:ext cx="2738120" cy="665480"/>
          </a:xfrm>
          <a:prstGeom prst="roundRect">
            <a:avLst/>
          </a:prstGeom>
          <a:solidFill>
            <a:srgbClr val="B07E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/>
              </a:rPr>
              <a:t>Memory Map Lock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50288442-EE4D-5CAF-18ED-23F9FDE39268}"/>
              </a:ext>
            </a:extLst>
          </p:cNvPr>
          <p:cNvSpPr txBox="1"/>
          <p:nvPr/>
        </p:nvSpPr>
        <p:spPr>
          <a:xfrm>
            <a:off x="8325257" y="4173419"/>
            <a:ext cx="2705100" cy="1846659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cs typeface="Segoe UI"/>
              </a:rPr>
              <a:t>Track allocations for private heaps to properly handle </a:t>
            </a:r>
            <a:r>
              <a:rPr lang="en-US" sz="2000" dirty="0" err="1">
                <a:cs typeface="Segoe UI"/>
              </a:rPr>
              <a:t>RtlDestroyHeap</a:t>
            </a:r>
            <a:endParaRPr lang="en-US" sz="2000" dirty="0">
              <a:cs typeface="Segoe UI"/>
            </a:endParaRPr>
          </a:p>
          <a:p>
            <a:endParaRPr lang="en-US" sz="2000" dirty="0"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Segoe U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7D4969-5D73-5B24-A831-91EE4DFFE764}"/>
              </a:ext>
            </a:extLst>
          </p:cNvPr>
          <p:cNvSpPr txBox="1"/>
          <p:nvPr/>
        </p:nvSpPr>
        <p:spPr>
          <a:xfrm>
            <a:off x="7717787" y="2341610"/>
            <a:ext cx="31242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rPr>
              <a:t>&gt;</a:t>
            </a:r>
            <a:endParaRPr lang="en-US" sz="36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8787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4FD0-6252-102E-05A5-5CCB141B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1046440"/>
          </a:xfrm>
        </p:spPr>
        <p:txBody>
          <a:bodyPr/>
          <a:lstStyle/>
          <a:p>
            <a:r>
              <a:rPr lang="en-US" sz="4000" dirty="0"/>
              <a:t>Status</a:t>
            </a:r>
            <a:br>
              <a:rPr lang="en-US" dirty="0"/>
            </a:br>
            <a:r>
              <a:rPr lang="en-US" sz="2800" dirty="0"/>
              <a:t>Open-Source Software  – </a:t>
            </a:r>
            <a:r>
              <a:rPr lang="en-US" sz="2800" dirty="0">
                <a:solidFill>
                  <a:srgbClr val="FFC000"/>
                </a:solidFill>
              </a:rPr>
              <a:t>weekly </a:t>
            </a:r>
            <a:r>
              <a:rPr lang="en-US" sz="2800" dirty="0"/>
              <a:t>testing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64014-9FC8-9475-84D6-4C1062DB3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2044" y="2798220"/>
            <a:ext cx="11018520" cy="2499146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185 OSS projects</a:t>
            </a:r>
            <a:r>
              <a:rPr lang="en-US" dirty="0"/>
              <a:t> - built with latest compilers, then tested.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148 OSS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projects</a:t>
            </a:r>
            <a:r>
              <a:rPr lang="en-US" dirty="0"/>
              <a:t> - with Asan (x86 and X64)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80426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553F-581D-F4F2-0084-66D343FB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 Projects  - Asan bugs on Windows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41EE-30F5-027A-76D1-D887A2EA1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89" y="1434370"/>
            <a:ext cx="11939439" cy="3016210"/>
          </a:xfrm>
        </p:spPr>
        <p:txBody>
          <a:bodyPr/>
          <a:lstStyle/>
          <a:p>
            <a:r>
              <a:rPr lang="en-US" dirty="0">
                <a:hlinkClick r:id="rId2"/>
              </a:rPr>
              <a:t>Patterns From </a:t>
            </a:r>
            <a:r>
              <a:rPr lang="en-US" dirty="0" err="1">
                <a:hlinkClick r:id="rId2"/>
              </a:rPr>
              <a:t>OpenSource</a:t>
            </a:r>
            <a:r>
              <a:rPr lang="en-US" dirty="0"/>
              <a:t> – Boost, OpenSSL, Azure IOT SDK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AFA2D-4C77-1C90-5F18-BB67A726DF30}"/>
              </a:ext>
            </a:extLst>
          </p:cNvPr>
          <p:cNvSpPr txBox="1"/>
          <p:nvPr/>
        </p:nvSpPr>
        <p:spPr>
          <a:xfrm>
            <a:off x="856343" y="2344058"/>
            <a:ext cx="2699657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/>
              <a:t>RapidYaml</a:t>
            </a:r>
            <a:endParaRPr lang="en-US" sz="2800" dirty="0"/>
          </a:p>
          <a:p>
            <a:r>
              <a:rPr lang="en-US" sz="2800" dirty="0"/>
              <a:t>Bond</a:t>
            </a:r>
          </a:p>
          <a:p>
            <a:r>
              <a:rPr lang="en-US" sz="2800" dirty="0"/>
              <a:t>Terminal</a:t>
            </a:r>
          </a:p>
          <a:p>
            <a:r>
              <a:rPr lang="en-US" sz="2800" dirty="0" err="1"/>
              <a:t>Librealsense</a:t>
            </a:r>
            <a:endParaRPr lang="en-US" sz="2800" dirty="0"/>
          </a:p>
          <a:p>
            <a:r>
              <a:rPr lang="en-US" sz="2800" dirty="0" err="1"/>
              <a:t>SpdLog</a:t>
            </a:r>
            <a:endParaRPr lang="en-US" sz="2800" dirty="0"/>
          </a:p>
          <a:p>
            <a:r>
              <a:rPr lang="en-US" sz="2800" dirty="0" err="1"/>
              <a:t>RapidJason</a:t>
            </a:r>
            <a:endParaRPr lang="en-US" sz="2800" dirty="0"/>
          </a:p>
          <a:p>
            <a:r>
              <a:rPr lang="en-US" sz="2800" dirty="0" err="1"/>
              <a:t>CataClysm</a:t>
            </a:r>
            <a:r>
              <a:rPr lang="en-US" sz="2800" dirty="0"/>
              <a:t>-DDA</a:t>
            </a:r>
          </a:p>
          <a:p>
            <a:r>
              <a:rPr lang="en-US" sz="2800" dirty="0" err="1"/>
              <a:t>FreeCAD</a:t>
            </a:r>
            <a:endParaRPr lang="en-US" sz="2800" dirty="0"/>
          </a:p>
          <a:p>
            <a:r>
              <a:rPr lang="en-US" sz="2800" dirty="0"/>
              <a:t>OpenSSL</a:t>
            </a:r>
          </a:p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1E3D1-A69E-E3E6-1775-3BC8F1F4C4B6}"/>
              </a:ext>
            </a:extLst>
          </p:cNvPr>
          <p:cNvSpPr txBox="1"/>
          <p:nvPr/>
        </p:nvSpPr>
        <p:spPr>
          <a:xfrm>
            <a:off x="4746171" y="2344058"/>
            <a:ext cx="2699657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/>
              <a:t>MyTinySTL</a:t>
            </a:r>
            <a:endParaRPr lang="en-US" sz="2800" dirty="0"/>
          </a:p>
          <a:p>
            <a:r>
              <a:rPr lang="en-US" sz="2800" dirty="0" err="1"/>
              <a:t>MuseScore</a:t>
            </a:r>
            <a:endParaRPr lang="en-US" sz="2800" dirty="0"/>
          </a:p>
          <a:p>
            <a:r>
              <a:rPr lang="en-US" sz="2800" dirty="0" err="1"/>
              <a:t>Vowpal_wabbit</a:t>
            </a:r>
            <a:endParaRPr lang="en-US" sz="2800" dirty="0"/>
          </a:p>
          <a:p>
            <a:r>
              <a:rPr lang="en-US" sz="2800" dirty="0" err="1"/>
              <a:t>Assimp</a:t>
            </a:r>
            <a:endParaRPr lang="en-US" sz="2800" dirty="0"/>
          </a:p>
          <a:p>
            <a:r>
              <a:rPr lang="en-US" sz="2800" dirty="0"/>
              <a:t>Arrow</a:t>
            </a:r>
          </a:p>
          <a:p>
            <a:r>
              <a:rPr lang="en-US" sz="2800" dirty="0" err="1"/>
              <a:t>LibZMQ</a:t>
            </a:r>
            <a:endParaRPr lang="en-US" sz="2800" dirty="0"/>
          </a:p>
          <a:p>
            <a:r>
              <a:rPr lang="en-US" sz="2800" dirty="0" err="1"/>
              <a:t>Aleth</a:t>
            </a:r>
            <a:endParaRPr lang="en-US" sz="2800" dirty="0"/>
          </a:p>
          <a:p>
            <a:r>
              <a:rPr lang="en-US" sz="2800" dirty="0"/>
              <a:t>Pbrt-v3</a:t>
            </a:r>
          </a:p>
          <a:p>
            <a:r>
              <a:rPr lang="en-US" sz="2800" dirty="0" err="1"/>
              <a:t>ppsspp</a:t>
            </a:r>
            <a:endParaRPr lang="en-US" sz="2800" dirty="0"/>
          </a:p>
          <a:p>
            <a:endParaRPr lang="en-US" sz="2800" dirty="0"/>
          </a:p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86154-AA6D-9D1C-ED32-97AC5D70BB54}"/>
              </a:ext>
            </a:extLst>
          </p:cNvPr>
          <p:cNvSpPr txBox="1"/>
          <p:nvPr/>
        </p:nvSpPr>
        <p:spPr>
          <a:xfrm>
            <a:off x="8636000" y="2241352"/>
            <a:ext cx="2699657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Or-tools</a:t>
            </a:r>
          </a:p>
          <a:p>
            <a:r>
              <a:rPr lang="en-US" sz="2800" dirty="0" err="1"/>
              <a:t>Mixx</a:t>
            </a:r>
            <a:endParaRPr lang="en-US" sz="2800" dirty="0"/>
          </a:p>
          <a:p>
            <a:r>
              <a:rPr lang="en-US" sz="2800" dirty="0"/>
              <a:t>QT6</a:t>
            </a:r>
          </a:p>
          <a:p>
            <a:r>
              <a:rPr lang="en-US" sz="2800" dirty="0" err="1"/>
              <a:t>Sogou_workflow</a:t>
            </a:r>
            <a:endParaRPr lang="en-US" sz="2800" dirty="0"/>
          </a:p>
          <a:p>
            <a:r>
              <a:rPr lang="en-US" sz="2800" dirty="0" err="1"/>
              <a:t>Renderdoc</a:t>
            </a:r>
            <a:endParaRPr lang="en-US" sz="2800" dirty="0"/>
          </a:p>
          <a:p>
            <a:r>
              <a:rPr lang="en-US" sz="2800" dirty="0" err="1"/>
              <a:t>Oatpp</a:t>
            </a:r>
            <a:endParaRPr lang="en-US" sz="2800" dirty="0"/>
          </a:p>
          <a:p>
            <a:r>
              <a:rPr lang="en-US" sz="2800" dirty="0" err="1"/>
              <a:t>Evpp</a:t>
            </a:r>
            <a:endParaRPr lang="en-US" sz="2800" dirty="0"/>
          </a:p>
          <a:p>
            <a:r>
              <a:rPr lang="en-US" sz="2800" dirty="0" err="1"/>
              <a:t>Cpprestsdk</a:t>
            </a:r>
            <a:endParaRPr lang="en-US" sz="2800" dirty="0"/>
          </a:p>
          <a:p>
            <a:r>
              <a:rPr lang="en-US" sz="2800" dirty="0" err="1"/>
              <a:t>TDlib</a:t>
            </a:r>
            <a:endParaRPr lang="en-US" sz="2800" dirty="0"/>
          </a:p>
          <a:p>
            <a:endParaRPr lang="en-US" sz="2800" dirty="0"/>
          </a:p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68081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24CD-C47D-8E98-0370-7E407F46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861774"/>
          </a:xfrm>
        </p:spPr>
        <p:txBody>
          <a:bodyPr/>
          <a:lstStyle/>
          <a:p>
            <a:r>
              <a:rPr lang="en-US" dirty="0"/>
              <a:t>NEW tool  - Continue-on-error</a:t>
            </a:r>
            <a:br>
              <a:rPr lang="en-US" dirty="0"/>
            </a:br>
            <a:r>
              <a:rPr lang="en-US" sz="2000" dirty="0"/>
              <a:t>T</a:t>
            </a:r>
            <a:r>
              <a:rPr lang="en-US" sz="1800" dirty="0"/>
              <a:t>hink /OD+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29CCA-C615-3636-0C26-47B644BDD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9432" y="1918192"/>
            <a:ext cx="11653523" cy="45674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Eliminate </a:t>
            </a:r>
            <a:r>
              <a:rPr lang="en-US" b="1" dirty="0"/>
              <a:t>LLVM_SYMBOLIZER.EXE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 Asan internal meta-data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…</a:t>
            </a:r>
            <a:r>
              <a:rPr lang="en-US" dirty="0"/>
              <a:t>“bad” writes can now clobber Asan internals!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02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1022-75AD-5756-CC2A-6FC250DD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/>
          <a:p>
            <a:r>
              <a:rPr lang="en-US" sz="3200" dirty="0"/>
              <a:t>LLVM_SYMBOLIZER.EXE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6DFA0-BF03-58B8-0642-D0474E326C7E}"/>
              </a:ext>
            </a:extLst>
          </p:cNvPr>
          <p:cNvSpPr txBox="1"/>
          <p:nvPr/>
        </p:nvSpPr>
        <p:spPr>
          <a:xfrm>
            <a:off x="2076770" y="3517886"/>
            <a:ext cx="19837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Asan Runtime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6FA43-68A3-9A3B-3E6E-3C46BF170C19}"/>
              </a:ext>
            </a:extLst>
          </p:cNvPr>
          <p:cNvSpPr txBox="1"/>
          <p:nvPr/>
        </p:nvSpPr>
        <p:spPr>
          <a:xfrm>
            <a:off x="1619573" y="4452839"/>
            <a:ext cx="198378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C++ runtime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108645-6451-DF30-7FDD-A885A8A40EFA}"/>
              </a:ext>
            </a:extLst>
          </p:cNvPr>
          <p:cNvCxnSpPr/>
          <p:nvPr/>
        </p:nvCxnSpPr>
        <p:spPr>
          <a:xfrm>
            <a:off x="1232115" y="3533614"/>
            <a:ext cx="0" cy="1921789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CA7FB3-4F74-F98A-1BC6-B59ED4C15F1D}"/>
              </a:ext>
            </a:extLst>
          </p:cNvPr>
          <p:cNvCxnSpPr>
            <a:cxnSpLocks/>
          </p:cNvCxnSpPr>
          <p:nvPr/>
        </p:nvCxnSpPr>
        <p:spPr>
          <a:xfrm flipV="1">
            <a:off x="1263112" y="3533614"/>
            <a:ext cx="813659" cy="7519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64529E-7F32-979C-EFAA-446968382B1C}"/>
              </a:ext>
            </a:extLst>
          </p:cNvPr>
          <p:cNvCxnSpPr>
            <a:cxnSpLocks/>
          </p:cNvCxnSpPr>
          <p:nvPr/>
        </p:nvCxnSpPr>
        <p:spPr>
          <a:xfrm>
            <a:off x="1232115" y="5455403"/>
            <a:ext cx="2828439" cy="0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CBDB68-F5E9-A639-39C5-6DC3BA93648C}"/>
              </a:ext>
            </a:extLst>
          </p:cNvPr>
          <p:cNvCxnSpPr/>
          <p:nvPr/>
        </p:nvCxnSpPr>
        <p:spPr>
          <a:xfrm flipV="1">
            <a:off x="4060554" y="4464463"/>
            <a:ext cx="0" cy="1002564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24A7FC-8B1E-5B1B-6EC6-F41503167F9E}"/>
              </a:ext>
            </a:extLst>
          </p:cNvPr>
          <p:cNvSpPr txBox="1"/>
          <p:nvPr/>
        </p:nvSpPr>
        <p:spPr>
          <a:xfrm>
            <a:off x="1418094" y="2309970"/>
            <a:ext cx="23867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Application.exe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10CAA-6460-B227-9287-D9B41628B00B}"/>
              </a:ext>
            </a:extLst>
          </p:cNvPr>
          <p:cNvSpPr txBox="1"/>
          <p:nvPr/>
        </p:nvSpPr>
        <p:spPr>
          <a:xfrm>
            <a:off x="6522203" y="3443908"/>
            <a:ext cx="26450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llvm_symbolzer.exe</a:t>
            </a:r>
          </a:p>
          <a:p>
            <a:pPr algn="l"/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B18960-5026-8332-C76E-31DA4B6F5855}"/>
              </a:ext>
            </a:extLst>
          </p:cNvPr>
          <p:cNvSpPr txBox="1"/>
          <p:nvPr/>
        </p:nvSpPr>
        <p:spPr>
          <a:xfrm>
            <a:off x="4316277" y="4213349"/>
            <a:ext cx="28930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CRT for memory safety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4A5CC4-BBBA-2E62-7638-AEBD7F75E2C5}"/>
              </a:ext>
            </a:extLst>
          </p:cNvPr>
          <p:cNvSpPr txBox="1"/>
          <p:nvPr/>
        </p:nvSpPr>
        <p:spPr>
          <a:xfrm>
            <a:off x="4444139" y="3376515"/>
            <a:ext cx="1950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call stack entry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FA6B52-19CC-0627-E3F5-4D96A2920698}"/>
              </a:ext>
            </a:extLst>
          </p:cNvPr>
          <p:cNvSpPr txBox="1"/>
          <p:nvPr/>
        </p:nvSpPr>
        <p:spPr>
          <a:xfrm>
            <a:off x="4139336" y="4022358"/>
            <a:ext cx="2393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entry source symbol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ACB3622-D073-A6A1-A518-3D588E4E624B}"/>
              </a:ext>
            </a:extLst>
          </p:cNvPr>
          <p:cNvSpPr/>
          <p:nvPr/>
        </p:nvSpPr>
        <p:spPr bwMode="auto">
          <a:xfrm>
            <a:off x="4200041" y="3684292"/>
            <a:ext cx="2322162" cy="147075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C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D41C619-1BF9-A7F0-849A-847C102CAC69}"/>
              </a:ext>
            </a:extLst>
          </p:cNvPr>
          <p:cNvSpPr/>
          <p:nvPr/>
        </p:nvSpPr>
        <p:spPr bwMode="auto">
          <a:xfrm rot="10800000">
            <a:off x="4136111" y="3875283"/>
            <a:ext cx="2322162" cy="147075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C00000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40625 0.01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8" grpId="0"/>
      <p:bldP spid="28" grpId="1"/>
      <p:bldP spid="29" grpId="0"/>
      <p:bldP spid="29" grpId="1"/>
      <p:bldP spid="29" grpId="2"/>
      <p:bldP spid="30" grpId="0" animBg="1"/>
      <p:bldP spid="3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E9FE-125D-06D0-F5F0-08F9E580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20" y="457200"/>
            <a:ext cx="11018520" cy="553998"/>
          </a:xfrm>
        </p:spPr>
        <p:txBody>
          <a:bodyPr/>
          <a:lstStyle/>
          <a:p>
            <a:r>
              <a:rPr lang="en-US" dirty="0"/>
              <a:t>Bad writes – clobber Asan meta-data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AF8C-1484-9253-2F10-44566541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0893" y="1812407"/>
            <a:ext cx="11653523" cy="30162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void main () 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   if (</a:t>
            </a:r>
            <a:r>
              <a:rPr lang="en-US" sz="2800" dirty="0" err="1"/>
              <a:t>ShadowByte</a:t>
            </a:r>
            <a:r>
              <a:rPr lang="en-US" sz="2800" dirty="0"/>
              <a:t>::Bad(A-4) 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A[-1]  </a:t>
            </a:r>
            <a:r>
              <a:rPr lang="en-US" dirty="0"/>
              <a:t>= 3.14159;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24774-50DC-FE45-C6B3-A77B2C04F249}"/>
              </a:ext>
            </a:extLst>
          </p:cNvPr>
          <p:cNvSpPr txBox="1"/>
          <p:nvPr/>
        </p:nvSpPr>
        <p:spPr>
          <a:xfrm>
            <a:off x="4469523" y="3336277"/>
            <a:ext cx="65505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/>
              <a:t> </a:t>
            </a:r>
            <a:r>
              <a:rPr lang="en-US" sz="2400" dirty="0" err="1"/>
              <a:t>AsanRt</a:t>
            </a:r>
            <a:r>
              <a:rPr lang="en-US" sz="2400" dirty="0"/>
              <a:t>::</a:t>
            </a:r>
            <a:r>
              <a:rPr lang="en-US" sz="2400" dirty="0" err="1"/>
              <a:t>Report</a:t>
            </a:r>
            <a:r>
              <a:rPr lang="en-US" sz="2400" dirty="0" err="1">
                <a:solidFill>
                  <a:srgbClr val="FF0000"/>
                </a:solidFill>
              </a:rPr>
              <a:t>AndDie</a:t>
            </a:r>
            <a:r>
              <a:rPr lang="en-US" sz="2400" dirty="0"/>
              <a:t>(A-4,size)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E5608-381D-555B-E888-C03F33625F25}"/>
              </a:ext>
            </a:extLst>
          </p:cNvPr>
          <p:cNvSpPr txBox="1"/>
          <p:nvPr/>
        </p:nvSpPr>
        <p:spPr>
          <a:xfrm>
            <a:off x="4469523" y="3336277"/>
            <a:ext cx="65505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/>
              <a:t> </a:t>
            </a:r>
            <a:r>
              <a:rPr lang="en-US" sz="2400" dirty="0" err="1"/>
              <a:t>AsanRt</a:t>
            </a:r>
            <a:r>
              <a:rPr lang="en-US" sz="2400" dirty="0"/>
              <a:t>::</a:t>
            </a:r>
            <a:r>
              <a:rPr lang="en-US" sz="2400" dirty="0" err="1"/>
              <a:t>Report</a:t>
            </a:r>
            <a:r>
              <a:rPr lang="en-US" sz="2400" dirty="0" err="1">
                <a:solidFill>
                  <a:srgbClr val="FF0000"/>
                </a:solidFill>
              </a:rPr>
              <a:t>Continue</a:t>
            </a:r>
            <a:r>
              <a:rPr lang="en-US" sz="2400" dirty="0"/>
              <a:t>(A-4,size)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C28F9-BAF3-6BF4-8B82-9978628E1192}"/>
              </a:ext>
            </a:extLst>
          </p:cNvPr>
          <p:cNvSpPr txBox="1"/>
          <p:nvPr/>
        </p:nvSpPr>
        <p:spPr>
          <a:xfrm>
            <a:off x="5399690" y="5722882"/>
            <a:ext cx="6392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C000"/>
                </a:solidFill>
              </a:rPr>
              <a:t>…moved all heap meta-data, changed error reporting</a:t>
            </a:r>
          </a:p>
        </p:txBody>
      </p:sp>
    </p:spTree>
    <p:extLst>
      <p:ext uri="{BB962C8B-B14F-4D97-AF65-F5344CB8AC3E}">
        <p14:creationId xmlns:p14="http://schemas.microsoft.com/office/powerpoint/2010/main" val="18055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CEE9-903A-3BE7-DE7A-0B90D88D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968" y="2812790"/>
            <a:ext cx="11018520" cy="553998"/>
          </a:xfrm>
        </p:spPr>
        <p:txBody>
          <a:bodyPr/>
          <a:lstStyle/>
          <a:p>
            <a:r>
              <a:rPr lang="en-US" dirty="0"/>
              <a:t>DEMO – spec2k6/GCC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9A108-BDE5-EBEF-7B9B-C9BEA63F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" y="0"/>
            <a:ext cx="735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53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D19D-80A9-3AAF-AFBF-E5ACE2EA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 - continue on error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1C434-7C8B-BBBC-E75B-9FE540EDE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4555" y="1979843"/>
            <a:ext cx="11653523" cy="249914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VS2022</a:t>
            </a:r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dirty="0"/>
              <a:t>17.5  Preview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11/08</a:t>
            </a:r>
          </a:p>
        </p:txBody>
      </p:sp>
    </p:spTree>
    <p:extLst>
      <p:ext uri="{BB962C8B-B14F-4D97-AF65-F5344CB8AC3E}">
        <p14:creationId xmlns:p14="http://schemas.microsoft.com/office/powerpoint/2010/main" val="41495705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11D1-2F74-84E6-009C-80186A45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to LLVM 11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0826D1B0-8240-1486-467D-1D2F1042A1EA}"/>
              </a:ext>
            </a:extLst>
          </p:cNvPr>
          <p:cNvSpPr/>
          <p:nvPr/>
        </p:nvSpPr>
        <p:spPr bwMode="auto">
          <a:xfrm rot="2677729">
            <a:off x="2704005" y="1567037"/>
            <a:ext cx="190219" cy="4523663"/>
          </a:xfrm>
          <a:prstGeom prst="up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341BDA-49FA-3411-3D29-45883E899E22}"/>
              </a:ext>
            </a:extLst>
          </p:cNvPr>
          <p:cNvCxnSpPr/>
          <p:nvPr/>
        </p:nvCxnSpPr>
        <p:spPr>
          <a:xfrm>
            <a:off x="1802969" y="4912624"/>
            <a:ext cx="39210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A86908-3307-7B96-B1C7-7A24884A072A}"/>
              </a:ext>
            </a:extLst>
          </p:cNvPr>
          <p:cNvCxnSpPr>
            <a:cxnSpLocks/>
          </p:cNvCxnSpPr>
          <p:nvPr/>
        </p:nvCxnSpPr>
        <p:spPr>
          <a:xfrm>
            <a:off x="2799114" y="3828868"/>
            <a:ext cx="369505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2C3768-BA3F-A913-A233-AA09F2401B3F}"/>
              </a:ext>
            </a:extLst>
          </p:cNvPr>
          <p:cNvCxnSpPr/>
          <p:nvPr/>
        </p:nvCxnSpPr>
        <p:spPr>
          <a:xfrm>
            <a:off x="3846162" y="2848767"/>
            <a:ext cx="392107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BA6385-C122-EE9D-5FA2-1B0A9FDE1F28}"/>
              </a:ext>
            </a:extLst>
          </p:cNvPr>
          <p:cNvSpPr txBox="1"/>
          <p:nvPr/>
        </p:nvSpPr>
        <p:spPr>
          <a:xfrm rot="19030886">
            <a:off x="1557579" y="2952427"/>
            <a:ext cx="23479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Origin Master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86087-17CC-CBFD-99E7-E1947408DF14}"/>
              </a:ext>
            </a:extLst>
          </p:cNvPr>
          <p:cNvSpPr txBox="1"/>
          <p:nvPr/>
        </p:nvSpPr>
        <p:spPr>
          <a:xfrm>
            <a:off x="2806864" y="4990607"/>
            <a:ext cx="23479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LLVM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A2FB13-9EE9-2594-8A39-A2DD1E12EA65}"/>
              </a:ext>
            </a:extLst>
          </p:cNvPr>
          <p:cNvSpPr txBox="1"/>
          <p:nvPr/>
        </p:nvSpPr>
        <p:spPr>
          <a:xfrm>
            <a:off x="4903921" y="2952426"/>
            <a:ext cx="23479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LLVM 11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6E61D1-10CD-24E5-E22E-BF47CBF47238}"/>
              </a:ext>
            </a:extLst>
          </p:cNvPr>
          <p:cNvCxnSpPr>
            <a:cxnSpLocks/>
          </p:cNvCxnSpPr>
          <p:nvPr/>
        </p:nvCxnSpPr>
        <p:spPr>
          <a:xfrm flipV="1">
            <a:off x="7485681" y="2848767"/>
            <a:ext cx="0" cy="153725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77044F-0162-AB1A-CD9E-17A84FE5281D}"/>
              </a:ext>
            </a:extLst>
          </p:cNvPr>
          <p:cNvCxnSpPr>
            <a:cxnSpLocks/>
          </p:cNvCxnSpPr>
          <p:nvPr/>
        </p:nvCxnSpPr>
        <p:spPr>
          <a:xfrm>
            <a:off x="5447654" y="4440264"/>
            <a:ext cx="203802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DFABA2-A61F-185B-9322-64208A8DC6DE}"/>
              </a:ext>
            </a:extLst>
          </p:cNvPr>
          <p:cNvCxnSpPr>
            <a:cxnSpLocks/>
          </p:cNvCxnSpPr>
          <p:nvPr/>
        </p:nvCxnSpPr>
        <p:spPr>
          <a:xfrm flipV="1">
            <a:off x="5447654" y="4440264"/>
            <a:ext cx="0" cy="3564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373951F-2800-7333-5AC1-D3BF11627789}"/>
              </a:ext>
            </a:extLst>
          </p:cNvPr>
          <p:cNvSpPr txBox="1"/>
          <p:nvPr/>
        </p:nvSpPr>
        <p:spPr>
          <a:xfrm>
            <a:off x="3691179" y="3957381"/>
            <a:ext cx="23479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LLVM 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96328-6178-277A-7914-4C1B48D487C0}"/>
              </a:ext>
            </a:extLst>
          </p:cNvPr>
          <p:cNvSpPr txBox="1"/>
          <p:nvPr/>
        </p:nvSpPr>
        <p:spPr>
          <a:xfrm>
            <a:off x="7622582" y="3640640"/>
            <a:ext cx="50162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Continue-on-error 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 interop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 RTL intercepts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 new locks</a:t>
            </a:r>
          </a:p>
        </p:txBody>
      </p:sp>
    </p:spTree>
    <p:extLst>
      <p:ext uri="{BB962C8B-B14F-4D97-AF65-F5344CB8AC3E}">
        <p14:creationId xmlns:p14="http://schemas.microsoft.com/office/powerpoint/2010/main" val="2892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C2AF-6C2E-C7BC-FBB0-F0651C30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537" y="2379414"/>
            <a:ext cx="11018520" cy="2523768"/>
          </a:xfrm>
        </p:spPr>
        <p:txBody>
          <a:bodyPr/>
          <a:lstStyle/>
          <a:p>
            <a:br>
              <a:rPr lang="en-US" dirty="0"/>
            </a:br>
            <a:r>
              <a:rPr lang="en-US" sz="3200" dirty="0"/>
              <a:t>	ROP  	- return oriented programming</a:t>
            </a:r>
            <a:br>
              <a:rPr lang="en-US" sz="3200" dirty="0"/>
            </a:br>
            <a:r>
              <a:rPr lang="en-US" sz="3200" dirty="0"/>
              <a:t>	DOP  	- data oriented programming</a:t>
            </a:r>
            <a:br>
              <a:rPr lang="en-US" sz="3200" dirty="0"/>
            </a:br>
            <a:r>
              <a:rPr lang="en-US" sz="3200" dirty="0"/>
              <a:t>	BOP  	- block oriented programming</a:t>
            </a:r>
            <a:br>
              <a:rPr lang="en-US" sz="3200" dirty="0"/>
            </a:br>
            <a:r>
              <a:rPr lang="en-US" sz="3200" dirty="0"/>
              <a:t>	DDM 	- direct memory manipulation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108EF-D0B6-8515-9F49-F53260472C0E}"/>
              </a:ext>
            </a:extLst>
          </p:cNvPr>
          <p:cNvSpPr txBox="1"/>
          <p:nvPr/>
        </p:nvSpPr>
        <p:spPr>
          <a:xfrm>
            <a:off x="628649" y="368361"/>
            <a:ext cx="10030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“</a:t>
            </a:r>
            <a:r>
              <a:rPr lang="en-US" sz="3600" dirty="0"/>
              <a:t>bad</a:t>
            </a:r>
            <a:r>
              <a:rPr lang="en-US" sz="3200" dirty="0"/>
              <a:t> guys”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A1ABA-E852-110A-829A-A677E0DFD656}"/>
              </a:ext>
            </a:extLst>
          </p:cNvPr>
          <p:cNvSpPr txBox="1"/>
          <p:nvPr/>
        </p:nvSpPr>
        <p:spPr>
          <a:xfrm>
            <a:off x="1373716" y="1794639"/>
            <a:ext cx="6862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Ever heard of…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B548A-EA58-A0C3-8322-A13B22FE2B04}"/>
              </a:ext>
            </a:extLst>
          </p:cNvPr>
          <p:cNvSpPr txBox="1"/>
          <p:nvPr/>
        </p:nvSpPr>
        <p:spPr>
          <a:xfrm>
            <a:off x="7736415" y="6027174"/>
            <a:ext cx="672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…they all use memory safety errors!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5429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0165-3E9C-A6F6-F233-B95C9DB5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1107996"/>
          </a:xfrm>
        </p:spPr>
        <p:txBody>
          <a:bodyPr/>
          <a:lstStyle/>
          <a:p>
            <a:r>
              <a:rPr lang="en-US" dirty="0" err="1">
                <a:cs typeface="Segoe UI"/>
              </a:rPr>
              <a:t>AddressSanitizer</a:t>
            </a:r>
            <a:r>
              <a:rPr lang="en-US" dirty="0">
                <a:cs typeface="Segoe UI"/>
              </a:rPr>
              <a:t>  - </a:t>
            </a:r>
            <a:r>
              <a:rPr lang="en-US" sz="3200" dirty="0">
                <a:cs typeface="Segoe UI"/>
              </a:rPr>
              <a:t>the “real”  Windows Platform</a:t>
            </a:r>
            <a:br>
              <a:rPr lang="en-US" sz="2800" dirty="0">
                <a:cs typeface="Segoe UI"/>
              </a:rPr>
            </a:br>
            <a:r>
              <a:rPr lang="en-US" dirty="0">
                <a:cs typeface="Segoe UI"/>
              </a:rPr>
              <a:t> 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1DCCF-EEAD-6C74-4BBD-079A79E02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7661" y="1371468"/>
            <a:ext cx="10200961" cy="4825937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endParaRPr lang="en-US" dirty="0">
              <a:latin typeface="Segoe UI"/>
              <a:cs typeface="Segoe UI Semilight"/>
            </a:endParaRPr>
          </a:p>
          <a:p>
            <a:pPr marL="0" indent="0">
              <a:buNone/>
            </a:pPr>
            <a:endParaRPr lang="en-US" dirty="0">
              <a:latin typeface="Segoe UI"/>
            </a:endParaRPr>
          </a:p>
          <a:p>
            <a:pPr marL="457200" indent="-457200"/>
            <a:endParaRPr lang="en-US" sz="1800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US" sz="2400" dirty="0">
                <a:latin typeface="Segoe UI Semilight"/>
                <a:cs typeface="Segoe UI Semilight"/>
              </a:rPr>
              <a:t>Additional work in flight:</a:t>
            </a:r>
          </a:p>
          <a:p>
            <a:pPr marL="0" indent="0">
              <a:buNone/>
            </a:pPr>
            <a:endParaRPr lang="en-US" sz="2400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US" sz="2400" dirty="0">
                <a:latin typeface="Segoe UI Semilight"/>
                <a:cs typeface="Segoe UI Semilight"/>
              </a:rPr>
              <a:t>	Improved Compatibility with mixed DLLs  ( /MT, /MD, w/wo Asan )</a:t>
            </a:r>
          </a:p>
          <a:p>
            <a:pPr marL="0" indent="0">
              <a:buNone/>
            </a:pPr>
            <a:endParaRPr lang="en-US" sz="2400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400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US" sz="2400" dirty="0">
                <a:latin typeface="Segoe UI Semilight"/>
                <a:cs typeface="Segoe UI Semilight"/>
              </a:rPr>
              <a:t>	Compatibility with all Managed Code  ( C#, C++ /CLI 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3633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C1C8-BC9B-A7CE-6B93-CE05B17A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96" y="3056466"/>
            <a:ext cx="11018520" cy="553998"/>
          </a:xfrm>
        </p:spPr>
        <p:txBody>
          <a:bodyPr/>
          <a:lstStyle/>
          <a:p>
            <a:r>
              <a:rPr lang="en-US" dirty="0"/>
              <a:t>                                 COMPILER </a:t>
            </a:r>
          </a:p>
        </p:txBody>
      </p:sp>
    </p:spTree>
    <p:extLst>
      <p:ext uri="{BB962C8B-B14F-4D97-AF65-F5344CB8AC3E}">
        <p14:creationId xmlns:p14="http://schemas.microsoft.com/office/powerpoint/2010/main" val="4944795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5AF8-6707-4EB1-C982-3C78E84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86" y="213934"/>
            <a:ext cx="11018520" cy="861774"/>
          </a:xfrm>
        </p:spPr>
        <p:txBody>
          <a:bodyPr/>
          <a:lstStyle/>
          <a:p>
            <a:r>
              <a:rPr lang="en-US" dirty="0"/>
              <a:t>Profile</a:t>
            </a:r>
            <a:br>
              <a:rPr lang="en-US" dirty="0"/>
            </a:br>
            <a:r>
              <a:rPr lang="en-US" sz="2000" dirty="0"/>
              <a:t>spec2017\</a:t>
            </a:r>
            <a:r>
              <a:rPr lang="en-US" sz="2000" dirty="0" err="1"/>
              <a:t>xalanc</a:t>
            </a:r>
            <a:r>
              <a:rPr lang="en-US" sz="2000" dirty="0"/>
              <a:t> + </a:t>
            </a:r>
            <a:r>
              <a:rPr lang="en-US" sz="2000" dirty="0" err="1"/>
              <a:t>gcc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576AA-3ADA-9D90-6E3E-4EADEA5B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120" y="213934"/>
            <a:ext cx="7780694" cy="6294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A17273-312D-C103-D568-F4F7900C2166}"/>
              </a:ext>
            </a:extLst>
          </p:cNvPr>
          <p:cNvSpPr txBox="1"/>
          <p:nvPr/>
        </p:nvSpPr>
        <p:spPr>
          <a:xfrm>
            <a:off x="191447" y="1831873"/>
            <a:ext cx="38269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</a:rPr>
              <a:t>Top 5</a:t>
            </a:r>
            <a:r>
              <a:rPr lang="en-US" sz="2000" dirty="0">
                <a:solidFill>
                  <a:srgbClr val="C00000"/>
                </a:solidFill>
              </a:rPr>
              <a:t>:  Tests + stack meta-data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732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60B8-00D6-3FFE-C099-DD15D418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- runtime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083EA-EC93-4E9B-30AE-27EA85F33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0351" y="2131868"/>
            <a:ext cx="11653523" cy="353327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Escape analysis </a:t>
            </a:r>
            <a:r>
              <a:rPr lang="en-US" dirty="0"/>
              <a:t>– with /O2 /GL 50% local checks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Range check elimination </a:t>
            </a:r>
            <a:r>
              <a:rPr lang="en-US" dirty="0"/>
              <a:t>– 20% heap + global pointer checks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Hidden updates </a:t>
            </a:r>
            <a:r>
              <a:rPr lang="en-US" dirty="0"/>
              <a:t>- 20% heap + global checks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497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19E3-7909-5258-B5FD-4ACBB6AA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70EED-6831-0788-2944-EBB91EE32919}"/>
              </a:ext>
            </a:extLst>
          </p:cNvPr>
          <p:cNvSpPr/>
          <p:nvPr/>
        </p:nvSpPr>
        <p:spPr bwMode="auto">
          <a:xfrm>
            <a:off x="4021810" y="2770256"/>
            <a:ext cx="1611823" cy="387458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8C8A0-9621-FEBB-5866-EE60D3A080E9}"/>
              </a:ext>
            </a:extLst>
          </p:cNvPr>
          <p:cNvSpPr/>
          <p:nvPr/>
        </p:nvSpPr>
        <p:spPr bwMode="auto">
          <a:xfrm>
            <a:off x="7360725" y="3928820"/>
            <a:ext cx="2549471" cy="165057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 </a:t>
            </a:r>
            <a:r>
              <a: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DerivedShape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60CE5-1859-FD1A-9C60-7BBBDFB9E594}"/>
              </a:ext>
            </a:extLst>
          </p:cNvPr>
          <p:cNvSpPr txBox="1"/>
          <p:nvPr/>
        </p:nvSpPr>
        <p:spPr>
          <a:xfrm>
            <a:off x="3585923" y="2770256"/>
            <a:ext cx="3564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 :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37FAD82E-42DB-D4DC-82DE-3ECFAD901B8C}"/>
              </a:ext>
            </a:extLst>
          </p:cNvPr>
          <p:cNvCxnSpPr>
            <a:stCxn id="6" idx="3"/>
          </p:cNvCxnSpPr>
          <p:nvPr/>
        </p:nvCxnSpPr>
        <p:spPr>
          <a:xfrm>
            <a:off x="5633633" y="2963985"/>
            <a:ext cx="1565330" cy="941587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0449F4-938F-E48C-037D-773703ED9DEB}"/>
              </a:ext>
            </a:extLst>
          </p:cNvPr>
          <p:cNvGrpSpPr/>
          <p:nvPr/>
        </p:nvGrpSpPr>
        <p:grpSpPr>
          <a:xfrm>
            <a:off x="619933" y="1817155"/>
            <a:ext cx="4668866" cy="4063160"/>
            <a:chOff x="619933" y="1817155"/>
            <a:chExt cx="4668866" cy="40631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ABF799-CC56-9F31-2303-3088CCE88795}"/>
                </a:ext>
              </a:extLst>
            </p:cNvPr>
            <p:cNvSpPr/>
            <p:nvPr/>
          </p:nvSpPr>
          <p:spPr bwMode="auto">
            <a:xfrm>
              <a:off x="1100380" y="1828800"/>
              <a:ext cx="1766808" cy="395207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BB7C7E-87B6-DA83-80D2-8BDAB8AB36D5}"/>
                </a:ext>
              </a:extLst>
            </p:cNvPr>
            <p:cNvSpPr/>
            <p:nvPr/>
          </p:nvSpPr>
          <p:spPr bwMode="auto">
            <a:xfrm>
              <a:off x="3386381" y="4730857"/>
              <a:ext cx="1902418" cy="1149458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</a:t>
              </a:r>
              <a:r>
                <a: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BaseShape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47FCBF-D0BA-ED65-84D3-A420919F37F0}"/>
                </a:ext>
              </a:extLst>
            </p:cNvPr>
            <p:cNvSpPr txBox="1"/>
            <p:nvPr/>
          </p:nvSpPr>
          <p:spPr>
            <a:xfrm>
              <a:off x="619933" y="1817155"/>
              <a:ext cx="48044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 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61A1BF-3E1E-E6DA-06F7-D9FA5D31686D}"/>
                </a:ext>
              </a:extLst>
            </p:cNvPr>
            <p:cNvSpPr txBox="1"/>
            <p:nvPr/>
          </p:nvSpPr>
          <p:spPr>
            <a:xfrm>
              <a:off x="2998922" y="4633994"/>
              <a:ext cx="36550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 :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DED662-CF8B-9041-FBA6-CC8D09C97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373" y="3223647"/>
              <a:ext cx="1236636" cy="141034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3656CA-47A9-AB3D-4D4A-4727A9495F7E}"/>
                </a:ext>
              </a:extLst>
            </p:cNvPr>
            <p:cNvCxnSpPr>
              <a:cxnSpLocks/>
            </p:cNvCxnSpPr>
            <p:nvPr/>
          </p:nvCxnSpPr>
          <p:spPr>
            <a:xfrm>
              <a:off x="2976642" y="2095659"/>
              <a:ext cx="943461" cy="6160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8784E82-A938-5524-0FF9-F4C2BEF83BB6}"/>
              </a:ext>
            </a:extLst>
          </p:cNvPr>
          <p:cNvSpPr txBox="1"/>
          <p:nvPr/>
        </p:nvSpPr>
        <p:spPr>
          <a:xfrm>
            <a:off x="6602278" y="1182469"/>
            <a:ext cx="51609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*p = &amp;r     // Change </a:t>
            </a:r>
            <a:r>
              <a:rPr lang="en-US" sz="2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typeof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(q)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D790AD-18AE-FDE3-9126-D4E7D6F96978}"/>
              </a:ext>
            </a:extLst>
          </p:cNvPr>
          <p:cNvSpPr txBox="1"/>
          <p:nvPr/>
        </p:nvSpPr>
        <p:spPr>
          <a:xfrm>
            <a:off x="6602278" y="1901979"/>
            <a:ext cx="25494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**p = 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2ED70B-67CD-6E9B-6E89-0AE6B7559BA4}"/>
              </a:ext>
            </a:extLst>
          </p:cNvPr>
          <p:cNvSpPr txBox="1"/>
          <p:nvPr/>
        </p:nvSpPr>
        <p:spPr>
          <a:xfrm>
            <a:off x="6124089" y="3854766"/>
            <a:ext cx="12366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d :</a:t>
            </a:r>
          </a:p>
        </p:txBody>
      </p:sp>
    </p:spTree>
    <p:extLst>
      <p:ext uri="{BB962C8B-B14F-4D97-AF65-F5344CB8AC3E}">
        <p14:creationId xmlns:p14="http://schemas.microsoft.com/office/powerpoint/2010/main" val="7245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548D-ABCC-9902-A3B5-5D61F9DA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points-to-graph  -  analyze tests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48DF2-4C78-EA55-0574-96B5CD2C6B73}"/>
              </a:ext>
            </a:extLst>
          </p:cNvPr>
          <p:cNvSpPr txBox="1"/>
          <p:nvPr/>
        </p:nvSpPr>
        <p:spPr>
          <a:xfrm>
            <a:off x="2952427" y="2475150"/>
            <a:ext cx="5889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7D443F-E956-AD69-4546-40048F71A7EB}"/>
              </a:ext>
            </a:extLst>
          </p:cNvPr>
          <p:cNvCxnSpPr/>
          <p:nvPr/>
        </p:nvCxnSpPr>
        <p:spPr>
          <a:xfrm>
            <a:off x="3425125" y="2704454"/>
            <a:ext cx="65092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09CFC5-6B2A-5317-022B-2835C32B51F7}"/>
              </a:ext>
            </a:extLst>
          </p:cNvPr>
          <p:cNvSpPr txBox="1"/>
          <p:nvPr/>
        </p:nvSpPr>
        <p:spPr>
          <a:xfrm>
            <a:off x="4383437" y="2475149"/>
            <a:ext cx="5889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CCF578-0493-F524-1AA4-843188CB6598}"/>
              </a:ext>
            </a:extLst>
          </p:cNvPr>
          <p:cNvCxnSpPr/>
          <p:nvPr/>
        </p:nvCxnSpPr>
        <p:spPr>
          <a:xfrm>
            <a:off x="4894881" y="2704454"/>
            <a:ext cx="65092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E152FD-3870-D9CE-8C53-56C79F4AD298}"/>
              </a:ext>
            </a:extLst>
          </p:cNvPr>
          <p:cNvSpPr txBox="1"/>
          <p:nvPr/>
        </p:nvSpPr>
        <p:spPr>
          <a:xfrm>
            <a:off x="5946183" y="2475147"/>
            <a:ext cx="19966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DShape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A3D1A6-E6B8-EDD7-18E5-B5455B866B5A}"/>
              </a:ext>
            </a:extLst>
          </p:cNvPr>
          <p:cNvCxnSpPr>
            <a:cxnSpLocks/>
          </p:cNvCxnSpPr>
          <p:nvPr/>
        </p:nvCxnSpPr>
        <p:spPr>
          <a:xfrm>
            <a:off x="4502257" y="3059761"/>
            <a:ext cx="0" cy="67676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7371B2-D8A6-F40F-5A0B-D87133850D64}"/>
              </a:ext>
            </a:extLst>
          </p:cNvPr>
          <p:cNvSpPr txBox="1"/>
          <p:nvPr/>
        </p:nvSpPr>
        <p:spPr>
          <a:xfrm>
            <a:off x="4502257" y="3753449"/>
            <a:ext cx="16880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BShape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1001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AC783-ED08-ED96-96FE-3AD6EAF2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621" y="1446265"/>
            <a:ext cx="5192990" cy="1781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E6F34-94F1-1171-0CF5-B00E3033C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452" y="4427750"/>
            <a:ext cx="5997460" cy="1425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912CFA-E105-8852-94B1-D46DA1186FA4}"/>
              </a:ext>
            </a:extLst>
          </p:cNvPr>
          <p:cNvSpPr txBox="1"/>
          <p:nvPr/>
        </p:nvSpPr>
        <p:spPr>
          <a:xfrm>
            <a:off x="7849986" y="3412450"/>
            <a:ext cx="7980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FEB4A-855A-17CB-BACB-C15C37BDF5A8}"/>
              </a:ext>
            </a:extLst>
          </p:cNvPr>
          <p:cNvSpPr txBox="1"/>
          <p:nvPr/>
        </p:nvSpPr>
        <p:spPr>
          <a:xfrm>
            <a:off x="2826173" y="2401342"/>
            <a:ext cx="20903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Chris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Lattner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2005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3C185-CD71-4BB0-BEA1-B53107A9FD52}"/>
              </a:ext>
            </a:extLst>
          </p:cNvPr>
          <p:cNvSpPr txBox="1"/>
          <p:nvPr/>
        </p:nvSpPr>
        <p:spPr>
          <a:xfrm>
            <a:off x="1794150" y="4986394"/>
            <a:ext cx="32046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Konstantin Serebryany </a:t>
            </a: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2012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2397A9-3218-E3A0-D8B1-C5B8B078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21" y="313017"/>
            <a:ext cx="11018520" cy="553998"/>
          </a:xfrm>
        </p:spPr>
        <p:txBody>
          <a:bodyPr/>
          <a:lstStyle/>
          <a:p>
            <a:r>
              <a:rPr lang="en-US" dirty="0"/>
              <a:t>Additionally -</a:t>
            </a:r>
            <a:r>
              <a:rPr lang="en-US" dirty="0" err="1"/>
              <a:t>memory_safe</a:t>
            </a:r>
            <a:r>
              <a:rPr lang="en-US" dirty="0"/>
              <a:t> builds 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C83B1-D4F1-C360-FE9A-5D31BDFA8BBA}"/>
              </a:ext>
            </a:extLst>
          </p:cNvPr>
          <p:cNvSpPr txBox="1"/>
          <p:nvPr/>
        </p:nvSpPr>
        <p:spPr>
          <a:xfrm flipH="1">
            <a:off x="9419962" y="3258561"/>
            <a:ext cx="14424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Foot note 1</a:t>
            </a:r>
          </a:p>
        </p:txBody>
      </p:sp>
    </p:spTree>
    <p:extLst>
      <p:ext uri="{BB962C8B-B14F-4D97-AF65-F5344CB8AC3E}">
        <p14:creationId xmlns:p14="http://schemas.microsoft.com/office/powerpoint/2010/main" val="268115088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0F1E-D6E1-55E1-2B1B-F5B28B72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memory_safe</a:t>
            </a:r>
            <a:r>
              <a:rPr lang="en-US" dirty="0"/>
              <a:t>  – added restriction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72389-1D89-C292-5F7D-4F849C1F0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7466" y="2352695"/>
            <a:ext cx="11018520" cy="30162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Initialize local pointers before any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int a, *p, **p;</a:t>
            </a:r>
          </a:p>
          <a:p>
            <a:pPr marL="0" indent="0">
              <a:buNone/>
            </a:pPr>
            <a:r>
              <a:rPr lang="en-US" dirty="0"/>
              <a:t>          pp = &amp;p;  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 Compiler to initialize p = </a:t>
            </a:r>
            <a:r>
              <a:rPr lang="en-US" dirty="0" err="1"/>
              <a:t>nullptr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printf</a:t>
            </a:r>
            <a:r>
              <a:rPr lang="en-US" dirty="0"/>
              <a:t>(**pp) </a:t>
            </a:r>
          </a:p>
          <a:p>
            <a:pPr marL="0" indent="0">
              <a:buNone/>
            </a:pPr>
            <a:r>
              <a:rPr lang="en-US" dirty="0"/>
              <a:t>          p = &amp;a</a:t>
            </a:r>
          </a:p>
        </p:txBody>
      </p:sp>
    </p:spTree>
    <p:extLst>
      <p:ext uri="{BB962C8B-B14F-4D97-AF65-F5344CB8AC3E}">
        <p14:creationId xmlns:p14="http://schemas.microsoft.com/office/powerpoint/2010/main" val="2260718430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673D-D7F2-C940-402D-CFCD01E3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memory_safe</a:t>
            </a:r>
            <a:r>
              <a:rPr lang="en-US" dirty="0"/>
              <a:t> – use rule to optimize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0002-60BE-298F-86B2-829428E2D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6600" y="2189031"/>
            <a:ext cx="11018520" cy="307776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C# type system rule (or fall back)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	No local address returned by a function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	No local address stored to heap or global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54118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ED1-76F4-1FCA-E054-C71A23C0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-</a:t>
            </a:r>
            <a:r>
              <a:rPr lang="en-US" dirty="0" err="1"/>
              <a:t>memory_safe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3BC11-938E-3E42-14EF-AACBA837E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00" y="1748764"/>
            <a:ext cx="11018520" cy="35332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  Optimize </a:t>
            </a:r>
          </a:p>
          <a:p>
            <a:pPr marL="228600" lvl="1" indent="0">
              <a:buNone/>
            </a:pPr>
            <a:r>
              <a:rPr lang="en-US" dirty="0"/>
              <a:t>	Runtime checks</a:t>
            </a:r>
          </a:p>
          <a:p>
            <a:pPr marL="228600" lvl="1" indent="0">
              <a:buNone/>
            </a:pPr>
            <a:r>
              <a:rPr lang="en-US" dirty="0"/>
              <a:t>	Runtime meta-data</a:t>
            </a:r>
          </a:p>
          <a:p>
            <a:pPr marL="228600" lvl="1" indent="0">
              <a:buNone/>
            </a:pPr>
            <a:r>
              <a:rPr lang="en-US" dirty="0"/>
              <a:t>	Memory usage - /O2 on by default (/O2/GL encouraged)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sz="2800" dirty="0"/>
              <a:t>Runtime</a:t>
            </a:r>
            <a:endParaRPr lang="en-US" dirty="0"/>
          </a:p>
          <a:p>
            <a:pPr marL="228600" lvl="1" indent="0">
              <a:buNone/>
            </a:pPr>
            <a:r>
              <a:rPr lang="en-US" dirty="0"/>
              <a:t>	Interop</a:t>
            </a:r>
          </a:p>
          <a:p>
            <a:pPr marL="228600" lvl="1" indent="0">
              <a:buNone/>
            </a:pPr>
            <a:r>
              <a:rPr lang="en-US" dirty="0"/>
              <a:t>	Continue-On-Error(s)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C1672-CDD0-2DA6-4DB7-5FA61717A8ED}"/>
              </a:ext>
            </a:extLst>
          </p:cNvPr>
          <p:cNvSpPr txBox="1"/>
          <p:nvPr/>
        </p:nvSpPr>
        <p:spPr>
          <a:xfrm>
            <a:off x="3348853" y="5604654"/>
            <a:ext cx="60367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Shooting for  </a:t>
            </a:r>
            <a:r>
              <a:rPr lang="en-US" sz="3200" dirty="0">
                <a:solidFill>
                  <a:srgbClr val="FFC000"/>
                </a:solidFill>
              </a:rPr>
              <a:t>cl /Od /RTC++</a:t>
            </a:r>
          </a:p>
        </p:txBody>
      </p:sp>
    </p:spTree>
    <p:extLst>
      <p:ext uri="{BB962C8B-B14F-4D97-AF65-F5344CB8AC3E}">
        <p14:creationId xmlns:p14="http://schemas.microsoft.com/office/powerpoint/2010/main" val="33653726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C2AF-6C2E-C7BC-FBB0-F0651C30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– return 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1FECC-66D5-F496-6967-1A28940CE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276588"/>
            <a:ext cx="10536477" cy="33609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(2007)  </a:t>
            </a:r>
            <a:r>
              <a:rPr lang="en-US" dirty="0"/>
              <a:t>The geometry of </a:t>
            </a:r>
            <a:r>
              <a:rPr lang="en-US" dirty="0">
                <a:solidFill>
                  <a:schemeClr val="tx1"/>
                </a:solidFill>
              </a:rPr>
              <a:t>innocent flesh on the bone</a:t>
            </a:r>
            <a:r>
              <a:rPr lang="en-US" dirty="0"/>
              <a:t>: return-into-</a:t>
            </a:r>
            <a:r>
              <a:rPr lang="en-US" dirty="0" err="1"/>
              <a:t>libc</a:t>
            </a:r>
            <a:r>
              <a:rPr lang="en-US" dirty="0"/>
              <a:t> without function calls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(2017)  </a:t>
            </a:r>
            <a:r>
              <a:rPr lang="en-US" dirty="0"/>
              <a:t>The Dynamics of Innocent Flesh on the Bone: Code Reuse Ten Years Later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98130-E044-A0F6-4EA6-438F0E497AC3}"/>
              </a:ext>
            </a:extLst>
          </p:cNvPr>
          <p:cNvSpPr txBox="1"/>
          <p:nvPr/>
        </p:nvSpPr>
        <p:spPr>
          <a:xfrm>
            <a:off x="10731731" y="6231944"/>
            <a:ext cx="20781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Must reads!</a:t>
            </a:r>
          </a:p>
        </p:txBody>
      </p:sp>
    </p:spTree>
    <p:extLst>
      <p:ext uri="{BB962C8B-B14F-4D97-AF65-F5344CB8AC3E}">
        <p14:creationId xmlns:p14="http://schemas.microsoft.com/office/powerpoint/2010/main" val="1171633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442B5-2364-B851-AF14-21E157C10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8174" y="1733911"/>
            <a:ext cx="11018520" cy="56015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Why this is so </a:t>
            </a:r>
            <a:r>
              <a:rPr lang="en-US" dirty="0"/>
              <a:t>important – “bad guys”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runtime + compiler – </a:t>
            </a:r>
            <a:r>
              <a:rPr lang="en-US" dirty="0">
                <a:solidFill>
                  <a:srgbClr val="FFC000"/>
                </a:solidFill>
              </a:rPr>
              <a:t>FOR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0887D-C4F1-111D-0116-EBCA4CE375E6}"/>
              </a:ext>
            </a:extLst>
          </p:cNvPr>
          <p:cNvSpPr txBox="1">
            <a:spLocks/>
          </p:cNvSpPr>
          <p:nvPr/>
        </p:nvSpPr>
        <p:spPr>
          <a:xfrm>
            <a:off x="586740" y="423333"/>
            <a:ext cx="11018520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000" dirty="0"/>
              <a:t>Can NOT change things without you!</a:t>
            </a:r>
          </a:p>
        </p:txBody>
      </p:sp>
    </p:spTree>
    <p:extLst>
      <p:ext uri="{BB962C8B-B14F-4D97-AF65-F5344CB8AC3E}">
        <p14:creationId xmlns:p14="http://schemas.microsoft.com/office/powerpoint/2010/main" val="221994819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4A9C-B3B4-970D-F699-870006F5C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2434" y="2998113"/>
            <a:ext cx="11653523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/>
              <a:t>Build on </a:t>
            </a:r>
            <a:r>
              <a:rPr lang="en-US" sz="3200" dirty="0">
                <a:solidFill>
                  <a:schemeClr val="tx1"/>
                </a:solidFill>
              </a:rPr>
              <a:t>code more than 2 years old?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0539E-E8EA-65E0-D370-3ED9C76E1E7E}"/>
              </a:ext>
            </a:extLst>
          </p:cNvPr>
          <p:cNvSpPr txBox="1"/>
          <p:nvPr/>
        </p:nvSpPr>
        <p:spPr>
          <a:xfrm>
            <a:off x="6385983" y="4940360"/>
            <a:ext cx="6946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What’s your level of memory safety? </a:t>
            </a:r>
          </a:p>
        </p:txBody>
      </p:sp>
    </p:spTree>
    <p:extLst>
      <p:ext uri="{BB962C8B-B14F-4D97-AF65-F5344CB8AC3E}">
        <p14:creationId xmlns:p14="http://schemas.microsoft.com/office/powerpoint/2010/main" val="35703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27DE-5617-F093-E209-B094C5A8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958" y="2125132"/>
            <a:ext cx="4161981" cy="3407265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Microsoft</a:t>
            </a:r>
            <a:br>
              <a:rPr lang="en-US" dirty="0"/>
            </a:br>
            <a:r>
              <a:rPr lang="en-US" dirty="0"/>
              <a:t>Security Technologies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BLOG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55A4B7A-49D2-1183-64DB-74495F25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535" y="175650"/>
            <a:ext cx="5807825" cy="77630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854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F6E-6FB0-DDFF-FE3D-3CC8BB43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store to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AC2AE-B376-C39E-608F-4F47921F2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0617" y="3464572"/>
            <a:ext cx="4248234" cy="12557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a1:  mov </a:t>
            </a:r>
            <a:r>
              <a:rPr lang="en-US" sz="2400" dirty="0" err="1">
                <a:latin typeface="Consolas" panose="020B06090202040302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</a:rPr>
              <a:t>, [</a:t>
            </a:r>
            <a:r>
              <a:rPr lang="en-US" sz="2400" dirty="0" err="1">
                <a:latin typeface="Consolas" panose="020B0609020204030204" pitchFamily="49" charset="0"/>
              </a:rPr>
              <a:t>esp</a:t>
            </a:r>
            <a:r>
              <a:rPr lang="en-US" sz="2400" dirty="0">
                <a:latin typeface="Consolas" panose="020B0609020204030204" pitchFamily="49" charset="0"/>
              </a:rPr>
              <a:t>]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a2:  mov </a:t>
            </a:r>
            <a:r>
              <a:rPr lang="en-US" sz="2400" dirty="0" err="1">
                <a:latin typeface="Consolas" panose="020B0609020204030204" pitchFamily="49" charset="0"/>
              </a:rPr>
              <a:t>ebx</a:t>
            </a:r>
            <a:r>
              <a:rPr lang="en-US" sz="2400" dirty="0">
                <a:latin typeface="Consolas" panose="020B0609020204030204" pitchFamily="49" charset="0"/>
              </a:rPr>
              <a:t>, [esp+8]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a3:  mov [</a:t>
            </a:r>
            <a:r>
              <a:rPr lang="en-US" sz="2400" dirty="0" err="1">
                <a:latin typeface="Consolas" panose="020B0609020204030204" pitchFamily="49" charset="0"/>
              </a:rPr>
              <a:t>ebx</a:t>
            </a:r>
            <a:r>
              <a:rPr lang="en-US" sz="2400" dirty="0">
                <a:latin typeface="Consolas" panose="020B0609020204030204" pitchFamily="49" charset="0"/>
              </a:rPr>
              <a:t>], </a:t>
            </a:r>
            <a:r>
              <a:rPr lang="en-US" sz="2400" dirty="0" err="1">
                <a:latin typeface="Consolas" panose="020B06090202040302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A1A0A-743F-2F6E-CE5F-CDE3FAE5EE56}"/>
              </a:ext>
            </a:extLst>
          </p:cNvPr>
          <p:cNvSpPr txBox="1"/>
          <p:nvPr/>
        </p:nvSpPr>
        <p:spPr>
          <a:xfrm>
            <a:off x="4004734" y="1646804"/>
            <a:ext cx="34882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/>
              <a:t>Mem[val2] = val1;</a:t>
            </a:r>
            <a:endParaRPr lang="en-US" sz="3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66F4C-2E33-F089-4980-996CD178D610}"/>
              </a:ext>
            </a:extLst>
          </p:cNvPr>
          <p:cNvSpPr txBox="1"/>
          <p:nvPr/>
        </p:nvSpPr>
        <p:spPr>
          <a:xfrm>
            <a:off x="7899396" y="2774853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29058-C645-649D-3286-FCE74EE7EA55}"/>
              </a:ext>
            </a:extLst>
          </p:cNvPr>
          <p:cNvSpPr txBox="1"/>
          <p:nvPr/>
        </p:nvSpPr>
        <p:spPr>
          <a:xfrm>
            <a:off x="7899398" y="3102576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val2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DB353-EB51-C1E6-3718-F9632C3D16AD}"/>
              </a:ext>
            </a:extLst>
          </p:cNvPr>
          <p:cNvSpPr txBox="1"/>
          <p:nvPr/>
        </p:nvSpPr>
        <p:spPr>
          <a:xfrm>
            <a:off x="7899397" y="3812240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val1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C5802-E953-EDE2-0E52-66E023034E7D}"/>
              </a:ext>
            </a:extLst>
          </p:cNvPr>
          <p:cNvSpPr txBox="1"/>
          <p:nvPr/>
        </p:nvSpPr>
        <p:spPr>
          <a:xfrm>
            <a:off x="7899397" y="3464572"/>
            <a:ext cx="90593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EDD13-D41C-299A-A1C2-F448C024338B}"/>
              </a:ext>
            </a:extLst>
          </p:cNvPr>
          <p:cNvSpPr txBox="1"/>
          <p:nvPr/>
        </p:nvSpPr>
        <p:spPr>
          <a:xfrm>
            <a:off x="9592731" y="3871985"/>
            <a:ext cx="90593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esp</a:t>
            </a:r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80401E-CB8A-C432-781C-71ADE2750AD6}"/>
              </a:ext>
            </a:extLst>
          </p:cNvPr>
          <p:cNvCxnSpPr/>
          <p:nvPr/>
        </p:nvCxnSpPr>
        <p:spPr>
          <a:xfrm flipH="1">
            <a:off x="8873067" y="4120016"/>
            <a:ext cx="795866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106374-DD52-CEF3-353E-8DC0838D62AD}"/>
              </a:ext>
            </a:extLst>
          </p:cNvPr>
          <p:cNvGrpSpPr/>
          <p:nvPr/>
        </p:nvGrpSpPr>
        <p:grpSpPr>
          <a:xfrm>
            <a:off x="6883398" y="4846285"/>
            <a:ext cx="2709333" cy="1618986"/>
            <a:chOff x="5367869" y="4732867"/>
            <a:chExt cx="2709333" cy="16189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38500A-D5E2-0B55-D13D-D9FCF73C422E}"/>
                </a:ext>
              </a:extLst>
            </p:cNvPr>
            <p:cNvSpPr/>
            <p:nvPr/>
          </p:nvSpPr>
          <p:spPr bwMode="auto">
            <a:xfrm>
              <a:off x="5367869" y="4732867"/>
              <a:ext cx="2709333" cy="1618986"/>
            </a:xfrm>
            <a:prstGeom prst="rect">
              <a:avLst/>
            </a:prstGeom>
            <a:noFill/>
            <a:ln>
              <a:solidFill>
                <a:srgbClr val="92D05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774640-2246-8254-A1B5-46F96DA30DCF}"/>
                </a:ext>
              </a:extLst>
            </p:cNvPr>
            <p:cNvCxnSpPr>
              <a:stCxn id="17" idx="0"/>
              <a:endCxn id="17" idx="2"/>
            </p:cNvCxnSpPr>
            <p:nvPr/>
          </p:nvCxnSpPr>
          <p:spPr>
            <a:xfrm>
              <a:off x="6722536" y="4732867"/>
              <a:ext cx="0" cy="161898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4AB3CF-13C1-A43F-008E-DBC201B919F9}"/>
                </a:ext>
              </a:extLst>
            </p:cNvPr>
            <p:cNvCxnSpPr>
              <a:cxnSpLocks/>
            </p:cNvCxnSpPr>
            <p:nvPr/>
          </p:nvCxnSpPr>
          <p:spPr>
            <a:xfrm>
              <a:off x="5367869" y="5300134"/>
              <a:ext cx="2709333" cy="0"/>
            </a:xfrm>
            <a:prstGeom prst="line">
              <a:avLst/>
            </a:prstGeom>
            <a:ln>
              <a:solidFill>
                <a:srgbClr val="92D05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6BB387-CDD2-7142-C865-5B3EDBC2E4B4}"/>
                </a:ext>
              </a:extLst>
            </p:cNvPr>
            <p:cNvCxnSpPr>
              <a:cxnSpLocks/>
            </p:cNvCxnSpPr>
            <p:nvPr/>
          </p:nvCxnSpPr>
          <p:spPr>
            <a:xfrm>
              <a:off x="5367869" y="5799667"/>
              <a:ext cx="2709333" cy="0"/>
            </a:xfrm>
            <a:prstGeom prst="line">
              <a:avLst/>
            </a:prstGeom>
            <a:ln>
              <a:solidFill>
                <a:srgbClr val="92D05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2F159A-9D7A-5BBA-F2B4-11C522077569}"/>
                </a:ext>
              </a:extLst>
            </p:cNvPr>
            <p:cNvSpPr txBox="1"/>
            <p:nvPr/>
          </p:nvSpPr>
          <p:spPr>
            <a:xfrm>
              <a:off x="5825069" y="4826092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eax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7100C-C90D-6B6B-3A77-E3EC69F48A15}"/>
                </a:ext>
              </a:extLst>
            </p:cNvPr>
            <p:cNvSpPr txBox="1"/>
            <p:nvPr/>
          </p:nvSpPr>
          <p:spPr>
            <a:xfrm>
              <a:off x="5833536" y="5388471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ebx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341E91-5BDE-C850-9C94-69D07FBA95A0}"/>
                </a:ext>
              </a:extLst>
            </p:cNvPr>
            <p:cNvSpPr txBox="1"/>
            <p:nvPr/>
          </p:nvSpPr>
          <p:spPr>
            <a:xfrm>
              <a:off x="5833536" y="5860916"/>
              <a:ext cx="440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eip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162E3F3-E3C7-C712-6B2E-EB1C0C5E0202}"/>
              </a:ext>
            </a:extLst>
          </p:cNvPr>
          <p:cNvSpPr txBox="1"/>
          <p:nvPr/>
        </p:nvSpPr>
        <p:spPr>
          <a:xfrm>
            <a:off x="8635998" y="4982512"/>
            <a:ext cx="5588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val1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EE4ACE-C4C9-9ACF-F5CA-FB56249866B6}"/>
              </a:ext>
            </a:extLst>
          </p:cNvPr>
          <p:cNvSpPr txBox="1"/>
          <p:nvPr/>
        </p:nvSpPr>
        <p:spPr>
          <a:xfrm>
            <a:off x="8635998" y="5493105"/>
            <a:ext cx="5588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val2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47300-2172-3AAB-85BF-E8DC3FE5046F}"/>
              </a:ext>
            </a:extLst>
          </p:cNvPr>
          <p:cNvSpPr txBox="1"/>
          <p:nvPr/>
        </p:nvSpPr>
        <p:spPr>
          <a:xfrm>
            <a:off x="8635997" y="5992637"/>
            <a:ext cx="5588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a2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A035E38-E9FE-EF30-83FF-E7FD98EFF3A9}"/>
              </a:ext>
            </a:extLst>
          </p:cNvPr>
          <p:cNvSpPr/>
          <p:nvPr/>
        </p:nvSpPr>
        <p:spPr bwMode="auto">
          <a:xfrm>
            <a:off x="884599" y="3967032"/>
            <a:ext cx="808737" cy="305967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C3D7E4-D5D3-5BDA-D6EB-62402F4A0AF7}"/>
              </a:ext>
            </a:extLst>
          </p:cNvPr>
          <p:cNvSpPr txBox="1"/>
          <p:nvPr/>
        </p:nvSpPr>
        <p:spPr>
          <a:xfrm>
            <a:off x="8635997" y="5980820"/>
            <a:ext cx="5588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98C80-3AB2-F594-E6F8-9624A2B3A021}"/>
              </a:ext>
            </a:extLst>
          </p:cNvPr>
          <p:cNvSpPr txBox="1"/>
          <p:nvPr/>
        </p:nvSpPr>
        <p:spPr>
          <a:xfrm>
            <a:off x="8834963" y="5969003"/>
            <a:ext cx="5588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a1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8A526E7-9E97-F47B-00E6-DCC005D78F3B}"/>
              </a:ext>
            </a:extLst>
          </p:cNvPr>
          <p:cNvSpPr/>
          <p:nvPr/>
        </p:nvSpPr>
        <p:spPr bwMode="auto">
          <a:xfrm>
            <a:off x="2941999" y="1778934"/>
            <a:ext cx="808737" cy="305967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7DCB274-8A35-DC4F-16CD-2B574D29A84B}"/>
              </a:ext>
            </a:extLst>
          </p:cNvPr>
          <p:cNvSpPr/>
          <p:nvPr/>
        </p:nvSpPr>
        <p:spPr bwMode="auto">
          <a:xfrm>
            <a:off x="884599" y="3542719"/>
            <a:ext cx="808737" cy="305967"/>
          </a:xfrm>
          <a:prstGeom prst="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0534 0.072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7" grpId="1"/>
      <p:bldP spid="28" grpId="0" animBg="1"/>
      <p:bldP spid="28" grpId="1" animBg="1"/>
      <p:bldP spid="29" grpId="0"/>
      <p:bldP spid="30" grpId="0"/>
      <p:bldP spid="30" grpId="1"/>
      <p:bldP spid="31" grpId="0" animBg="1"/>
      <p:bldP spid="32" grpId="0" animBg="1"/>
      <p:bldP spid="3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 TEMPLATE">
  <a:themeElements>
    <a:clrScheme name="Visual Studio 2019 Launch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5C2D91"/>
      </a:accent1>
      <a:accent2>
        <a:srgbClr val="0078D4"/>
      </a:accent2>
      <a:accent3>
        <a:srgbClr val="00BCF2"/>
      </a:accent3>
      <a:accent4>
        <a:srgbClr val="BAD80A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sualStudio2019Launch_Template_V5.potx  -  Read-Only" id="{C673BA66-0B91-440D-B7F5-C236F86370FA}" vid="{602D3CB8-8B15-4D15-A6DA-3A05F61B7092}"/>
    </a:ext>
  </a:extLst>
</a:theme>
</file>

<file path=ppt/theme/theme2.xml><?xml version="1.0" encoding="utf-8"?>
<a:theme xmlns:a="http://schemas.openxmlformats.org/drawingml/2006/main" name="SOFT BLACK TEMPLATE">
  <a:themeElements>
    <a:clrScheme name="Visual Studio 2019 Launch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5C2D91"/>
      </a:accent1>
      <a:accent2>
        <a:srgbClr val="0078D4"/>
      </a:accent2>
      <a:accent3>
        <a:srgbClr val="00BCF2"/>
      </a:accent3>
      <a:accent4>
        <a:srgbClr val="BAD80A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sualStudio2019Launch_Template_V5.potx  -  Read-Only" id="{C673BA66-0B91-440D-B7F5-C236F86370FA}" vid="{F3B847CD-D9F4-4834-BDBC-BF49AFC6DEB1}"/>
    </a:ext>
  </a:extLst>
</a:theme>
</file>

<file path=ppt/theme/theme3.xml><?xml version="1.0" encoding="utf-8"?>
<a:theme xmlns:a="http://schemas.openxmlformats.org/drawingml/2006/main" name="MCS Social_story_v1_18Feb15_DV">
  <a:themeElements>
    <a:clrScheme name="MSVID White and Mid Blue">
      <a:dk1>
        <a:srgbClr val="505050"/>
      </a:dk1>
      <a:lt1>
        <a:srgbClr val="FFFFFF"/>
      </a:lt1>
      <a:dk2>
        <a:srgbClr val="00188F"/>
      </a:dk2>
      <a:lt2>
        <a:srgbClr val="00BCF2"/>
      </a:lt2>
      <a:accent1>
        <a:srgbClr val="00188F"/>
      </a:accent1>
      <a:accent2>
        <a:srgbClr val="B4009E"/>
      </a:accent2>
      <a:accent3>
        <a:srgbClr val="0078D7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solidFill>
          <a:srgbClr val="FFFFFF"/>
        </a:solidFill>
        <a:ln>
          <a:noFill/>
        </a:ln>
      </a:spPr>
      <a:bodyPr vert="horz" wrap="square" lIns="69953" tIns="34976" rIns="69953" bIns="34976" numCol="1" anchor="t" anchorCtr="0" compatLnSpc="1">
        <a:prstTxWarp prst="textNoShape">
          <a:avLst/>
        </a:prstTxWarp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5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spDef>
    <a:lnDef>
      <a:spPr>
        <a:ln>
          <a:solidFill>
            <a:schemeClr val="accent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MID-BLUE_3.potx" id="{9F3C3879-106C-453C-A964-668F7EE593F8}" vid="{1C28A7F0-1674-405A-A8DF-20B360486B8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0DE867983EA46A0E45C11462D273D" ma:contentTypeVersion="9" ma:contentTypeDescription="Create a new document." ma:contentTypeScope="" ma:versionID="2f03e4d8e98f590c9924c802a6527c69">
  <xsd:schema xmlns:xsd="http://www.w3.org/2001/XMLSchema" xmlns:xs="http://www.w3.org/2001/XMLSchema" xmlns:p="http://schemas.microsoft.com/office/2006/metadata/properties" xmlns:ns3="7c5df88d-9627-4d73-b9b1-4b9061736a09" xmlns:ns4="f4b18df4-c9bc-4628-8ed5-c6be0e3191a0" targetNamespace="http://schemas.microsoft.com/office/2006/metadata/properties" ma:root="true" ma:fieldsID="c9d3da84bdf0483c5d53ce705b79aac9" ns3:_="" ns4:_="">
    <xsd:import namespace="7c5df88d-9627-4d73-b9b1-4b9061736a09"/>
    <xsd:import namespace="f4b18df4-c9bc-4628-8ed5-c6be0e3191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3:LastSharedByUser" minOccurs="0"/>
                <xsd:element ref="ns3:LastSharedBy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df88d-9627-4d73-b9b1-4b9061736a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18df4-c9bc-4628-8ed5-c6be0e319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165B6-74FA-4714-BD1E-8380C97833C4}">
  <ds:schemaRefs>
    <ds:schemaRef ds:uri="7c5df88d-9627-4d73-b9b1-4b9061736a09"/>
    <ds:schemaRef ds:uri="f4b18df4-c9bc-4628-8ed5-c6be0e3191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25160</TotalTime>
  <Words>4082</Words>
  <Application>Microsoft Office PowerPoint</Application>
  <PresentationFormat>Widescreen</PresentationFormat>
  <Paragraphs>894</Paragraphs>
  <Slides>82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WHITE TEMPLATE</vt:lpstr>
      <vt:lpstr>SOFT BLACK TEMPLATE</vt:lpstr>
      <vt:lpstr>MCS Social_story_v1_18Feb15_DV</vt:lpstr>
      <vt:lpstr>-memory_safe C++</vt:lpstr>
      <vt:lpstr>Memory safety 2018 – continues to dominate</vt:lpstr>
      <vt:lpstr>Memory Safety – 2021        (Rows 1, 3, 7, 12, 15, 17)</vt:lpstr>
      <vt:lpstr>2021 – CWE Top 25 </vt:lpstr>
      <vt:lpstr>What’s in it for you…</vt:lpstr>
      <vt:lpstr>What’s in it for you… said differently</vt:lpstr>
      <vt:lpstr>  ROP   - return oriented programming  DOP   - data oriented programming  BOP   - block oriented programming  DDM  - direct memory manipulation</vt:lpstr>
      <vt:lpstr>ROP – return oriented programming</vt:lpstr>
      <vt:lpstr>Constant store to memory</vt:lpstr>
      <vt:lpstr>Constant store – ROP gadget</vt:lpstr>
      <vt:lpstr>Checkoway – constant store “ROP gadget”</vt:lpstr>
      <vt:lpstr>ROP gadget(s)    </vt:lpstr>
      <vt:lpstr>ROP – Turing complete </vt:lpstr>
      <vt:lpstr>It can all start with  one memory safety error </vt:lpstr>
      <vt:lpstr>Wait.  What’s memory safety?</vt:lpstr>
      <vt:lpstr>PowerPoint Presentation</vt:lpstr>
      <vt:lpstr>What do we do?</vt:lpstr>
      <vt:lpstr>C++ Security Technologies</vt:lpstr>
      <vt:lpstr>What’s secure code generation?</vt:lpstr>
      <vt:lpstr>CFG – Control Flow Guard</vt:lpstr>
      <vt:lpstr>CFG – Control Flow Guard</vt:lpstr>
      <vt:lpstr>XFG – Control Flow Guard</vt:lpstr>
      <vt:lpstr>XFG – Control Flow Guard</vt:lpstr>
      <vt:lpstr>C++ Security Technologies</vt:lpstr>
      <vt:lpstr> 10 years on “control flow integrity”  (CFI)     Ropr : A Blazing Fast Multithreaded ROP Gadget Finder</vt:lpstr>
      <vt:lpstr>          Control Flow Integrity (CFI) attacks  </vt:lpstr>
      <vt:lpstr>Data-oriented attacks</vt:lpstr>
      <vt:lpstr>DOP - Data oriented programming  BOP – Block oriented programming   DDM – Direct memory manipulation  </vt:lpstr>
      <vt:lpstr>  SPL – SPloit Language and compiler</vt:lpstr>
      <vt:lpstr>SPL - Compiler</vt:lpstr>
      <vt:lpstr>An Association – for 3 SPL statements</vt:lpstr>
      <vt:lpstr> “what-where” list</vt:lpstr>
      <vt:lpstr>It all starts here</vt:lpstr>
      <vt:lpstr>Windows Movie Maker Heap overflow vulnerability</vt:lpstr>
      <vt:lpstr>SQL Slammer Stack overflow vulnerability</vt:lpstr>
      <vt:lpstr>Use-after-free </vt:lpstr>
      <vt:lpstr>IE Aurora  Dangling pointer vulnerability</vt:lpstr>
      <vt:lpstr>Inflation - Nation state actors</vt:lpstr>
      <vt:lpstr>No really, Jim.   How bad is it?                                                       </vt:lpstr>
      <vt:lpstr>PowerPoint Presentation</vt:lpstr>
      <vt:lpstr>PowerPoint Presentation</vt:lpstr>
      <vt:lpstr>Delivering in C++ requires both     static analysis (SA)    compile time         dynamic analysis (DA)      runtime</vt:lpstr>
      <vt:lpstr>C++ Security Technologies</vt:lpstr>
      <vt:lpstr>      DEMO  static and dynamic analysis</vt:lpstr>
      <vt:lpstr>C++ language - limits static analysis at compile time </vt:lpstr>
      <vt:lpstr>Dynamic Analysis  at runtime</vt:lpstr>
      <vt:lpstr>Simple recompile – add compiler flag Built on two techniques </vt:lpstr>
      <vt:lpstr>Simplified Code Generation</vt:lpstr>
      <vt:lpstr>PowerPoint Presentation</vt:lpstr>
      <vt:lpstr>Runtime “hooking”  –  powerful functionalities  </vt:lpstr>
      <vt:lpstr>Intercepting or “Hooking” the CRT   very powerful !</vt:lpstr>
      <vt:lpstr> Address Sanitizer   Compile in runtime checks         Link to Asan.lib  Diagnose errors at runtime</vt:lpstr>
      <vt:lpstr>One-n-Done  new tool   </vt:lpstr>
      <vt:lpstr>New Asan runtime    think  /Od++ </vt:lpstr>
      <vt:lpstr>Amazing team:     Amy Wishnousky        Zachary Johnson         Kemi Porto   Mahmoud Saleh   Bran Hagger                       </vt:lpstr>
      <vt:lpstr>Runtime – major changes</vt:lpstr>
      <vt:lpstr> Interop and compat  -  full Windows Platform  </vt:lpstr>
      <vt:lpstr>Windows – Hook/intercept extra API’s </vt:lpstr>
      <vt:lpstr>Asan – concurrency on Windows</vt:lpstr>
      <vt:lpstr>Windows ASan – Detecting “wild pointers”</vt:lpstr>
      <vt:lpstr> Asan - 2 new locks, 3 total  </vt:lpstr>
      <vt:lpstr>Status Open-Source Software  – weekly testing </vt:lpstr>
      <vt:lpstr>OSS Projects  - Asan bugs on Windows </vt:lpstr>
      <vt:lpstr>NEW tool  - Continue-on-error Think /OD+</vt:lpstr>
      <vt:lpstr>LLVM_SYMBOLIZER.EXE </vt:lpstr>
      <vt:lpstr>Bad writes – clobber Asan meta-data </vt:lpstr>
      <vt:lpstr>DEMO – spec2k6/GCC</vt:lpstr>
      <vt:lpstr>Schedule  - continue on error</vt:lpstr>
      <vt:lpstr>Upstream to LLVM 11</vt:lpstr>
      <vt:lpstr>AddressSanitizer  - the “real”  Windows Platform  </vt:lpstr>
      <vt:lpstr>                                 COMPILER </vt:lpstr>
      <vt:lpstr>Profile spec2017\xalanc + gcc</vt:lpstr>
      <vt:lpstr>Optimize - runtime tests</vt:lpstr>
      <vt:lpstr>Hidden update</vt:lpstr>
      <vt:lpstr>The points-to-graph  -  analyze tests</vt:lpstr>
      <vt:lpstr>Additionally -memory_safe builds on</vt:lpstr>
      <vt:lpstr>-memory_safe  – added restriction </vt:lpstr>
      <vt:lpstr>-memory_safe – use rule to optimize  </vt:lpstr>
      <vt:lpstr>cl -memory_safe </vt:lpstr>
      <vt:lpstr>PowerPoint Presentation</vt:lpstr>
      <vt:lpstr>PowerPoint Presentation</vt:lpstr>
      <vt:lpstr>Microsoft Security Technologies   .   BLOG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 Sanitizer + Fuzzing + VS2019</dc:title>
  <dc:creator>Jim Radigan</dc:creator>
  <cp:lastModifiedBy>Jim Radigan</cp:lastModifiedBy>
  <cp:revision>214</cp:revision>
  <dcterms:created xsi:type="dcterms:W3CDTF">2019-09-19T17:07:32Z</dcterms:created>
  <dcterms:modified xsi:type="dcterms:W3CDTF">2022-09-15T01:25:37Z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jradigan@microsoft.com</vt:lpwstr>
  </property>
  <property fmtid="{D5CDD505-2E9C-101B-9397-08002B2CF9AE}" pid="5" name="MSIP_Label_f42aa342-8706-4288-bd11-ebb85995028c_SetDate">
    <vt:lpwstr>2019-09-19T17:09:43.5562050Z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d7e5d874-f57e-4269-be60-fc0503cb9855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