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2" r:id="rId1"/>
    <p:sldMasterId id="2147483753" r:id="rId2"/>
  </p:sldMasterIdLst>
  <p:notesMasterIdLst>
    <p:notesMasterId r:id="rId63"/>
  </p:notesMasterIdLst>
  <p:sldIdLst>
    <p:sldId id="1796" r:id="rId3"/>
    <p:sldId id="1828" r:id="rId4"/>
    <p:sldId id="1862" r:id="rId5"/>
    <p:sldId id="1801" r:id="rId6"/>
    <p:sldId id="1802" r:id="rId7"/>
    <p:sldId id="1824" r:id="rId8"/>
    <p:sldId id="1804" r:id="rId9"/>
    <p:sldId id="379" r:id="rId10"/>
    <p:sldId id="1843" r:id="rId11"/>
    <p:sldId id="1807" r:id="rId12"/>
    <p:sldId id="1805" r:id="rId13"/>
    <p:sldId id="1808" r:id="rId14"/>
    <p:sldId id="1806" r:id="rId15"/>
    <p:sldId id="1826" r:id="rId16"/>
    <p:sldId id="1844" r:id="rId17"/>
    <p:sldId id="1827" r:id="rId18"/>
    <p:sldId id="1845" r:id="rId19"/>
    <p:sldId id="1809" r:id="rId20"/>
    <p:sldId id="1846" r:id="rId21"/>
    <p:sldId id="1831" r:id="rId22"/>
    <p:sldId id="1812" r:id="rId23"/>
    <p:sldId id="1848" r:id="rId24"/>
    <p:sldId id="1811" r:id="rId25"/>
    <p:sldId id="1849" r:id="rId26"/>
    <p:sldId id="1836" r:id="rId27"/>
    <p:sldId id="1850" r:id="rId28"/>
    <p:sldId id="1834" r:id="rId29"/>
    <p:sldId id="1810" r:id="rId30"/>
    <p:sldId id="1832" r:id="rId31"/>
    <p:sldId id="1833" r:id="rId32"/>
    <p:sldId id="1851" r:id="rId33"/>
    <p:sldId id="1838" r:id="rId34"/>
    <p:sldId id="1839" r:id="rId35"/>
    <p:sldId id="1835" r:id="rId36"/>
    <p:sldId id="1840" r:id="rId37"/>
    <p:sldId id="1853" r:id="rId38"/>
    <p:sldId id="1854" r:id="rId39"/>
    <p:sldId id="1855" r:id="rId40"/>
    <p:sldId id="1856" r:id="rId41"/>
    <p:sldId id="1857" r:id="rId42"/>
    <p:sldId id="1858" r:id="rId43"/>
    <p:sldId id="1859" r:id="rId44"/>
    <p:sldId id="1860" r:id="rId45"/>
    <p:sldId id="1864" r:id="rId46"/>
    <p:sldId id="1861" r:id="rId47"/>
    <p:sldId id="1842" r:id="rId48"/>
    <p:sldId id="348" r:id="rId49"/>
    <p:sldId id="1863" r:id="rId50"/>
    <p:sldId id="316" r:id="rId51"/>
    <p:sldId id="381" r:id="rId52"/>
    <p:sldId id="1813" r:id="rId53"/>
    <p:sldId id="1814" r:id="rId54"/>
    <p:sldId id="539" r:id="rId55"/>
    <p:sldId id="543" r:id="rId56"/>
    <p:sldId id="1841" r:id="rId57"/>
    <p:sldId id="481" r:id="rId58"/>
    <p:sldId id="541" r:id="rId59"/>
    <p:sldId id="1852" r:id="rId60"/>
    <p:sldId id="546" r:id="rId61"/>
    <p:sldId id="1822" r:id="rId62"/>
  </p:sldIdLst>
  <p:sldSz cx="12192000" cy="6858000"/>
  <p:notesSz cx="6858000" cy="9144000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Exo 2 SemiBold" pitchFamily="2" charset="77"/>
      <p:regular r:id="rId68"/>
      <p:bold r:id="rId69"/>
      <p:italic r:id="rId70"/>
      <p:boldItalic r:id="rId71"/>
    </p:embeddedFont>
    <p:embeddedFont>
      <p:font typeface="Open Sans" panose="020B0606030504020204" pitchFamily="34" charset="0"/>
      <p:regular r:id="rId72"/>
      <p:bold r:id="rId73"/>
      <p:italic r:id="rId74"/>
      <p:boldItalic r:id="rId75"/>
    </p:embeddedFont>
    <p:embeddedFont>
      <p:font typeface="Source Sans Pro" panose="020B0503030403020204" pitchFamily="34" charset="0"/>
      <p:regular r:id="rId7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071116-5396-8A40-964D-A2307C474208}">
          <p14:sldIdLst>
            <p14:sldId id="1796"/>
            <p14:sldId id="1828"/>
            <p14:sldId id="1862"/>
            <p14:sldId id="1801"/>
            <p14:sldId id="1802"/>
            <p14:sldId id="1824"/>
            <p14:sldId id="1804"/>
            <p14:sldId id="379"/>
            <p14:sldId id="1843"/>
            <p14:sldId id="1807"/>
            <p14:sldId id="1805"/>
            <p14:sldId id="1808"/>
            <p14:sldId id="1806"/>
            <p14:sldId id="1826"/>
            <p14:sldId id="1844"/>
            <p14:sldId id="1827"/>
            <p14:sldId id="1845"/>
            <p14:sldId id="1809"/>
            <p14:sldId id="1846"/>
            <p14:sldId id="1831"/>
            <p14:sldId id="1812"/>
            <p14:sldId id="1848"/>
            <p14:sldId id="1811"/>
            <p14:sldId id="1849"/>
            <p14:sldId id="1836"/>
            <p14:sldId id="1850"/>
            <p14:sldId id="1834"/>
            <p14:sldId id="1810"/>
            <p14:sldId id="1832"/>
            <p14:sldId id="1833"/>
            <p14:sldId id="1851"/>
            <p14:sldId id="1838"/>
            <p14:sldId id="1839"/>
            <p14:sldId id="1835"/>
            <p14:sldId id="1840"/>
            <p14:sldId id="1853"/>
            <p14:sldId id="1854"/>
            <p14:sldId id="1855"/>
            <p14:sldId id="1856"/>
            <p14:sldId id="1857"/>
            <p14:sldId id="1858"/>
            <p14:sldId id="1859"/>
            <p14:sldId id="1860"/>
            <p14:sldId id="1864"/>
            <p14:sldId id="1861"/>
            <p14:sldId id="1842"/>
            <p14:sldId id="348"/>
            <p14:sldId id="1863"/>
            <p14:sldId id="316"/>
            <p14:sldId id="381"/>
            <p14:sldId id="1813"/>
            <p14:sldId id="1814"/>
            <p14:sldId id="539"/>
            <p14:sldId id="543"/>
            <p14:sldId id="1841"/>
            <p14:sldId id="481"/>
            <p14:sldId id="541"/>
            <p14:sldId id="1852"/>
            <p14:sldId id="546"/>
            <p14:sldId id="1822"/>
          </p14:sldIdLst>
        </p14:section>
        <p14:section name="About" id="{62AD649B-616E-ED47-9D01-A44A49670BF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3B5"/>
    <a:srgbClr val="000000"/>
    <a:srgbClr val="A1A878"/>
    <a:srgbClr val="A12F83"/>
    <a:srgbClr val="12846D"/>
    <a:srgbClr val="00ADD9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94701"/>
  </p:normalViewPr>
  <p:slideViewPr>
    <p:cSldViewPr snapToGrid="0" snapToObjects="1">
      <p:cViewPr varScale="1">
        <p:scale>
          <a:sx n="100" d="100"/>
          <a:sy n="100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1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3.fntdata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64-9B4B-BDFF-A7DA77A31AD5}"/>
              </c:ext>
            </c:extLst>
          </c:dPt>
          <c:dPt>
            <c:idx val="1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64-9B4B-BDFF-A7DA77A31AD5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64-9B4B-BDFF-A7DA77A31AD5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64-9B4B-BDFF-A7DA77A31AD5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64-9B4B-BDFF-A7DA77A31AD5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64-9B4B-BDFF-A7DA77A31AD5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2323427202845"/>
                      <c:h val="0.15205292825682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564-9B4B-BDFF-A7DA77A31AD5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64-9B4B-BDFF-A7DA77A31AD5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SNL</c:v>
                </c:pt>
                <c:pt idx="1">
                  <c:v>DOE (not SNL)</c:v>
                </c:pt>
                <c:pt idx="2">
                  <c:v>Universities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64-9B4B-BDFF-A7DA77A31AD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Storage</a:t>
            </a:r>
            <a:r>
              <a:rPr lang="en-US" baseline="0" dirty="0"/>
              <a:t> Order Impact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C_LAYOUT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NVIDIA V100</c:v>
                </c:pt>
                <c:pt idx="1">
                  <c:v>Intel XEON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240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8-2447-B495-E2EF29B6FB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FORTRAN_LAYOUT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NVIDIA V100</c:v>
                </c:pt>
                <c:pt idx="1">
                  <c:v>Intel XEON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8-2447-B495-E2EF29B6F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069519"/>
        <c:axId val="1977071167"/>
      </c:barChart>
      <c:catAx>
        <c:axId val="197706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071167"/>
        <c:crosses val="autoZero"/>
        <c:auto val="1"/>
        <c:lblAlgn val="ctr"/>
        <c:lblOffset val="100"/>
        <c:noMultiLvlLbl val="0"/>
      </c:catAx>
      <c:valAx>
        <c:axId val="197707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Bandwidth in</a:t>
                </a:r>
                <a:r>
                  <a:rPr lang="en-US" baseline="0" dirty="0"/>
                  <a:t> GB/s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06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Lennard Jones</a:t>
            </a:r>
            <a:r>
              <a:rPr lang="en-US" baseline="0" dirty="0"/>
              <a:t> Performance</a:t>
            </a:r>
          </a:p>
          <a:p>
            <a:pPr>
              <a:defRPr/>
            </a:pPr>
            <a:r>
              <a:rPr lang="en-US" baseline="0" dirty="0"/>
              <a:t>NVIDIA K40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2-C34B-9C6D-BFD3A6BAC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Texture 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2-C34B-9C6D-BFD3A6BAC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095952"/>
        <c:axId val="1970239887"/>
      </c:barChart>
      <c:catAx>
        <c:axId val="197609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0239887"/>
        <c:crosses val="autoZero"/>
        <c:auto val="1"/>
        <c:lblAlgn val="ctr"/>
        <c:lblOffset val="100"/>
        <c:noMultiLvlLbl val="0"/>
      </c:catAx>
      <c:valAx>
        <c:axId val="197023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9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NVIDIA V100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1000000</c:v>
                </c:pt>
                <c:pt idx="8">
                  <c:v>10000000</c:v>
                </c:pt>
                <c:pt idx="9">
                  <c:v>100000000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60</c:v>
                </c:pt>
                <c:pt idx="2">
                  <c:v>136</c:v>
                </c:pt>
                <c:pt idx="3">
                  <c:v>240</c:v>
                </c:pt>
                <c:pt idx="4">
                  <c:v>396</c:v>
                </c:pt>
                <c:pt idx="5">
                  <c:v>667</c:v>
                </c:pt>
                <c:pt idx="6">
                  <c:v>769</c:v>
                </c:pt>
                <c:pt idx="7">
                  <c:v>795</c:v>
                </c:pt>
                <c:pt idx="8">
                  <c:v>817</c:v>
                </c:pt>
                <c:pt idx="9">
                  <c:v>828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22-AB4E-BCC6-4F63D86A67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XEON 8620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1000000</c:v>
                </c:pt>
                <c:pt idx="8">
                  <c:v>10000000</c:v>
                </c:pt>
                <c:pt idx="9">
                  <c:v>100000000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142</c:v>
                </c:pt>
                <c:pt idx="1">
                  <c:v>143</c:v>
                </c:pt>
                <c:pt idx="2">
                  <c:v>142</c:v>
                </c:pt>
                <c:pt idx="3">
                  <c:v>141</c:v>
                </c:pt>
                <c:pt idx="4">
                  <c:v>142</c:v>
                </c:pt>
                <c:pt idx="5">
                  <c:v>141</c:v>
                </c:pt>
                <c:pt idx="6">
                  <c:v>143</c:v>
                </c:pt>
                <c:pt idx="7">
                  <c:v>142</c:v>
                </c:pt>
                <c:pt idx="8">
                  <c:v>141</c:v>
                </c:pt>
                <c:pt idx="9">
                  <c:v>143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22-AB4E-BCC6-4F63D86A6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501296"/>
        <c:axId val="233303424"/>
      </c:scatterChart>
      <c:valAx>
        <c:axId val="233501296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Rows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03424"/>
        <c:crosses val="autoZero"/>
        <c:crossBetween val="midCat"/>
      </c:valAx>
      <c:valAx>
        <c:axId val="23330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Bandwidth in GB/s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0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NVIDIA V100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1000000</c:v>
                </c:pt>
                <c:pt idx="4">
                  <c:v>2000000</c:v>
                </c:pt>
                <c:pt idx="5">
                  <c:v>5000000</c:v>
                </c:pt>
                <c:pt idx="6">
                  <c:v>10000000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742</c:v>
                </c:pt>
                <c:pt idx="1">
                  <c:v>783</c:v>
                </c:pt>
                <c:pt idx="2">
                  <c:v>822</c:v>
                </c:pt>
                <c:pt idx="3">
                  <c:v>726</c:v>
                </c:pt>
                <c:pt idx="4">
                  <c:v>372</c:v>
                </c:pt>
                <c:pt idx="5">
                  <c:v>152</c:v>
                </c:pt>
                <c:pt idx="6">
                  <c:v>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7E-7A44-BAFA-34D314F1BA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XEON 8620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1000000</c:v>
                </c:pt>
                <c:pt idx="4">
                  <c:v>2000000</c:v>
                </c:pt>
                <c:pt idx="5">
                  <c:v>5000000</c:v>
                </c:pt>
                <c:pt idx="6">
                  <c:v>10000000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142</c:v>
                </c:pt>
                <c:pt idx="1">
                  <c:v>141</c:v>
                </c:pt>
                <c:pt idx="2">
                  <c:v>143</c:v>
                </c:pt>
                <c:pt idx="3">
                  <c:v>142</c:v>
                </c:pt>
                <c:pt idx="4">
                  <c:v>142</c:v>
                </c:pt>
                <c:pt idx="5">
                  <c:v>141</c:v>
                </c:pt>
                <c:pt idx="6">
                  <c:v>143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7E-7A44-BAFA-34D314F1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501296"/>
        <c:axId val="233303424"/>
      </c:scatterChart>
      <c:valAx>
        <c:axId val="233501296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Rows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03424"/>
        <c:crosses val="autoZero"/>
        <c:crossBetween val="midCat"/>
      </c:valAx>
      <c:valAx>
        <c:axId val="23330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Bandwidth in GB/s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50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F1C89B6-0167-0549-A9D3-815C20C90D3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A2430F75-B5EC-044F-A636-30352D0A13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7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9144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50582B7-4485-2444-8D1C-E899F3EE07A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D43900-98D7-A44C-A2C8-C8E5D50158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02D1180-C050-974C-B328-F450BBE24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C3E3-A630-AA4F-992A-001F1FFBC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DA566-7623-2445-81B1-57244B033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5068122"/>
            <a:ext cx="1740628" cy="2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33CBC10-5638-7E46-81C8-B530E4D76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CC0FC208-2094-5247-B442-914250E1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93BA4CF5-05C5-E44F-BFA8-5F66D79F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9194FF3-FB44-4F4A-BEA2-4A866309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5A6C9AA-8F75-6E4A-9E5F-9953F798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BF130D3-3334-8F4F-B697-35A9F2814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3BEBB9B5-AA21-3743-AE6F-D669D968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4B41CB23-D8A4-634B-8696-A8C38E3A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/>
            </a:lvl2pPr>
            <a:lvl3pPr>
              <a:lnSpc>
                <a:spcPct val="100000"/>
              </a:lnSpc>
              <a:buFont typeface="Wingdings" pitchFamily="2" charset="2"/>
              <a:buChar char="§"/>
              <a:defRPr/>
            </a:lvl3pPr>
            <a:lvl4pPr>
              <a:lnSpc>
                <a:spcPct val="100000"/>
              </a:lnSpc>
              <a:buFont typeface="Wingdings" pitchFamily="2" charset="2"/>
              <a:buChar char="§"/>
              <a:defRPr/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DA5D46-7DB6-A447-B104-EB1662B3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31D3A3-757D-8B47-A2D3-3517AB7E4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376D8E-D4AE-934B-B500-E11F8615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Double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58660" y="1409700"/>
            <a:ext cx="5029200" cy="4648200"/>
          </a:xfrm>
        </p:spPr>
        <p:txBody>
          <a:bodyPr lIns="45720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FE68596-C998-4449-AA72-201F663B10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09700"/>
            <a:ext cx="5029200" cy="4648200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8CC8865-9B06-F04A-B596-67CF2250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984D5BE-3984-D642-8048-62E970BD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37F498F-8C04-8E41-B8E2-2CF79799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B861089-20B6-544A-BC46-4CA4C9A1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Slide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05A7D0-A065-44E8-BD31-2D1AF2D5E0D2}"/>
              </a:ext>
            </a:extLst>
          </p:cNvPr>
          <p:cNvSpPr txBox="1"/>
          <p:nvPr userDrawn="1"/>
        </p:nvSpPr>
        <p:spPr>
          <a:xfrm>
            <a:off x="10193121" y="5382134"/>
            <a:ext cx="199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u="none" strike="noStrike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u="none" strike="noStrike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F1AEF7CB-72B7-B743-A375-6E9BEACA87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32140" y="2921104"/>
            <a:ext cx="1302311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34437CB5-4FD1-BD4C-9E3F-DE0347134F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1894" y="2921104"/>
            <a:ext cx="1828800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7D39CEF2-EAFF-1F4F-8C1B-1AFC16A91F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5897" y="2921104"/>
            <a:ext cx="2167575" cy="914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55971632-141A-4A41-AE8A-7917773F35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5571" y="1342125"/>
            <a:ext cx="2623459" cy="146158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3A1840DD-E6D4-FF44-BEE3-04222F6806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24919" y="2921812"/>
            <a:ext cx="113511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640D0C-6768-054F-A9E5-72433DED9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147" y="1194099"/>
            <a:ext cx="6351553" cy="1727005"/>
          </a:xfrm>
        </p:spPr>
        <p:txBody>
          <a:bodyPr lIns="0" tIns="91440" rIns="0" bIns="9144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49EC6533-A0BD-5E46-AF14-AB8CC26AA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6421" y="6586868"/>
            <a:ext cx="1828800" cy="13652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7B0D49C-82E5-0B42-A64F-A7234DA2B0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3147" y="4142965"/>
            <a:ext cx="6351553" cy="914399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PRESENTER/AUTHOR NAMES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4566E6-F23A-E842-B04D-8E74C1E5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147" y="5382133"/>
            <a:ext cx="6351553" cy="1142491"/>
          </a:xfrm>
        </p:spPr>
        <p:txBody>
          <a:bodyPr lIns="0" tIns="0" rIns="0" bIns="0"/>
          <a:lstStyle>
            <a:lvl1pPr>
              <a:buFontTx/>
              <a:buNone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9C096-9973-EF42-BC88-D6ADDE589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28" y="206264"/>
            <a:ext cx="1899562" cy="82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0676C-5F7C-9C42-9914-B73F06BAC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826" y="5073548"/>
            <a:ext cx="1863045" cy="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Break_NM&amp;CA_U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807EE3-5A7B-7B43-9CD9-05809754E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694" y="5064546"/>
            <a:ext cx="7070704" cy="99335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 cap="none" spc="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0C274-88C4-EF40-AFFB-1D3EE28AB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7070706" cy="1690255"/>
          </a:xfrm>
        </p:spPr>
        <p:txBody>
          <a:bodyPr lIns="0" rIns="0" anchor="ctr">
            <a:normAutofit/>
          </a:bodyPr>
          <a:lstStyle>
            <a:lvl1pPr algn="l">
              <a:lnSpc>
                <a:spcPts val="3700"/>
              </a:lnSpc>
              <a:defRPr sz="3600" b="0" i="0" spc="31" baseline="0">
                <a:solidFill>
                  <a:schemeClr val="bg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8F9A4F9-E91B-894E-980A-89E25D983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9BB042E6-FFFD-3849-9A9F-1B3E03339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_and_Content_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4653370-8875-2C4D-A315-258AE5BB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60925A80-6FB1-1F4E-8281-11634B444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3CAD971-D42D-864F-B8DE-C3410EC67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E2D48-26E4-F540-8A4B-081EC834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CFCD6-42D6-CF46-A09D-23B16AA0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1FC436-ACD0-714D-A860-1E9467D1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1" r:id="rId2"/>
    <p:sldLayoutId id="2147483813" r:id="rId3"/>
    <p:sldLayoutId id="2147483697" r:id="rId4"/>
    <p:sldLayoutId id="2147483698" r:id="rId5"/>
    <p:sldLayoutId id="21474837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914354" rtl="0" eaLnBrk="1" latinLnBrk="0" hangingPunct="0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86909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69780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2651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5522" indent="-285750" algn="l" defTabSz="914354" rtl="0" eaLnBrk="1" latinLnBrk="0" hangingPunct="0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1891C8-40F6-0844-84D7-FB57C74D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80752" cy="5702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04381-06F4-6A4A-986B-6305FD52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647" y="1429233"/>
            <a:ext cx="10480751" cy="46362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C83E4D2-C847-754F-86F1-AE63596B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D5068D1B-B42E-8343-A696-82B7686B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9/6/22</a:t>
            </a:fld>
            <a:endParaRPr lang="en-US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1259F7E5-8F2B-7D4F-BF1C-8C593626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0287" y="6572013"/>
            <a:ext cx="9391426" cy="28598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6" r:id="rId2"/>
    <p:sldLayoutId id="2147483758" r:id="rId3"/>
    <p:sldLayoutId id="2147483759" r:id="rId4"/>
    <p:sldLayoutId id="2147483765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1"/>
          </a:solidFill>
          <a:latin typeface="+mj-lt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91436" indent="-91436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B0F0"/>
        </a:buClr>
        <a:buFont typeface="Wingdings" pitchFamily="2" charset="2"/>
        <a:buChar char="§"/>
        <a:defRPr sz="1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okkosteam.slack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kokkos.link/the-lecture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okkos/mdspan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okkos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F4D8B3A-FD4A-B145-BF47-2951FF384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147" y="1194099"/>
            <a:ext cx="6499850" cy="1727005"/>
          </a:xfrm>
        </p:spPr>
        <p:txBody>
          <a:bodyPr/>
          <a:lstStyle/>
          <a:p>
            <a:r>
              <a:rPr lang="en-US" dirty="0"/>
              <a:t>A Decade of Performance Portability – Lessons Learned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D0F44-4EA8-8C44-9450-19DE5A399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05146071-E038-D245-BA97-211FAFC05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Trott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FD3EDE-EDF8-A349-858C-CC5E9DA482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B36A77-2F07-B547-89B1-89D82C7ED0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859F9A0-CC96-5E48-98DB-5E928182A7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AF09FC6-5A9D-AADC-6C08-CBA340AB71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237" r="4237"/>
          <a:stretch>
            <a:fillRect/>
          </a:stretch>
        </p:blipFill>
        <p:spPr/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AC841BF-AA84-C642-806C-BC028207D0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DE3501-3CD2-0F44-87FB-60856AFB3D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Sandia National Laboratories, Center for Computing Research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542A7-2628-7330-CA1A-6C9A0F8F545D}"/>
              </a:ext>
            </a:extLst>
          </p:cNvPr>
          <p:cNvSpPr/>
          <p:nvPr/>
        </p:nvSpPr>
        <p:spPr>
          <a:xfrm>
            <a:off x="699480" y="6354061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Source Sans Pro" panose="020F0502020204030204" pitchFamily="34" charset="0"/>
              </a:rPr>
              <a:t>SAND2022-12174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EC82-D0D9-E734-7C82-BA4DA9A7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Kokkos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8536B-4477-FCA2-CE40-E54E82749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29B25-5675-FD80-AA94-385B8669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10" y="3459242"/>
            <a:ext cx="2363733" cy="108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C9889-54B4-4C1D-854C-15B1A3D28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12" y="2481676"/>
            <a:ext cx="2699155" cy="648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87614-97F8-D84C-B084-666D716D8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691" y="2346376"/>
            <a:ext cx="2185702" cy="87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1BB12-C5BE-B96B-4A34-81E5905C6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647" y="2321254"/>
            <a:ext cx="2384638" cy="828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8D6D8-CC9A-E570-EC91-5A141C3DE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041" y="3783425"/>
            <a:ext cx="3428816" cy="5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E522-8DB5-4C65-F7B1-F63BC7AB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Kokkos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179A-2541-D592-59A6-D5B6DB9F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11</a:t>
            </a:fld>
            <a:endParaRPr lang="en-US" dirty="0"/>
          </a:p>
        </p:txBody>
      </p:sp>
      <p:graphicFrame>
        <p:nvGraphicFramePr>
          <p:cNvPr id="5" name="Google Shape;201;p5">
            <a:extLst>
              <a:ext uri="{FF2B5EF4-FFF2-40B4-BE49-F238E27FC236}">
                <a16:creationId xmlns:a16="http://schemas.microsoft.com/office/drawing/2014/main" id="{7887BEFC-EDA6-B0BE-C5C4-48EA8DFB2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098232"/>
              </p:ext>
            </p:extLst>
          </p:nvPr>
        </p:nvGraphicFramePr>
        <p:xfrm>
          <a:off x="559397" y="2373373"/>
          <a:ext cx="3491407" cy="296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172C60-B380-FF34-FAFE-0137B155A8D7}"/>
              </a:ext>
            </a:extLst>
          </p:cNvPr>
          <p:cNvSpPr txBox="1"/>
          <p:nvPr/>
        </p:nvSpPr>
        <p:spPr>
          <a:xfrm>
            <a:off x="720648" y="1153550"/>
            <a:ext cx="344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https://kokkosteam.slack.com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517D-B963-5836-808F-3F67C72A20A9}"/>
              </a:ext>
            </a:extLst>
          </p:cNvPr>
          <p:cNvSpPr txBox="1"/>
          <p:nvPr/>
        </p:nvSpPr>
        <p:spPr>
          <a:xfrm>
            <a:off x="807498" y="1522882"/>
            <a:ext cx="3133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&gt;900 Registered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&gt;130 Institutions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AC128-1A8C-8C7D-38EE-D962E304B322}"/>
              </a:ext>
            </a:extLst>
          </p:cNvPr>
          <p:cNvSpPr txBox="1"/>
          <p:nvPr/>
        </p:nvSpPr>
        <p:spPr>
          <a:xfrm>
            <a:off x="4363004" y="1091995"/>
            <a:ext cx="6891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Kokkos @ Sandia National Laboratories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Primary Programming Model for ASC and CSSE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Used instead of CUDA/HIP/OpenCL/OpenMP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9B90B-768F-107B-2C7F-681A591F3B35}"/>
              </a:ext>
            </a:extLst>
          </p:cNvPr>
          <p:cNvSpPr txBox="1"/>
          <p:nvPr/>
        </p:nvSpPr>
        <p:spPr>
          <a:xfrm>
            <a:off x="4363004" y="3755545"/>
            <a:ext cx="7008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Applications and Libraries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Estimated 150-250 HPC projects using Kokkos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On the order of three-dozen apps run science and engineering production runs with Kokkos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Many apps use multiple Kokkos based libraries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Similar distribution as the Slack User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9687F-A31E-68BE-E924-8D89D3542E0F}"/>
              </a:ext>
            </a:extLst>
          </p:cNvPr>
          <p:cNvSpPr txBox="1"/>
          <p:nvPr/>
        </p:nvSpPr>
        <p:spPr>
          <a:xfrm>
            <a:off x="4363004" y="2349411"/>
            <a:ext cx="7828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Kokkos @ DOE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/>
              </a:rPr>
              <a:t>Exascale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Computing Project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&gt;50% of C++ codes in ECP use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Kokkos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&lt;10% of C++ codes use directly CUDA/HIP/SYCL/OpenMP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33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449A-4CF9-FFC1-356F-DB2FE408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24" y="2891904"/>
            <a:ext cx="10480752" cy="146908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Performance Portability Challenges and </a:t>
            </a:r>
            <a:br>
              <a:rPr lang="en-US" sz="3600" dirty="0"/>
            </a:br>
            <a:r>
              <a:rPr lang="en-US" sz="3600" dirty="0"/>
              <a:t>How to Tackle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7A568-FDAE-FC7F-7073-E43BFF88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829B59-1CCF-C0E3-4D7A-EB39B05AE37B}"/>
              </a:ext>
            </a:extLst>
          </p:cNvPr>
          <p:cNvSpPr/>
          <p:nvPr/>
        </p:nvSpPr>
        <p:spPr>
          <a:xfrm>
            <a:off x="1765300" y="2552700"/>
            <a:ext cx="30099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2EA8F-426E-742D-45B5-238E8A9C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Device and Host Functions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5E76-6D92-D4FE-2D72-92AB9B16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CE963-D059-1E37-B30E-33D6B4F58A4E}"/>
              </a:ext>
            </a:extLst>
          </p:cNvPr>
          <p:cNvSpPr txBox="1"/>
          <p:nvPr/>
        </p:nvSpPr>
        <p:spPr>
          <a:xfrm>
            <a:off x="1268861" y="1019523"/>
            <a:ext cx="88802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Foo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&amp; operator[] (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{ </a:t>
            </a:r>
            <a:r>
              <a:rPr lang="en-US" sz="1400" dirty="0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];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&amp; operator[] (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US" sz="1400" dirty="0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];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};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__global__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foo_kernel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(Foo f)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"Kernel: </a:t>
            </a:r>
            <a:r>
              <a:rPr lang="en-US" sz="1400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%</a:t>
            </a:r>
            <a:r>
              <a:rPr lang="en-US" sz="1400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\</a:t>
            </a:r>
            <a:r>
              <a:rPr lang="en-US" sz="1400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400" dirty="0" err="1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foo()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Foo f{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};         </a:t>
            </a:r>
            <a:r>
              <a:rPr lang="en-US" sz="1400" dirty="0">
                <a:solidFill>
                  <a:schemeClr val="tx2"/>
                </a:solidFill>
                <a:effectLst/>
                <a:latin typeface="Menlo" panose="020B0609030804020204" pitchFamily="49" charset="0"/>
              </a:rPr>
              <a:t>// Create Object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foo_kernel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&lt;&lt;&lt;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&gt;&gt;&gt;(f); </a:t>
            </a:r>
            <a:r>
              <a:rPr lang="en-US" sz="1400" dirty="0">
                <a:solidFill>
                  <a:schemeClr val="tx2"/>
                </a:solidFill>
                <a:effectLst/>
                <a:latin typeface="Menlo" panose="020B0609030804020204" pitchFamily="49" charset="0"/>
              </a:rPr>
              <a:t>// Dispatch Kernel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F618B-66EC-457E-65B6-E7B1DD6F6B71}"/>
              </a:ext>
            </a:extLst>
          </p:cNvPr>
          <p:cNvSpPr txBox="1"/>
          <p:nvPr/>
        </p:nvSpPr>
        <p:spPr>
          <a:xfrm>
            <a:off x="855624" y="4466903"/>
            <a:ext cx="104807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nvcc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--std=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17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main.cu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main.cu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calling a __host__ function("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Foo::operator [](int)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 from a __global__ function("</a:t>
            </a:r>
            <a:r>
              <a:rPr lang="en-US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foo_kernel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 is not allowed</a:t>
            </a:r>
          </a:p>
          <a:p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main.cu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identifier "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Foo::operator []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 is undefined in device code</a:t>
            </a:r>
          </a:p>
        </p:txBody>
      </p:sp>
    </p:spTree>
    <p:extLst>
      <p:ext uri="{BB962C8B-B14F-4D97-AF65-F5344CB8AC3E}">
        <p14:creationId xmlns:p14="http://schemas.microsoft.com/office/powerpoint/2010/main" val="29583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EA8F-426E-742D-45B5-238E8A9C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and Host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5E76-6D92-D4FE-2D72-92AB9B16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CE963-D059-1E37-B30E-33D6B4F58A4E}"/>
              </a:ext>
            </a:extLst>
          </p:cNvPr>
          <p:cNvSpPr txBox="1"/>
          <p:nvPr/>
        </p:nvSpPr>
        <p:spPr>
          <a:xfrm>
            <a:off x="1655884" y="1531822"/>
            <a:ext cx="88802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struct Foo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    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[4];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__host__ __device__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int&amp; operator[] (int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) { return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];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__host__ __device__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const int&amp; operator[] (int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) const { return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val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]; }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Menlo" panose="020B0609030804020204" pitchFamily="49" charset="0"/>
              </a:rPr>
              <a:t>  };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94EC99-516B-E1AC-165B-E32BAB5A5999}"/>
              </a:ext>
            </a:extLst>
          </p:cNvPr>
          <p:cNvSpPr/>
          <p:nvPr/>
        </p:nvSpPr>
        <p:spPr>
          <a:xfrm>
            <a:off x="720648" y="856572"/>
            <a:ext cx="9816054" cy="67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We need device compilation markup!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8458D-D933-5829-DB3B-19663F073E4F}"/>
              </a:ext>
            </a:extLst>
          </p:cNvPr>
          <p:cNvSpPr txBox="1"/>
          <p:nvPr/>
        </p:nvSpPr>
        <p:spPr>
          <a:xfrm>
            <a:off x="994703" y="3035957"/>
            <a:ext cx="106604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Fundamental Problem: </a:t>
            </a:r>
            <a:r>
              <a:rPr lang="en-US" dirty="0"/>
              <a:t>There are two instructions sets: CPU and GPU</a:t>
            </a:r>
          </a:p>
          <a:p>
            <a:endParaRPr lang="en-US" dirty="0"/>
          </a:p>
          <a:p>
            <a:pPr algn="ctr"/>
            <a:r>
              <a:rPr lang="en-US" b="1" i="1" dirty="0"/>
              <a:t>Why not just compile everything twice? </a:t>
            </a:r>
          </a:p>
          <a:p>
            <a:pPr algn="ctr"/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GPU functions can’t handle everything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 is limited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Inline assembly or </a:t>
            </a:r>
            <a:r>
              <a:rPr lang="en-US" dirty="0" err="1"/>
              <a:t>intrinsics</a:t>
            </a:r>
            <a:r>
              <a:rPr lang="en-US" dirty="0"/>
              <a:t> for CPU </a:t>
            </a:r>
            <a:r>
              <a:rPr lang="en-US" dirty="0" err="1"/>
              <a:t>archs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Can’t protect with “ifdef __AVX__” since macros may be the same for all compilation phases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Would need speculative compilation, but what about compilation time??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EC48ED-B8FB-B2E9-35BB-2067BC6E78A9}"/>
              </a:ext>
            </a:extLst>
          </p:cNvPr>
          <p:cNvSpPr/>
          <p:nvPr/>
        </p:nvSpPr>
        <p:spPr>
          <a:xfrm>
            <a:off x="493493" y="6002503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Consequence: </a:t>
            </a:r>
            <a:r>
              <a:rPr lang="en-US" sz="2000" b="1" i="1" dirty="0"/>
              <a:t>Most of the C++ </a:t>
            </a:r>
            <a:r>
              <a:rPr lang="en-US" sz="2000" b="1" i="1" dirty="0" err="1"/>
              <a:t>stdlib</a:t>
            </a:r>
            <a:r>
              <a:rPr lang="en-US" sz="2000" b="1" i="1" dirty="0"/>
              <a:t> does not work in heterogeneous architectures!</a:t>
            </a:r>
          </a:p>
        </p:txBody>
      </p:sp>
    </p:spTree>
    <p:extLst>
      <p:ext uri="{BB962C8B-B14F-4D97-AF65-F5344CB8AC3E}">
        <p14:creationId xmlns:p14="http://schemas.microsoft.com/office/powerpoint/2010/main" val="9027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1: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Single source compilation for heterogeneous architecture requires some form of “host/device” function attributes.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Function pointers to the same function have different values depending where they are obtained!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That makes virtual functions fairly tricky to use!</a:t>
            </a:r>
          </a:p>
        </p:txBody>
      </p:sp>
    </p:spTree>
    <p:extLst>
      <p:ext uri="{BB962C8B-B14F-4D97-AF65-F5344CB8AC3E}">
        <p14:creationId xmlns:p14="http://schemas.microsoft.com/office/powerpoint/2010/main" val="3482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0C17-C52D-B1A7-BCA7-79D11239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Dispatch to devices and the challenge of value semantics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CD08-8D12-69C4-EEAB-EE5631AE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110856"/>
            <a:ext cx="10480751" cy="570225"/>
          </a:xfrm>
        </p:spPr>
        <p:txBody>
          <a:bodyPr/>
          <a:lstStyle/>
          <a:p>
            <a:r>
              <a:rPr lang="en-US" i="1" dirty="0"/>
              <a:t>Lets say I want to modify the data members of Foo in a kernel: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F0976-6587-CAC7-68E4-215A429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21EBB-52E6-B2A7-1FFF-0F9F42150D5E}"/>
              </a:ext>
            </a:extLst>
          </p:cNvPr>
          <p:cNvSpPr txBox="1"/>
          <p:nvPr/>
        </p:nvSpPr>
        <p:spPr>
          <a:xfrm>
            <a:off x="1215684" y="3768033"/>
            <a:ext cx="10638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CUDA Exception: Warp Illegal Address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exception was triggered at PC 0xd038d0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Thread 1 "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a.out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 received signal CUDA_EXCEPTION_14, Warp Illegal Address.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A9680-5CAB-F9B7-D3FF-894A553CE3CB}"/>
              </a:ext>
            </a:extLst>
          </p:cNvPr>
          <p:cNvSpPr txBox="1"/>
          <p:nvPr/>
        </p:nvSpPr>
        <p:spPr>
          <a:xfrm>
            <a:off x="1869831" y="1242124"/>
            <a:ext cx="88802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__global__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foo_kernel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(Foo&amp; f)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"Kernel: </a:t>
            </a:r>
            <a:r>
              <a:rPr lang="en-US" sz="1400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%</a:t>
            </a:r>
            <a:r>
              <a:rPr lang="en-US" sz="1400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\</a:t>
            </a:r>
            <a:r>
              <a:rPr lang="en-US" sz="1400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400" dirty="0" err="1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f[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= 99;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foo()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Foo f{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foo_kernel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&lt;&lt;&lt;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&gt;&gt;&gt;(f); 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79E7A8-3C2F-5FE4-445B-03B6505AA59E}"/>
              </a:ext>
            </a:extLst>
          </p:cNvPr>
          <p:cNvSpPr txBox="1">
            <a:spLocks/>
          </p:cNvSpPr>
          <p:nvPr/>
        </p:nvSpPr>
        <p:spPr>
          <a:xfrm>
            <a:off x="720648" y="3386720"/>
            <a:ext cx="10480751" cy="381313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Crashes at runtime: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8DC26D1-9097-8357-FCA6-D7FC313E30BA}"/>
              </a:ext>
            </a:extLst>
          </p:cNvPr>
          <p:cNvSpPr/>
          <p:nvPr/>
        </p:nvSpPr>
        <p:spPr>
          <a:xfrm>
            <a:off x="493492" y="5701491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Consequence: </a:t>
            </a:r>
            <a:r>
              <a:rPr lang="en-US" sz="2000" b="1" i="1" dirty="0"/>
              <a:t>Containers with value semantics are not useable!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65D1ABF-3137-006E-7CB7-B47CE759D039}"/>
              </a:ext>
            </a:extLst>
          </p:cNvPr>
          <p:cNvSpPr/>
          <p:nvPr/>
        </p:nvSpPr>
        <p:spPr>
          <a:xfrm>
            <a:off x="559397" y="4667978"/>
            <a:ext cx="10869156" cy="67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Some memory may not be accessible from all execution resources! </a:t>
            </a:r>
          </a:p>
        </p:txBody>
      </p:sp>
    </p:spTree>
    <p:extLst>
      <p:ext uri="{BB962C8B-B14F-4D97-AF65-F5344CB8AC3E}">
        <p14:creationId xmlns:p14="http://schemas.microsoft.com/office/powerpoint/2010/main" val="2694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2: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Data structures accessed in compute kernels need to have reference semantics.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Proper reference counting is difficult and/or costly across architecture boundaries.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Kokkos</a:t>
            </a:r>
            <a:r>
              <a:rPr lang="en-US" sz="1600" dirty="0"/>
              <a:t> simply waits for all outstanding asynchronous work before deallocating.</a:t>
            </a:r>
          </a:p>
        </p:txBody>
      </p:sp>
    </p:spTree>
    <p:extLst>
      <p:ext uri="{BB962C8B-B14F-4D97-AF65-F5344CB8AC3E}">
        <p14:creationId xmlns:p14="http://schemas.microsoft.com/office/powerpoint/2010/main" val="4175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ParUnseq</a:t>
            </a:r>
            <a:r>
              <a:rPr lang="en-US" dirty="0"/>
              <a:t> – The need to restrict guarantees to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9800-D865-1AE0-2968-1D3FB2FD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6" y="1017393"/>
            <a:ext cx="10480751" cy="570225"/>
          </a:xfrm>
        </p:spPr>
        <p:txBody>
          <a:bodyPr/>
          <a:lstStyle/>
          <a:p>
            <a:r>
              <a:rPr lang="en-US" dirty="0"/>
              <a:t>Strong forward progress guarantees are not a given on many accelerator architectures.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728AA-13EF-2335-146B-15ED24411D15}"/>
              </a:ext>
            </a:extLst>
          </p:cNvPr>
          <p:cNvSpPr txBox="1"/>
          <p:nvPr/>
        </p:nvSpPr>
        <p:spPr>
          <a:xfrm>
            <a:off x="559397" y="1637368"/>
            <a:ext cx="5145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__global__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deadlock(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lock,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threadIdx.x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count = 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atomicCAS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(lock,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)!=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&amp;&amp; count&lt;N)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count++;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atomicCAS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(lock,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2F7DA-3E60-038C-AAE0-747976E99B05}"/>
              </a:ext>
            </a:extLst>
          </p:cNvPr>
          <p:cNvSpPr txBox="1"/>
          <p:nvPr/>
        </p:nvSpPr>
        <p:spPr>
          <a:xfrm>
            <a:off x="6093656" y="1621387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__global__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no_deadlock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 lock,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threadIdx.x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atomicCAS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(lock,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count = 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C1651C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atomicCAS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(lock,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)!=</a:t>
            </a:r>
            <a:r>
              <a:rPr lang="en-US" sz="1400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&amp;&amp; count&lt;N) {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count++;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37B8BB-4B93-DA74-44FA-1C6D26BC50B2}"/>
              </a:ext>
            </a:extLst>
          </p:cNvPr>
          <p:cNvSpPr txBox="1">
            <a:spLocks/>
          </p:cNvSpPr>
          <p:nvPr/>
        </p:nvSpPr>
        <p:spPr>
          <a:xfrm>
            <a:off x="337695" y="3933887"/>
            <a:ext cx="4984330" cy="7122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”deadlocks” on NVIDIA GPUs pre Volta and AMD GPUs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09E2A-D9AC-0FAA-8AD5-CD7302196416}"/>
              </a:ext>
            </a:extLst>
          </p:cNvPr>
          <p:cNvSpPr txBox="1">
            <a:spLocks/>
          </p:cNvSpPr>
          <p:nvPr/>
        </p:nvSpPr>
        <p:spPr>
          <a:xfrm>
            <a:off x="6115468" y="3933887"/>
            <a:ext cx="4984330" cy="7122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Does not ”deadlock” on NVIDIA GPUs and AMD GPUs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B448BA-29BC-7BBE-C98E-ED98D532E06C}"/>
              </a:ext>
            </a:extLst>
          </p:cNvPr>
          <p:cNvSpPr/>
          <p:nvPr/>
        </p:nvSpPr>
        <p:spPr>
          <a:xfrm>
            <a:off x="559397" y="5840607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Consequence: </a:t>
            </a:r>
            <a:r>
              <a:rPr lang="en-US" sz="2000" b="1" i="1" dirty="0"/>
              <a:t>Only </a:t>
            </a:r>
            <a:r>
              <a:rPr lang="en-US" sz="2000" b="1" i="1" dirty="0" err="1"/>
              <a:t>par_unseq</a:t>
            </a:r>
            <a:r>
              <a:rPr lang="en-US" sz="2000" b="1" i="1" dirty="0"/>
              <a:t> can be portably mapped to all architectures!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50A08-A49C-6A51-6AA4-DC227149B880}"/>
              </a:ext>
            </a:extLst>
          </p:cNvPr>
          <p:cNvSpPr txBox="1"/>
          <p:nvPr/>
        </p:nvSpPr>
        <p:spPr>
          <a:xfrm>
            <a:off x="720646" y="5020577"/>
            <a:ext cx="1116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Some accelerators might not have the concept of a thread at all: e.g. data-flow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34705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3: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Parallel </a:t>
            </a:r>
            <a:r>
              <a:rPr lang="en-US" sz="2400" i="1" dirty="0" err="1"/>
              <a:t>unsequenced</a:t>
            </a:r>
            <a:r>
              <a:rPr lang="en-US" sz="2400" i="1" dirty="0"/>
              <a:t> loops are the fundamental building block for performance portable code.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systems are possible and useful, but tasks need to contain data parallel </a:t>
            </a:r>
            <a:r>
              <a:rPr lang="en-US" sz="1600" dirty="0" err="1"/>
              <a:t>unsequenced</a:t>
            </a:r>
            <a:r>
              <a:rPr lang="en-US" sz="1600" dirty="0"/>
              <a:t> loops to achieve performance. </a:t>
            </a:r>
          </a:p>
        </p:txBody>
      </p:sp>
    </p:spTree>
    <p:extLst>
      <p:ext uri="{BB962C8B-B14F-4D97-AF65-F5344CB8AC3E}">
        <p14:creationId xmlns:p14="http://schemas.microsoft.com/office/powerpoint/2010/main" val="7075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5F40-F5F6-9B68-FE4F-17A4364E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talk.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BB92-0D15-456D-FAE5-337BCCB5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Demonstrate issues of heterogeneous hardware and performance portability from a C++ software design perspective.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 how the C++ Performance Portability Programming Model Kokkos addresses these concerns in its design.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Connect it all to the design of C++23 </a:t>
            </a:r>
            <a:r>
              <a:rPr lang="en-US" dirty="0" err="1"/>
              <a:t>mdspan</a:t>
            </a:r>
            <a:r>
              <a:rPr lang="en-US" dirty="0"/>
              <a:t> and (hopefully) C++26 </a:t>
            </a:r>
            <a:r>
              <a:rPr lang="en-US" dirty="0" err="1"/>
              <a:t>stdBLAS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Summarize lessons learned beyond C++ design decisions to achieve practical performance portability.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1E6E7-0844-0E73-1E61-7802F9DDC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9F4A-C6F7-0E8D-7687-E7025AAA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F3445-DF08-6CD9-ADBE-5389C52B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3C4FE-5519-C927-140D-7F6872BC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4099389"/>
            <a:ext cx="10480751" cy="22911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data structure: </a:t>
            </a:r>
            <a:r>
              <a:rPr lang="en-US" dirty="0" err="1"/>
              <a:t>Kokkos</a:t>
            </a:r>
            <a:r>
              <a:rPr lang="en-US" dirty="0"/>
              <a:t>::View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Reference counted multi dimensional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details later</a:t>
            </a:r>
          </a:p>
          <a:p>
            <a:r>
              <a:rPr lang="en-US" dirty="0"/>
              <a:t>Primary work dispatch: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parallel_for</a:t>
            </a:r>
            <a:r>
              <a:rPr lang="en-US" dirty="0"/>
              <a:t> loop with </a:t>
            </a:r>
            <a:r>
              <a:rPr lang="en-US" dirty="0" err="1"/>
              <a:t>par_unseq</a:t>
            </a:r>
            <a:r>
              <a:rPr lang="en-US" dirty="0"/>
              <a:t> semantics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Capture by value (e.g. ‘KOKKOS_LAMBDA’ == ‘[=] __host__ __device__’ for CUDA/HIP)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49C82-F189-095C-9DBF-07A7F58DF816}"/>
              </a:ext>
            </a:extLst>
          </p:cNvPr>
          <p:cNvSpPr/>
          <p:nvPr/>
        </p:nvSpPr>
        <p:spPr>
          <a:xfrm>
            <a:off x="1170687" y="926911"/>
            <a:ext cx="101919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matrix add using 2D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 Views, two Views (X,Y) represent const data</a:t>
            </a:r>
          </a:p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matrix_add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**&gt; Z,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        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**&gt; X,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        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**&gt; Y)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N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M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Dispatch N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unsequenced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 calls to the lambda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KOKKOS_FUNCTION contains appropriate device markup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Note: capture by value so we can access a copy on the device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(N, KOKKOS_LAMBDA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9FA01C"/>
                </a:solidFill>
                <a:latin typeface="Menlo" panose="020B060903080402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j=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 j&lt;M;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Z(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= X(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+ Y(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 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Accessibility and How to Control Where to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9800-D865-1AE0-2968-1D3FB2FD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648" y="2635948"/>
            <a:ext cx="5146752" cy="420157"/>
          </a:xfrm>
        </p:spPr>
        <p:txBody>
          <a:bodyPr/>
          <a:lstStyle/>
          <a:p>
            <a:r>
              <a:rPr lang="en-US" b="1" dirty="0"/>
              <a:t>Execution Spaces and Memory Spaces!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E8A106-8D82-33AC-8562-729F0CE03911}"/>
              </a:ext>
            </a:extLst>
          </p:cNvPr>
          <p:cNvSpPr/>
          <p:nvPr/>
        </p:nvSpPr>
        <p:spPr>
          <a:xfrm>
            <a:off x="559397" y="1740802"/>
            <a:ext cx="10869156" cy="67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do we control where code executes, and where memory is allocated?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CB6D5-CC39-5C57-47C0-F207FE85FA76}"/>
              </a:ext>
            </a:extLst>
          </p:cNvPr>
          <p:cNvSpPr/>
          <p:nvPr/>
        </p:nvSpPr>
        <p:spPr>
          <a:xfrm>
            <a:off x="0" y="1083708"/>
            <a:ext cx="736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Reminder:</a:t>
            </a:r>
            <a:r>
              <a:rPr lang="en-US" dirty="0"/>
              <a:t> not all memory is accessible from everywhere!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4E6CB-8902-A5A5-5BE4-B9C502DF5A6B}"/>
              </a:ext>
            </a:extLst>
          </p:cNvPr>
          <p:cNvSpPr txBox="1"/>
          <p:nvPr/>
        </p:nvSpPr>
        <p:spPr>
          <a:xfrm>
            <a:off x="559397" y="3215214"/>
            <a:ext cx="913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Kokkos</a:t>
            </a:r>
            <a:r>
              <a:rPr lang="en-US" dirty="0"/>
              <a:t> Execution and Data Structure are strongly typed with respect to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AF656-01D8-E417-A176-130ED048867C}"/>
              </a:ext>
            </a:extLst>
          </p:cNvPr>
          <p:cNvSpPr/>
          <p:nvPr/>
        </p:nvSpPr>
        <p:spPr>
          <a:xfrm>
            <a:off x="865042" y="3696160"/>
            <a:ext cx="101919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template&lt;</a:t>
            </a:r>
            <a:r>
              <a:rPr lang="en-US" sz="1400" dirty="0">
                <a:solidFill>
                  <a:srgbClr val="9FA01C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matrix_add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Z,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        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X,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        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::View&lt;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Y)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N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M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9FA01C"/>
                </a:solidFill>
                <a:latin typeface="Menlo" panose="020B0609030804020204" pitchFamily="49" charset="0"/>
              </a:rPr>
              <a:t>using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exec_t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 err="1">
                <a:solidFill>
                  <a:srgbClr val="9FA01C"/>
                </a:solidFill>
                <a:latin typeface="Menlo" panose="020B0609030804020204" pitchFamily="49" charset="0"/>
              </a:rPr>
              <a:t>typename</a:t>
            </a:r>
            <a:r>
              <a:rPr lang="en-US" sz="1400" dirty="0">
                <a:solidFill>
                  <a:srgbClr val="9FA01C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execution_space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4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exec_t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&gt;(0,N), KOKKOS_FUNCTION [=]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9FA01C"/>
                </a:solidFill>
                <a:latin typeface="Menlo" panose="020B060903080402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j=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; j&lt;M;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Z(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= X(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+ Y(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 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4: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Execution and Memory Resources need to know about each other.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047364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Portably expressing more subtle memory semantics such as page migration is a concern.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Types are not necessarily enough – need instances to support multiple discrete GPUs or multiple queues on a single GPU.</a:t>
            </a:r>
          </a:p>
        </p:txBody>
      </p:sp>
    </p:spTree>
    <p:extLst>
      <p:ext uri="{BB962C8B-B14F-4D97-AF65-F5344CB8AC3E}">
        <p14:creationId xmlns:p14="http://schemas.microsoft.com/office/powerpoint/2010/main" val="28641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curse of cached vs coalesced data access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AB73A3-986F-8692-F071-4EC5099AC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2006"/>
              </p:ext>
            </p:extLst>
          </p:nvPr>
        </p:nvGraphicFramePr>
        <p:xfrm>
          <a:off x="330200" y="3418631"/>
          <a:ext cx="4025899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ADC2E-4CA4-5CFC-B8E5-20F98D0017DB}"/>
              </a:ext>
            </a:extLst>
          </p:cNvPr>
          <p:cNvSpPr/>
          <p:nvPr/>
        </p:nvSpPr>
        <p:spPr>
          <a:xfrm>
            <a:off x="546697" y="889844"/>
            <a:ext cx="106420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void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matrix_add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 int N, int M, float* Z, const float* X, const float* Y)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Kokkos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::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 N, KOKKOS_FUNCTION [=] (int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for(int j=0; j&lt;M;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j++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400" dirty="0">
                <a:solidFill>
                  <a:schemeClr val="accent5"/>
                </a:solidFill>
                <a:latin typeface="Menlo" panose="020B0609030804020204" pitchFamily="49" charset="0"/>
              </a:rPr>
              <a:t>#ifdef 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</a:rPr>
              <a:t>// USE_C_LAYOUT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</a:t>
            </a:r>
            <a:r>
              <a:rPr lang="en-US" sz="1400" dirty="0">
                <a:solidFill>
                  <a:schemeClr val="accent2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index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* M + j;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400" dirty="0">
                <a:solidFill>
                  <a:schemeClr val="accent5"/>
                </a:solidFill>
                <a:latin typeface="Menlo" panose="020B0609030804020204" pitchFamily="49" charset="0"/>
              </a:rPr>
              <a:t>#else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</a:rPr>
              <a:t>// USE_FORTRAN_LAYOUT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</a:t>
            </a:r>
            <a:r>
              <a:rPr lang="en-US" sz="1400" dirty="0">
                <a:solidFill>
                  <a:schemeClr val="accent2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index =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+ j * N;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sz="1400" dirty="0">
                <a:solidFill>
                  <a:schemeClr val="accent5"/>
                </a:solidFill>
                <a:latin typeface="Menlo" panose="020B0609030804020204" pitchFamily="49" charset="0"/>
              </a:rPr>
              <a:t>#endif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Z[index] = X [index] + Y [index];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}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DE7C2-3E93-DB79-C1D8-51495F8B3396}"/>
              </a:ext>
            </a:extLst>
          </p:cNvPr>
          <p:cNvSpPr txBox="1"/>
          <p:nvPr/>
        </p:nvSpPr>
        <p:spPr>
          <a:xfrm>
            <a:off x="4635798" y="3948703"/>
            <a:ext cx="6565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GPUs </a:t>
            </a:r>
            <a:r>
              <a:rPr lang="en-US" dirty="0"/>
              <a:t>“adjacent” threads want to do coalesced access – i.e. access elements on the same cache-line.</a:t>
            </a:r>
          </a:p>
          <a:p>
            <a:endParaRPr lang="en-US" dirty="0"/>
          </a:p>
          <a:p>
            <a:r>
              <a:rPr lang="en-US" b="1" dirty="0"/>
              <a:t>On CPUs </a:t>
            </a:r>
            <a:r>
              <a:rPr lang="en-US" dirty="0"/>
              <a:t>threads rely on prefetching and avoiding of false sharing for performance – i.e. different threads should access different cache lines.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BD180A-BE05-B50B-4B4A-0DF2E66F816B}"/>
              </a:ext>
            </a:extLst>
          </p:cNvPr>
          <p:cNvSpPr/>
          <p:nvPr/>
        </p:nvSpPr>
        <p:spPr>
          <a:xfrm>
            <a:off x="493493" y="5968156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Optimal storage order for an algorithm depends on architecture!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506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5: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Data Layout Mappings need to be configurable and integral part of the API design.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systems are possible and useful, but tasks need to contain data parallel </a:t>
            </a:r>
            <a:r>
              <a:rPr lang="en-US" sz="1600" dirty="0" err="1"/>
              <a:t>unsequenced</a:t>
            </a:r>
            <a:r>
              <a:rPr lang="en-US" sz="1600" dirty="0"/>
              <a:t> loops to achieve performance. </a:t>
            </a:r>
          </a:p>
        </p:txBody>
      </p:sp>
    </p:spTree>
    <p:extLst>
      <p:ext uri="{BB962C8B-B14F-4D97-AF65-F5344CB8AC3E}">
        <p14:creationId xmlns:p14="http://schemas.microsoft.com/office/powerpoint/2010/main" val="6561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E755-52DB-EA1E-9E80-65BB0E53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MemoryTraits</a:t>
            </a:r>
            <a:r>
              <a:rPr lang="en-US" dirty="0"/>
              <a:t>: customization point for special access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8F7D-6D5B-7D01-C7C2-F9F6BAB0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26911"/>
            <a:ext cx="10480751" cy="4636287"/>
          </a:xfrm>
        </p:spPr>
        <p:txBody>
          <a:bodyPr/>
          <a:lstStyle/>
          <a:p>
            <a:r>
              <a:rPr lang="en-US" dirty="0"/>
              <a:t>Modern architectures have many special memory access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Atomic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Non-temporal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 purpose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39BF4-566E-FD25-1136-39B71555D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51977B-3574-1054-4A4A-9D1E4E31A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421819"/>
              </p:ext>
            </p:extLst>
          </p:nvPr>
        </p:nvGraphicFramePr>
        <p:xfrm>
          <a:off x="7527288" y="2814336"/>
          <a:ext cx="4140199" cy="286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AF19C9-7F6D-D279-8CF2-A98EC7080930}"/>
              </a:ext>
            </a:extLst>
          </p:cNvPr>
          <p:cNvSpPr/>
          <p:nvPr/>
        </p:nvSpPr>
        <p:spPr>
          <a:xfrm>
            <a:off x="559397" y="6041626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Missing significant performance when not leveraging special access hardware!</a:t>
            </a:r>
            <a:endParaRPr lang="en-US" sz="2000" b="1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747438-0948-998D-4E2F-1DE0863295D3}"/>
              </a:ext>
            </a:extLst>
          </p:cNvPr>
          <p:cNvSpPr txBox="1">
            <a:spLocks/>
          </p:cNvSpPr>
          <p:nvPr/>
        </p:nvSpPr>
        <p:spPr>
          <a:xfrm>
            <a:off x="697543" y="2940679"/>
            <a:ext cx="6503358" cy="286173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Example: GPU Texture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Cache for read-only random access with locality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scenario in many physics/engineering codes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Dominated by local interactions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dirty="0" err="1"/>
              <a:t>Kokkos</a:t>
            </a:r>
            <a:r>
              <a:rPr lang="en-US" dirty="0"/>
              <a:t> simple type change of View: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B2449-BE44-E16A-3779-E5FEEC6B342C}"/>
              </a:ext>
            </a:extLst>
          </p:cNvPr>
          <p:cNvSpPr/>
          <p:nvPr/>
        </p:nvSpPr>
        <p:spPr>
          <a:xfrm>
            <a:off x="1047035" y="5419066"/>
            <a:ext cx="9195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L1:      View&lt;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*[</a:t>
            </a:r>
            <a:r>
              <a:rPr lang="en-US" sz="1600" dirty="0">
                <a:solidFill>
                  <a:srgbClr val="B42419"/>
                </a:solidFill>
                <a:latin typeface="Menlo" panose="020B06090308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Texture: View&lt;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*[</a:t>
            </a:r>
            <a:r>
              <a:rPr lang="en-US" sz="1600" dirty="0">
                <a:solidFill>
                  <a:srgbClr val="B42419"/>
                </a:solidFill>
                <a:latin typeface="Menlo" panose="020B060903080402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RandomAccess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 &gt;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6: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More and more special hardware capabilities exist – </a:t>
            </a:r>
          </a:p>
          <a:p>
            <a:pPr algn="r"/>
            <a:r>
              <a:rPr lang="en-US" sz="2400" i="1" dirty="0"/>
              <a:t>for full performance these need to be leveraged.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Wherever possible expressing access behavior via descriptive properties is preferrable over prescriptive settings (e.g. const </a:t>
            </a:r>
            <a:r>
              <a:rPr lang="en-US" sz="1600" dirty="0" err="1"/>
              <a:t>RandomAccess</a:t>
            </a:r>
            <a:r>
              <a:rPr lang="en-US" sz="1600" dirty="0"/>
              <a:t> vs. </a:t>
            </a:r>
            <a:r>
              <a:rPr lang="en-US" sz="1600" dirty="0" err="1"/>
              <a:t>TextureCache</a:t>
            </a:r>
            <a:r>
              <a:rPr lang="en-US" sz="1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047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5E32-B519-1F2C-4245-EB1A51CB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8984-57AB-1C08-FD56-07AF16DD6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B2A5C-1AB7-9026-4B5C-31E4F4D6DFD9}"/>
              </a:ext>
            </a:extLst>
          </p:cNvPr>
          <p:cNvSpPr/>
          <p:nvPr/>
        </p:nvSpPr>
        <p:spPr>
          <a:xfrm>
            <a:off x="559396" y="1120676"/>
            <a:ext cx="1128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DataType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Layout,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Space,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View;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8B3E8C-2EBF-37A4-9E73-D7488B836D4A}"/>
              </a:ext>
            </a:extLst>
          </p:cNvPr>
          <p:cNvSpPr/>
          <p:nvPr/>
        </p:nvSpPr>
        <p:spPr>
          <a:xfrm>
            <a:off x="749298" y="2187679"/>
            <a:ext cx="995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            : rank-1 with one runtime dimension</a:t>
            </a:r>
            <a:endParaRPr lang="en-US" sz="16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*[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   : rank-2 const data, one runtime, one compile-time dimension</a:t>
            </a:r>
            <a:endParaRPr lang="en-US" sz="16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**[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][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  : rank-4 with two runtime, two compile-time dimensions</a:t>
            </a:r>
            <a:endParaRPr lang="en-US" sz="1600" dirty="0">
              <a:solidFill>
                <a:srgbClr val="2FB41D"/>
              </a:solidFill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FC6B2-C3DA-12C6-3EC6-377F97DD1DEE}"/>
              </a:ext>
            </a:extLst>
          </p:cNvPr>
          <p:cNvSpPr txBox="1"/>
          <p:nvPr/>
        </p:nvSpPr>
        <p:spPr>
          <a:xfrm>
            <a:off x="569308" y="1808708"/>
            <a:ext cx="530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DataType</a:t>
            </a:r>
            <a:r>
              <a:rPr lang="en-US" b="1" dirty="0"/>
              <a:t>: </a:t>
            </a:r>
            <a:r>
              <a:rPr lang="en-US" dirty="0"/>
              <a:t>Scalar type and extents of the array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46DEA-9CB4-DB64-2D72-9CADA5F0C31C}"/>
              </a:ext>
            </a:extLst>
          </p:cNvPr>
          <p:cNvSpPr txBox="1"/>
          <p:nvPr/>
        </p:nvSpPr>
        <p:spPr>
          <a:xfrm>
            <a:off x="569308" y="3081515"/>
            <a:ext cx="604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Layout: </a:t>
            </a:r>
            <a:r>
              <a:rPr lang="en-US" dirty="0"/>
              <a:t>Mapping multi-dimensional index to an offset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81BB9-EEEB-418B-765D-FFAEAE13B81A}"/>
              </a:ext>
            </a:extLst>
          </p:cNvPr>
          <p:cNvSpPr/>
          <p:nvPr/>
        </p:nvSpPr>
        <p:spPr>
          <a:xfrm>
            <a:off x="749298" y="3492548"/>
            <a:ext cx="9270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LayoutLeft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  : Fortran array style ordering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    : C-array style ordering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LayoutStride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  : Arbitrary strides in each dimension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LayoutTiled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    : Tiled data layout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EE4DC-06C1-5EE6-2BE6-6F389932726C}"/>
              </a:ext>
            </a:extLst>
          </p:cNvPr>
          <p:cNvSpPr txBox="1"/>
          <p:nvPr/>
        </p:nvSpPr>
        <p:spPr>
          <a:xfrm>
            <a:off x="569308" y="4594182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Space: </a:t>
            </a:r>
            <a:r>
              <a:rPr lang="en-US" dirty="0"/>
              <a:t>Memory Location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7CF56-08DF-CC1F-F1CF-C17A2245581B}"/>
              </a:ext>
            </a:extLst>
          </p:cNvPr>
          <p:cNvSpPr/>
          <p:nvPr/>
        </p:nvSpPr>
        <p:spPr>
          <a:xfrm>
            <a:off x="749298" y="5051381"/>
            <a:ext cx="11442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HostSpace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          : Native memory space of the process thread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          :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device accessible memory space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CudaUVMSpace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    : Host/Device accessible memory space with page migration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CudaHostPinnedSpace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: Host/Device accessible memory space, with pages pinned in host memory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10287-0395-0814-DDA9-872B23DFD0A5}"/>
              </a:ext>
            </a:extLst>
          </p:cNvPr>
          <p:cNvSpPr txBox="1"/>
          <p:nvPr/>
        </p:nvSpPr>
        <p:spPr>
          <a:xfrm>
            <a:off x="569308" y="6202362"/>
            <a:ext cx="880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MemoryTraits</a:t>
            </a:r>
            <a:r>
              <a:rPr lang="en-US" b="1" dirty="0"/>
              <a:t>: </a:t>
            </a:r>
            <a:r>
              <a:rPr lang="en-US" dirty="0"/>
              <a:t>Change access behavior such as “restrict”, “aligned” and “atomic”</a:t>
            </a:r>
          </a:p>
        </p:txBody>
      </p:sp>
    </p:spTree>
    <p:extLst>
      <p:ext uri="{BB962C8B-B14F-4D97-AF65-F5344CB8AC3E}">
        <p14:creationId xmlns:p14="http://schemas.microsoft.com/office/powerpoint/2010/main" val="22126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Hierarchical Hardware and Parallelism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9800-D865-1AE0-2968-1D3FB2FD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26911"/>
            <a:ext cx="10480751" cy="4636287"/>
          </a:xfrm>
        </p:spPr>
        <p:txBody>
          <a:bodyPr/>
          <a:lstStyle/>
          <a:p>
            <a:r>
              <a:rPr lang="en-US" dirty="0"/>
              <a:t>Lets look at the matrix add with different problem sizes, but keep </a:t>
            </a:r>
            <a:r>
              <a:rPr lang="en-US" dirty="0" err="1"/>
              <a:t>NxM</a:t>
            </a:r>
            <a:r>
              <a:rPr lang="en-US" dirty="0"/>
              <a:t> constant.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1D379-A3FD-1C8C-9959-09D78D7DB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403463"/>
              </p:ext>
            </p:extLst>
          </p:nvPr>
        </p:nvGraphicFramePr>
        <p:xfrm>
          <a:off x="1612900" y="1713036"/>
          <a:ext cx="8128000" cy="421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8F89B8-4A23-F81D-DAD9-29CC52E4EFCB}"/>
              </a:ext>
            </a:extLst>
          </p:cNvPr>
          <p:cNvSpPr/>
          <p:nvPr/>
        </p:nvSpPr>
        <p:spPr>
          <a:xfrm>
            <a:off x="559397" y="6041626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Need 100,000 rows to saturate the GPU bandwidth!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866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5E4B-A2AA-E5CB-2DDD-C120E0BA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9D1A-CF93-BB55-E12E-D20EC659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52" y="1110856"/>
            <a:ext cx="6074670" cy="2531061"/>
          </a:xfrm>
        </p:spPr>
        <p:txBody>
          <a:bodyPr/>
          <a:lstStyle/>
          <a:p>
            <a:r>
              <a:rPr lang="en-US" dirty="0"/>
              <a:t>GPUs consists of [NVIDIA/AMD]</a:t>
            </a:r>
          </a:p>
          <a:p>
            <a:pPr marL="342900" indent="-342900">
              <a:buFontTx/>
              <a:buChar char="-"/>
            </a:pPr>
            <a:r>
              <a:rPr lang="en-US" dirty="0"/>
              <a:t>Up to 132/104 Multiprocessors</a:t>
            </a:r>
          </a:p>
          <a:p>
            <a:pPr marL="342900" indent="-342900">
              <a:buFontTx/>
              <a:buChar char="-"/>
            </a:pPr>
            <a:r>
              <a:rPr lang="en-US" dirty="0"/>
              <a:t>Each of which has up to 64/32 resident warps/wavefronts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Each of which has 32/64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E3DD9-9140-0CE4-E88E-F275C2BC7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29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E0B3D8-85FF-8A2E-E724-53CD858E7E21}"/>
              </a:ext>
            </a:extLst>
          </p:cNvPr>
          <p:cNvSpPr/>
          <p:nvPr/>
        </p:nvSpPr>
        <p:spPr>
          <a:xfrm>
            <a:off x="7340758" y="4484439"/>
            <a:ext cx="3959636" cy="79804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id="{595C964F-9B66-6C93-3C1D-A2202677000F}"/>
              </a:ext>
            </a:extLst>
          </p:cNvPr>
          <p:cNvSpPr/>
          <p:nvPr/>
        </p:nvSpPr>
        <p:spPr>
          <a:xfrm>
            <a:off x="6834611" y="828578"/>
            <a:ext cx="4938289" cy="3726774"/>
          </a:xfrm>
          <a:prstGeom prst="round2Same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DB2651-A005-19B9-00E8-7E979E5CA25F}"/>
              </a:ext>
            </a:extLst>
          </p:cNvPr>
          <p:cNvSpPr/>
          <p:nvPr/>
        </p:nvSpPr>
        <p:spPr>
          <a:xfrm>
            <a:off x="7232076" y="3822722"/>
            <a:ext cx="4034946" cy="609866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L2*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41B39C-EE74-5B48-8B48-915F5C810069}"/>
              </a:ext>
            </a:extLst>
          </p:cNvPr>
          <p:cNvSpPr/>
          <p:nvPr/>
        </p:nvSpPr>
        <p:spPr>
          <a:xfrm>
            <a:off x="9765124" y="2434306"/>
            <a:ext cx="156581" cy="220589"/>
          </a:xfrm>
          <a:prstGeom prst="ellipse">
            <a:avLst/>
          </a:prstGeom>
          <a:solidFill>
            <a:srgbClr val="70AD47">
              <a:lumMod val="75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5DC287-C6FC-BAD3-E153-1EFB8AC2B9F1}"/>
              </a:ext>
            </a:extLst>
          </p:cNvPr>
          <p:cNvSpPr/>
          <p:nvPr/>
        </p:nvSpPr>
        <p:spPr>
          <a:xfrm>
            <a:off x="10015443" y="2434297"/>
            <a:ext cx="156581" cy="220589"/>
          </a:xfrm>
          <a:prstGeom prst="ellipse">
            <a:avLst/>
          </a:prstGeom>
          <a:solidFill>
            <a:srgbClr val="70AD47">
              <a:lumMod val="75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74A7CA-4155-913F-45D4-802C365F4E58}"/>
              </a:ext>
            </a:extLst>
          </p:cNvPr>
          <p:cNvSpPr/>
          <p:nvPr/>
        </p:nvSpPr>
        <p:spPr>
          <a:xfrm>
            <a:off x="10243941" y="2434288"/>
            <a:ext cx="156581" cy="220589"/>
          </a:xfrm>
          <a:prstGeom prst="ellipse">
            <a:avLst/>
          </a:prstGeom>
          <a:solidFill>
            <a:srgbClr val="70AD47">
              <a:lumMod val="75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4AA900-B883-F52B-7192-9143B498D9BC}"/>
              </a:ext>
            </a:extLst>
          </p:cNvPr>
          <p:cNvGrpSpPr/>
          <p:nvPr/>
        </p:nvGrpSpPr>
        <p:grpSpPr>
          <a:xfrm>
            <a:off x="7443135" y="1446217"/>
            <a:ext cx="1011746" cy="2091042"/>
            <a:chOff x="3242733" y="1675147"/>
            <a:chExt cx="711200" cy="13643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353E7B-2966-811D-A827-BA91284B88F4}"/>
                </a:ext>
              </a:extLst>
            </p:cNvPr>
            <p:cNvSpPr/>
            <p:nvPr/>
          </p:nvSpPr>
          <p:spPr>
            <a:xfrm>
              <a:off x="3251201" y="1989667"/>
              <a:ext cx="702732" cy="474120"/>
            </a:xfrm>
            <a:prstGeom prst="rect">
              <a:avLst/>
            </a:prstGeom>
            <a:pattFill prst="lgGrid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75000"/>
                </a:srgbClr>
              </a:bgClr>
            </a:patt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bliqueTopLef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29DA17-7E1D-BDD5-1448-4535470633AD}"/>
                </a:ext>
              </a:extLst>
            </p:cNvPr>
            <p:cNvSpPr/>
            <p:nvPr/>
          </p:nvSpPr>
          <p:spPr>
            <a:xfrm>
              <a:off x="3251200" y="2463799"/>
              <a:ext cx="406397" cy="575734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Tex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265F59-E2F7-E457-87B2-5A2638D5F7C8}"/>
                </a:ext>
              </a:extLst>
            </p:cNvPr>
            <p:cNvSpPr/>
            <p:nvPr/>
          </p:nvSpPr>
          <p:spPr>
            <a:xfrm>
              <a:off x="3657598" y="2463787"/>
              <a:ext cx="296335" cy="575746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Scratch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911958-1586-0E36-E9B2-27A69F9756E8}"/>
                </a:ext>
              </a:extLst>
            </p:cNvPr>
            <p:cNvSpPr/>
            <p:nvPr/>
          </p:nvSpPr>
          <p:spPr>
            <a:xfrm>
              <a:off x="3242733" y="1675147"/>
              <a:ext cx="702733" cy="289119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Registers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15EA7C-82E4-95D2-774E-0E585AB7EF0E}"/>
              </a:ext>
            </a:extLst>
          </p:cNvPr>
          <p:cNvGrpSpPr/>
          <p:nvPr/>
        </p:nvGrpSpPr>
        <p:grpSpPr>
          <a:xfrm>
            <a:off x="8671681" y="1446217"/>
            <a:ext cx="1011746" cy="2091042"/>
            <a:chOff x="3242733" y="1675147"/>
            <a:chExt cx="711200" cy="136438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92D3E9-C9D2-3D5B-DE02-0F79790DA783}"/>
                </a:ext>
              </a:extLst>
            </p:cNvPr>
            <p:cNvSpPr/>
            <p:nvPr/>
          </p:nvSpPr>
          <p:spPr>
            <a:xfrm>
              <a:off x="3251201" y="1989667"/>
              <a:ext cx="702732" cy="474120"/>
            </a:xfrm>
            <a:prstGeom prst="rect">
              <a:avLst/>
            </a:prstGeom>
            <a:pattFill prst="lgGrid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75000"/>
                </a:srgbClr>
              </a:bgClr>
            </a:patt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bliqueTopLef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1FB0E3-5CB5-60A7-0FFA-55D612A72CFD}"/>
                </a:ext>
              </a:extLst>
            </p:cNvPr>
            <p:cNvSpPr/>
            <p:nvPr/>
          </p:nvSpPr>
          <p:spPr>
            <a:xfrm>
              <a:off x="3251200" y="2463799"/>
              <a:ext cx="406397" cy="575734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Tex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10ED64-99EC-9116-C81D-67657A3F9750}"/>
                </a:ext>
              </a:extLst>
            </p:cNvPr>
            <p:cNvSpPr/>
            <p:nvPr/>
          </p:nvSpPr>
          <p:spPr>
            <a:xfrm>
              <a:off x="3657598" y="2463787"/>
              <a:ext cx="296335" cy="575746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Scratch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02A7F1-03BC-B867-9CC5-22A1D0AEDB49}"/>
                </a:ext>
              </a:extLst>
            </p:cNvPr>
            <p:cNvSpPr/>
            <p:nvPr/>
          </p:nvSpPr>
          <p:spPr>
            <a:xfrm>
              <a:off x="3242733" y="1675147"/>
              <a:ext cx="702733" cy="289119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Registers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BF57AA-90BA-1F30-E2F1-D8A7070ACD90}"/>
              </a:ext>
            </a:extLst>
          </p:cNvPr>
          <p:cNvGrpSpPr/>
          <p:nvPr/>
        </p:nvGrpSpPr>
        <p:grpSpPr>
          <a:xfrm>
            <a:off x="10557095" y="1459174"/>
            <a:ext cx="1011746" cy="2091042"/>
            <a:chOff x="3242733" y="1675147"/>
            <a:chExt cx="711200" cy="13643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279EDC-9AAF-52DD-EF21-ADB7690CB59F}"/>
                </a:ext>
              </a:extLst>
            </p:cNvPr>
            <p:cNvSpPr/>
            <p:nvPr/>
          </p:nvSpPr>
          <p:spPr>
            <a:xfrm>
              <a:off x="3251201" y="1989667"/>
              <a:ext cx="702732" cy="474120"/>
            </a:xfrm>
            <a:prstGeom prst="rect">
              <a:avLst/>
            </a:prstGeom>
            <a:pattFill prst="lgGrid">
              <a:fgClr>
                <a:srgbClr val="70AD47">
                  <a:lumMod val="60000"/>
                  <a:lumOff val="40000"/>
                </a:srgbClr>
              </a:fgClr>
              <a:bgClr>
                <a:srgbClr val="70AD47">
                  <a:lumMod val="75000"/>
                </a:srgbClr>
              </a:bgClr>
            </a:patt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bliqueTopLef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D80586-FFED-D383-C3B4-723E0D646B80}"/>
                </a:ext>
              </a:extLst>
            </p:cNvPr>
            <p:cNvSpPr/>
            <p:nvPr/>
          </p:nvSpPr>
          <p:spPr>
            <a:xfrm>
              <a:off x="3251200" y="2463799"/>
              <a:ext cx="406397" cy="575734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L1/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Tex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CA2FD2E-9F85-A9D0-5D68-2DDBCAE64BEE}"/>
                </a:ext>
              </a:extLst>
            </p:cNvPr>
            <p:cNvSpPr/>
            <p:nvPr/>
          </p:nvSpPr>
          <p:spPr>
            <a:xfrm>
              <a:off x="3657598" y="2463787"/>
              <a:ext cx="296335" cy="575746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Scratch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0CA6CA5-E613-23B1-7DDB-17DBC410A42B}"/>
                </a:ext>
              </a:extLst>
            </p:cNvPr>
            <p:cNvSpPr/>
            <p:nvPr/>
          </p:nvSpPr>
          <p:spPr>
            <a:xfrm>
              <a:off x="3242733" y="1675147"/>
              <a:ext cx="702733" cy="289119"/>
            </a:xfrm>
            <a:prstGeom prst="rect">
              <a:avLst/>
            </a:prstGeom>
            <a:solidFill>
              <a:srgbClr val="008000"/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Registers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5EE0B84-E12E-9FDA-DEBB-187C5033411A}"/>
              </a:ext>
            </a:extLst>
          </p:cNvPr>
          <p:cNvSpPr/>
          <p:nvPr/>
        </p:nvSpPr>
        <p:spPr>
          <a:xfrm>
            <a:off x="6818058" y="5128607"/>
            <a:ext cx="4938292" cy="1312472"/>
          </a:xfrm>
          <a:prstGeom prst="rect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HBM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9A248B7-45ED-0F26-053E-6020F46E2722}"/>
              </a:ext>
            </a:extLst>
          </p:cNvPr>
          <p:cNvSpPr/>
          <p:nvPr/>
        </p:nvSpPr>
        <p:spPr>
          <a:xfrm>
            <a:off x="7861300" y="948551"/>
            <a:ext cx="2878667" cy="407625"/>
          </a:xfrm>
          <a:prstGeom prst="roundRect">
            <a:avLst/>
          </a:prstGeom>
          <a:gradFill rotWithShape="1"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DD8FBA-B91B-C514-D9CB-76F17B73F2FE}"/>
              </a:ext>
            </a:extLst>
          </p:cNvPr>
          <p:cNvSpPr txBox="1"/>
          <p:nvPr/>
        </p:nvSpPr>
        <p:spPr>
          <a:xfrm rot="16200000">
            <a:off x="5784594" y="2249621"/>
            <a:ext cx="274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Streaming Multiprocessors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911E5E1-7D5B-3E1B-7251-44280051C5DB}"/>
              </a:ext>
            </a:extLst>
          </p:cNvPr>
          <p:cNvSpPr/>
          <p:nvPr/>
        </p:nvSpPr>
        <p:spPr>
          <a:xfrm>
            <a:off x="462134" y="4106940"/>
            <a:ext cx="583524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GPUs have up to 270,000 resident threads!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044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33BC-C5C3-0A36-F01B-2EF061C4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Non-goals of this talk and </a:t>
            </a:r>
            <a:r>
              <a:rPr lang="en-US" dirty="0" err="1"/>
              <a:t>omitions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73DDE-F54E-A132-05E2-886B2B0AD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792F-C4FF-D185-7ADC-79912DFF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2381733"/>
            <a:ext cx="10480751" cy="4636287"/>
          </a:xfrm>
        </p:spPr>
        <p:txBody>
          <a:bodyPr/>
          <a:lstStyle/>
          <a:p>
            <a:pPr algn="ctr"/>
            <a:r>
              <a:rPr lang="en-US" dirty="0"/>
              <a:t>Give an Introduction to </a:t>
            </a:r>
            <a:r>
              <a:rPr lang="en-US" dirty="0" err="1"/>
              <a:t>Kokkos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Cover lessons for </a:t>
            </a:r>
            <a:r>
              <a:rPr lang="en-US" dirty="0" err="1"/>
              <a:t>asynchronicity</a:t>
            </a:r>
            <a:r>
              <a:rPr lang="en-US" dirty="0"/>
              <a:t> and task systems – </a:t>
            </a:r>
            <a:r>
              <a:rPr lang="en-US" i="1" dirty="0"/>
              <a:t>that’s another hour of talk.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Explain how GPUs and other accelerators work.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A064-1D89-8A62-EB56-255C8114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Hardware and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8BA20-4E02-78F7-85A6-6741A09EE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01F31A-E350-6BF2-5765-29C1339FD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998592"/>
              </p:ext>
            </p:extLst>
          </p:nvPr>
        </p:nvGraphicFramePr>
        <p:xfrm>
          <a:off x="1612900" y="2794000"/>
          <a:ext cx="8128000" cy="322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7A765A1-75B8-9935-A7AA-F903E91F9589}"/>
              </a:ext>
            </a:extLst>
          </p:cNvPr>
          <p:cNvSpPr/>
          <p:nvPr/>
        </p:nvSpPr>
        <p:spPr>
          <a:xfrm>
            <a:off x="720646" y="926911"/>
            <a:ext cx="10480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&lt;&gt;(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N,Kokkos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::AUTO),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[=] KOKKOS_FUNCTION (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&lt;&gt;::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member_type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&amp; team)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team.league_rank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Kokkos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TeamThreadRange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(team,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M),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[&amp;] (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j) { Z(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= X(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+ Y(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);});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});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002B66F-D14B-5EEF-D7C3-ACDDBB569F8A}"/>
              </a:ext>
            </a:extLst>
          </p:cNvPr>
          <p:cNvSpPr/>
          <p:nvPr/>
        </p:nvSpPr>
        <p:spPr>
          <a:xfrm>
            <a:off x="559397" y="6041626"/>
            <a:ext cx="10935061" cy="67525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Exposing all available parallelism helps performance and makes it tunable.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783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7: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Hardware is hierarchical and algorithms often don’t expose enough parallelism on a single level: need to support nested parallelism.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206-8C7E-23C8-2E17-A779089A13AD}"/>
              </a:ext>
            </a:extLst>
          </p:cNvPr>
          <p:cNvSpPr/>
          <p:nvPr/>
        </p:nvSpPr>
        <p:spPr>
          <a:xfrm>
            <a:off x="5708650" y="5326764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Related Expert Lessons: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Nested parallelism should have the same syntax and API as the top level parallelism!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18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0E8F-FDE1-C43F-3DB9-1C1262A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Algorithms (Patterns)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9ED7-1D82-52DB-5F20-48E966DD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5" y="1024547"/>
            <a:ext cx="10480751" cy="4636287"/>
          </a:xfrm>
        </p:spPr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provides fundamental algorithms which are combined with execution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Kokkos</a:t>
            </a:r>
            <a:r>
              <a:rPr lang="en-US" dirty="0"/>
              <a:t> execution policies are richer than std </a:t>
            </a:r>
            <a:r>
              <a:rPr lang="en-US" dirty="0" err="1"/>
              <a:t>c++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Iteration Space and what resources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AC0C-D920-6563-051E-4224BD331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44287-3493-DB96-2220-8F6741A3C1F6}"/>
              </a:ext>
            </a:extLst>
          </p:cNvPr>
          <p:cNvSpPr txBox="1"/>
          <p:nvPr/>
        </p:nvSpPr>
        <p:spPr>
          <a:xfrm>
            <a:off x="445096" y="2493241"/>
            <a:ext cx="411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parallel_for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callable for each element in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dependence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BCB5-0C40-D925-474A-8B7B7CE092A2}"/>
              </a:ext>
            </a:extLst>
          </p:cNvPr>
          <p:cNvSpPr txBox="1"/>
          <p:nvPr/>
        </p:nvSpPr>
        <p:spPr>
          <a:xfrm>
            <a:off x="445096" y="3758538"/>
            <a:ext cx="411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parallel_reduce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callable for each element in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output from each callable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EABB2-DA18-CD2E-3F92-79F801C9025F}"/>
              </a:ext>
            </a:extLst>
          </p:cNvPr>
          <p:cNvSpPr txBox="1"/>
          <p:nvPr/>
        </p:nvSpPr>
        <p:spPr>
          <a:xfrm>
            <a:off x="445096" y="5004745"/>
            <a:ext cx="436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parallel_scan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callable for each element in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a scan of callable outputs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299F0-CF56-24FF-4951-D0FC9ECB5BD1}"/>
              </a:ext>
            </a:extLst>
          </p:cNvPr>
          <p:cNvSpPr txBox="1"/>
          <p:nvPr/>
        </p:nvSpPr>
        <p:spPr>
          <a:xfrm>
            <a:off x="5461300" y="2548687"/>
            <a:ext cx="411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RangePolicy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1D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all parallelism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E8D27-97CC-D3DD-E3D2-DE3258965FB1}"/>
              </a:ext>
            </a:extLst>
          </p:cNvPr>
          <p:cNvSpPr txBox="1"/>
          <p:nvPr/>
        </p:nvSpPr>
        <p:spPr>
          <a:xfrm>
            <a:off x="5461300" y="4336613"/>
            <a:ext cx="66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TeamPolicy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1D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each element of </a:t>
            </a:r>
            <a:r>
              <a:rPr lang="en-US" dirty="0" err="1"/>
              <a:t>indexspace</a:t>
            </a:r>
            <a:r>
              <a:rPr lang="en-US" dirty="0"/>
              <a:t> to a team of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FB7E4-FB8D-795D-7CCA-89F20E872AB6}"/>
              </a:ext>
            </a:extLst>
          </p:cNvPr>
          <p:cNvSpPr txBox="1"/>
          <p:nvPr/>
        </p:nvSpPr>
        <p:spPr>
          <a:xfrm>
            <a:off x="5461300" y="5297514"/>
            <a:ext cx="638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TeamThreadRange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1D </a:t>
            </a:r>
            <a:r>
              <a:rPr lang="en-US" dirty="0" err="1"/>
              <a:t>indexspace</a:t>
            </a:r>
            <a:r>
              <a:rPr lang="en-US" dirty="0"/>
              <a:t> – called nested inside </a:t>
            </a:r>
            <a:r>
              <a:rPr lang="en-US" dirty="0" err="1"/>
              <a:t>TeamPolicy</a:t>
            </a:r>
            <a:r>
              <a:rPr lang="en-US" dirty="0"/>
              <a:t>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each element of </a:t>
            </a:r>
            <a:r>
              <a:rPr lang="en-US" dirty="0" err="1"/>
              <a:t>indexspace</a:t>
            </a:r>
            <a:r>
              <a:rPr lang="en-US" dirty="0"/>
              <a:t> to a thread with vector lanes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8D66C-A624-AD36-C0CF-EABCB1F78EEB}"/>
              </a:ext>
            </a:extLst>
          </p:cNvPr>
          <p:cNvSpPr txBox="1"/>
          <p:nvPr/>
        </p:nvSpPr>
        <p:spPr>
          <a:xfrm>
            <a:off x="5461301" y="3413283"/>
            <a:ext cx="411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MDRangePolicy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ND </a:t>
            </a:r>
            <a:r>
              <a:rPr lang="en-US" dirty="0" err="1"/>
              <a:t>indexspace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all parallelism available</a:t>
            </a:r>
          </a:p>
        </p:txBody>
      </p:sp>
    </p:spTree>
    <p:extLst>
      <p:ext uri="{BB962C8B-B14F-4D97-AF65-F5344CB8AC3E}">
        <p14:creationId xmlns:p14="http://schemas.microsoft.com/office/powerpoint/2010/main" val="9410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C31D-BC40-2251-DF55-B062DEFB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handles and </a:t>
            </a:r>
            <a:r>
              <a:rPr lang="en-US" dirty="0" err="1"/>
              <a:t>asynchronicity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F2ED-5742-E9C7-FDBA-BBF3FA8C6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799911"/>
            <a:ext cx="11166552" cy="3530789"/>
          </a:xfrm>
        </p:spPr>
        <p:txBody>
          <a:bodyPr/>
          <a:lstStyle/>
          <a:p>
            <a:r>
              <a:rPr lang="en-US" dirty="0"/>
              <a:t>In the team example we took a ”team handle” as an argument: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Execution policies generally take resource handles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Equivalent to “thread pool handle”, “CUDA stream”, “SYCL queue”, ”CUDA block”, ”CUDA warp”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</a:t>
            </a:r>
            <a:r>
              <a:rPr lang="en-US" sz="1800" dirty="0" err="1"/>
              <a:t>Kokkos</a:t>
            </a:r>
            <a:r>
              <a:rPr lang="en-US" sz="1800" dirty="0"/>
              <a:t> these handles also contain reference to scratch spaces for reductions etc.</a:t>
            </a:r>
          </a:p>
          <a:p>
            <a:r>
              <a:rPr lang="en-US" sz="1800" dirty="0"/>
              <a:t>Most </a:t>
            </a:r>
            <a:r>
              <a:rPr lang="en-US" sz="1800" dirty="0" err="1"/>
              <a:t>Kokkos</a:t>
            </a:r>
            <a:r>
              <a:rPr lang="en-US" sz="1800" dirty="0"/>
              <a:t> operations are asynchronous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Like in CUDA or HIP wait for completion, by waiting on resource handle to finish outstanding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01587-67B3-238C-2657-7DCB9B0FE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71237-8F9E-CD7D-17B1-195FBD70EAE7}"/>
              </a:ext>
            </a:extLst>
          </p:cNvPr>
          <p:cNvSpPr/>
          <p:nvPr/>
        </p:nvSpPr>
        <p:spPr>
          <a:xfrm>
            <a:off x="559397" y="3616677"/>
            <a:ext cx="1181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ResourceHandle1, </a:t>
            </a:r>
            <a:r>
              <a:rPr lang="en-US" sz="1600" dirty="0">
                <a:solidFill>
                  <a:schemeClr val="accent2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ResourceHandle2, </a:t>
            </a:r>
            <a:r>
              <a:rPr lang="en-US" sz="1600" dirty="0">
                <a:solidFill>
                  <a:schemeClr val="accent2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...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KOKKOS_FUNCTION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foo(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ResourceHandle1&amp; res1, </a:t>
            </a:r>
            <a:r>
              <a:rPr lang="en-US" sz="1600" dirty="0">
                <a:solidFill>
                  <a:schemeClr val="accent2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ResourceHandle2&amp; res2, 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N,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...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</a:rPr>
              <a:t>// These two parallel operation may execute at the same time if res1!=res2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(res1, 0, N), [&amp;] (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{ ... } 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(res2, 0, N), [&amp;] (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{ ... } 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res1.fence();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res2.fence();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19C72-FD05-0DE2-38A9-F511F55B0D4F}"/>
              </a:ext>
            </a:extLst>
          </p:cNvPr>
          <p:cNvSpPr txBox="1"/>
          <p:nvPr/>
        </p:nvSpPr>
        <p:spPr>
          <a:xfrm>
            <a:off x="720648" y="6192396"/>
            <a:ext cx="977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Kokkos</a:t>
            </a:r>
            <a:r>
              <a:rPr lang="en-US" sz="2000" dirty="0"/>
              <a:t> has dependency based dispatch too, but rarely used by real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723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3A7A-2339-EC6E-D41B-82C51E90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6-Kokkos Abstractions For Performance Portability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9486-4EB4-924F-2FB4-8A81BBDB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34</a:t>
            </a:fld>
            <a:endParaRPr lang="en-US" dirty="0"/>
          </a:p>
        </p:txBody>
      </p: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2C8778FE-ABC8-7903-B220-5D3DEC19E20D}"/>
              </a:ext>
            </a:extLst>
          </p:cNvPr>
          <p:cNvSpPr/>
          <p:nvPr/>
        </p:nvSpPr>
        <p:spPr>
          <a:xfrm>
            <a:off x="8063788" y="2498168"/>
            <a:ext cx="546100" cy="330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29">
            <a:extLst>
              <a:ext uri="{FF2B5EF4-FFF2-40B4-BE49-F238E27FC236}">
                <a16:creationId xmlns:a16="http://schemas.microsoft.com/office/drawing/2014/main" id="{2A7CF54C-259C-3CD8-B4C4-CBD37F026AC4}"/>
              </a:ext>
            </a:extLst>
          </p:cNvPr>
          <p:cNvSpPr/>
          <p:nvPr/>
        </p:nvSpPr>
        <p:spPr>
          <a:xfrm>
            <a:off x="3326688" y="2523568"/>
            <a:ext cx="546100" cy="330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5D5CA4D-C609-FBC7-1A8B-BFC16D351502}"/>
              </a:ext>
            </a:extLst>
          </p:cNvPr>
          <p:cNvSpPr/>
          <p:nvPr/>
        </p:nvSpPr>
        <p:spPr>
          <a:xfrm>
            <a:off x="4628438" y="1795135"/>
            <a:ext cx="2654300" cy="510029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  <a:shade val="67500"/>
                  <a:satMod val="115000"/>
                </a:schemeClr>
              </a:gs>
              <a:gs pos="100000">
                <a:schemeClr val="accent1">
                  <a:tint val="100000"/>
                  <a:shade val="100000"/>
                  <a:satMod val="13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</a:rPr>
              <a:t>Kokkos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B94B7F-0CB6-406A-93B2-4161F64FCA6A}"/>
              </a:ext>
            </a:extLst>
          </p:cNvPr>
          <p:cNvSpPr/>
          <p:nvPr/>
        </p:nvSpPr>
        <p:spPr>
          <a:xfrm>
            <a:off x="6419138" y="3450668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 (“Where”)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5B174C-E166-F719-9241-8F942BD13B12}"/>
              </a:ext>
            </a:extLst>
          </p:cNvPr>
          <p:cNvSpPr/>
          <p:nvPr/>
        </p:nvSpPr>
        <p:spPr>
          <a:xfrm>
            <a:off x="6419136" y="4225368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Patterns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F1AB353-7BCD-6641-E880-ADC236227A0F}"/>
              </a:ext>
            </a:extLst>
          </p:cNvPr>
          <p:cNvSpPr/>
          <p:nvPr/>
        </p:nvSpPr>
        <p:spPr>
          <a:xfrm>
            <a:off x="6419136" y="5015944"/>
            <a:ext cx="347980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Policies (“How”)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9D80EF8-4B83-132C-0F10-C1BC7B855752}"/>
              </a:ext>
            </a:extLst>
          </p:cNvPr>
          <p:cNvSpPr/>
          <p:nvPr/>
        </p:nvSpPr>
        <p:spPr>
          <a:xfrm>
            <a:off x="1885238" y="3450668"/>
            <a:ext cx="3276600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Spaces (“Where”)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ECD600E-D276-8D18-D822-D4704FF80A82}"/>
              </a:ext>
            </a:extLst>
          </p:cNvPr>
          <p:cNvSpPr/>
          <p:nvPr/>
        </p:nvSpPr>
        <p:spPr>
          <a:xfrm>
            <a:off x="1866187" y="4225368"/>
            <a:ext cx="3276600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Layouts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928582-0AC9-9D63-38F2-0E44F409E4B3}"/>
              </a:ext>
            </a:extLst>
          </p:cNvPr>
          <p:cNvSpPr/>
          <p:nvPr/>
        </p:nvSpPr>
        <p:spPr>
          <a:xfrm>
            <a:off x="1885236" y="5015944"/>
            <a:ext cx="3257551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prstClr val="white"/>
                </a:solidFill>
              </a:rPr>
              <a:t>Memory Traits (“How”)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5840B42-99D1-1B59-8425-0643BC66ED08}"/>
              </a:ext>
            </a:extLst>
          </p:cNvPr>
          <p:cNvCxnSpPr>
            <a:stCxn id="8" idx="3"/>
          </p:cNvCxnSpPr>
          <p:nvPr/>
        </p:nvCxnSpPr>
        <p:spPr>
          <a:xfrm rot="10800000" flipV="1">
            <a:off x="3599738" y="2050149"/>
            <a:ext cx="1028700" cy="47341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970C080-40BC-3754-9626-173229F4F86F}"/>
              </a:ext>
            </a:extLst>
          </p:cNvPr>
          <p:cNvCxnSpPr>
            <a:stCxn id="8" idx="0"/>
          </p:cNvCxnSpPr>
          <p:nvPr/>
        </p:nvCxnSpPr>
        <p:spPr>
          <a:xfrm>
            <a:off x="7282738" y="2050150"/>
            <a:ext cx="1054100" cy="44801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Hexagon 15">
            <a:extLst>
              <a:ext uri="{FF2B5EF4-FFF2-40B4-BE49-F238E27FC236}">
                <a16:creationId xmlns:a16="http://schemas.microsoft.com/office/drawing/2014/main" id="{D5099928-D06D-505C-C639-741456DEF0A8}"/>
              </a:ext>
            </a:extLst>
          </p:cNvPr>
          <p:cNvSpPr/>
          <p:nvPr/>
        </p:nvSpPr>
        <p:spPr>
          <a:xfrm>
            <a:off x="6787438" y="2510868"/>
            <a:ext cx="3111500" cy="533400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</a:rPr>
              <a:t>Parallel Execution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73D73BA-E66A-B3BE-1443-91950BF46163}"/>
              </a:ext>
            </a:extLst>
          </p:cNvPr>
          <p:cNvSpPr/>
          <p:nvPr/>
        </p:nvSpPr>
        <p:spPr>
          <a:xfrm>
            <a:off x="2050338" y="2523568"/>
            <a:ext cx="3111500" cy="520700"/>
          </a:xfrm>
          <a:prstGeom prst="hexagon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</a:rPr>
              <a:t>Data Structures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CA2A76D-E86A-3659-5CE2-F1A8B944ACCF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rot="10800000" flipV="1">
            <a:off x="6419138" y="2777568"/>
            <a:ext cx="368300" cy="863600"/>
          </a:xfrm>
          <a:prstGeom prst="bentConnector3">
            <a:avLst>
              <a:gd name="adj1" fmla="val 1620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BB528BE-441F-E03D-D5B6-6C65BA81FAAF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rot="10800000" flipV="1">
            <a:off x="6419136" y="2777568"/>
            <a:ext cx="368302" cy="2428876"/>
          </a:xfrm>
          <a:prstGeom prst="bentConnector3">
            <a:avLst>
              <a:gd name="adj1" fmla="val 1620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9D798BF2-CBDF-4B22-85A0-2AB024CA6106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rot="10800000" flipV="1">
            <a:off x="6419136" y="2777568"/>
            <a:ext cx="368302" cy="1638300"/>
          </a:xfrm>
          <a:prstGeom prst="bentConnector3">
            <a:avLst>
              <a:gd name="adj1" fmla="val 162069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2C304204-D921-67B7-69D9-DAFBEAB27DD8}"/>
              </a:ext>
            </a:extLst>
          </p:cNvPr>
          <p:cNvCxnSpPr>
            <a:stCxn id="10" idx="3"/>
            <a:endCxn id="18" idx="1"/>
          </p:cNvCxnSpPr>
          <p:nvPr/>
        </p:nvCxnSpPr>
        <p:spPr>
          <a:xfrm rot="10800000" flipV="1">
            <a:off x="1885238" y="2783918"/>
            <a:ext cx="165100" cy="857250"/>
          </a:xfrm>
          <a:prstGeom prst="bentConnector3">
            <a:avLst>
              <a:gd name="adj1" fmla="val 2459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81E0FAF-22E8-289A-79ED-197E26F6F9C9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 rot="10800000" flipV="1">
            <a:off x="1866188" y="2783918"/>
            <a:ext cx="184151" cy="1631950"/>
          </a:xfrm>
          <a:prstGeom prst="bentConnector3">
            <a:avLst>
              <a:gd name="adj1" fmla="val 22413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7FBE67B-9B85-D279-8AFC-594304114219}"/>
              </a:ext>
            </a:extLst>
          </p:cNvPr>
          <p:cNvCxnSpPr>
            <a:stCxn id="10" idx="3"/>
            <a:endCxn id="20" idx="1"/>
          </p:cNvCxnSpPr>
          <p:nvPr/>
        </p:nvCxnSpPr>
        <p:spPr>
          <a:xfrm rot="10800000" flipV="1">
            <a:off x="1885236" y="2783918"/>
            <a:ext cx="165102" cy="2422526"/>
          </a:xfrm>
          <a:prstGeom prst="bentConnector3">
            <a:avLst>
              <a:gd name="adj1" fmla="val 245944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EF3B9B-9706-ABF5-F2D8-A015DA77006C}"/>
              </a:ext>
            </a:extLst>
          </p:cNvPr>
          <p:cNvSpPr txBox="1"/>
          <p:nvPr/>
        </p:nvSpPr>
        <p:spPr>
          <a:xfrm>
            <a:off x="6673138" y="3859241"/>
            <a:ext cx="333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CPU, GPU, Executor Mechanism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751C92-90B2-0B93-4321-C6B4EA61BD1F}"/>
              </a:ext>
            </a:extLst>
          </p:cNvPr>
          <p:cNvSpPr txBox="1"/>
          <p:nvPr/>
        </p:nvSpPr>
        <p:spPr>
          <a:xfrm>
            <a:off x="6673138" y="4632810"/>
            <a:ext cx="365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parallel_for</a:t>
            </a:r>
            <a:r>
              <a:rPr lang="en-US" sz="1600" dirty="0"/>
              <a:t>/reduce/scan, task-spawn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CDCE-7334-2551-3946-BF2EDD36629A}"/>
              </a:ext>
            </a:extLst>
          </p:cNvPr>
          <p:cNvSpPr txBox="1"/>
          <p:nvPr/>
        </p:nvSpPr>
        <p:spPr>
          <a:xfrm>
            <a:off x="6673138" y="5423386"/>
            <a:ext cx="2699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Range, Team, Task-Graph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F8A6D-3455-C6ED-6F5B-AF3F0ECC947A}"/>
              </a:ext>
            </a:extLst>
          </p:cNvPr>
          <p:cNvSpPr txBox="1"/>
          <p:nvPr/>
        </p:nvSpPr>
        <p:spPr>
          <a:xfrm>
            <a:off x="2132888" y="3864809"/>
            <a:ext cx="3353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HBM, DDR, Non-Volatile, Scratch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180DA-113F-0A59-AB70-851E4C1F6BC7}"/>
              </a:ext>
            </a:extLst>
          </p:cNvPr>
          <p:cNvSpPr txBox="1"/>
          <p:nvPr/>
        </p:nvSpPr>
        <p:spPr>
          <a:xfrm>
            <a:off x="2050338" y="4641879"/>
            <a:ext cx="3364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Row/Column-Major, Tiled, </a:t>
            </a:r>
            <a:r>
              <a:rPr lang="en-US" sz="1600" dirty="0" err="1"/>
              <a:t>Strided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D72F6D-4372-7325-8238-BCA504322F1A}"/>
              </a:ext>
            </a:extLst>
          </p:cNvPr>
          <p:cNvSpPr txBox="1"/>
          <p:nvPr/>
        </p:nvSpPr>
        <p:spPr>
          <a:xfrm>
            <a:off x="2050338" y="5430867"/>
            <a:ext cx="278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Streaming, Atomic, Restrict</a:t>
            </a:r>
          </a:p>
        </p:txBody>
      </p:sp>
    </p:spTree>
    <p:extLst>
      <p:ext uri="{BB962C8B-B14F-4D97-AF65-F5344CB8AC3E}">
        <p14:creationId xmlns:p14="http://schemas.microsoft.com/office/powerpoint/2010/main" val="25478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foo(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Make sure data is accessible by resource handle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9FA01C"/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Get an atomic access view of the output data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Iterate over all elements with a team per element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), AUTO),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[=] KOKKOS_FUNCTION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auto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&amp;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[=] KOKKOS_FUNCTION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j)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Contribute my value to all neighbors atomically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47350E-C7D6-42B5-EA54-EFE9D17DFFF7}"/>
              </a:ext>
            </a:extLst>
          </p:cNvPr>
          <p:cNvSpPr/>
          <p:nvPr/>
        </p:nvSpPr>
        <p:spPr>
          <a:xfrm>
            <a:off x="8628938" y="1496947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Spaces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C65ACC-38D7-89BB-E67E-53765E80D741}"/>
              </a:ext>
            </a:extLst>
          </p:cNvPr>
          <p:cNvSpPr/>
          <p:nvPr/>
        </p:nvSpPr>
        <p:spPr>
          <a:xfrm>
            <a:off x="8628938" y="3152268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1C0A1A-9388-BAB3-DCEF-0275E4FEAA99}"/>
              </a:ext>
            </a:extLst>
          </p:cNvPr>
          <p:cNvSpPr/>
          <p:nvPr/>
        </p:nvSpPr>
        <p:spPr>
          <a:xfrm>
            <a:off x="8628938" y="3756409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Patterns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3AA1F6-BFCA-347C-89F3-2E24518AFDCA}"/>
              </a:ext>
            </a:extLst>
          </p:cNvPr>
          <p:cNvSpPr/>
          <p:nvPr/>
        </p:nvSpPr>
        <p:spPr>
          <a:xfrm>
            <a:off x="8628938" y="4422427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Policies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9AAF-F4AF-3094-6798-56D944BC26AE}"/>
              </a:ext>
            </a:extLst>
          </p:cNvPr>
          <p:cNvSpPr/>
          <p:nvPr/>
        </p:nvSpPr>
        <p:spPr>
          <a:xfrm>
            <a:off x="8628938" y="2099776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Layouts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C00FEA7-10BC-A1F7-AD2E-BF2CB8705318}"/>
              </a:ext>
            </a:extLst>
          </p:cNvPr>
          <p:cNvSpPr/>
          <p:nvPr/>
        </p:nvSpPr>
        <p:spPr>
          <a:xfrm>
            <a:off x="8628938" y="2624965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Traits</a:t>
            </a:r>
          </a:p>
        </p:txBody>
      </p:sp>
    </p:spTree>
    <p:extLst>
      <p:ext uri="{BB962C8B-B14F-4D97-AF65-F5344CB8AC3E}">
        <p14:creationId xmlns:p14="http://schemas.microsoft.com/office/powerpoint/2010/main" val="20922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template&lt;class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// Make sure data is accessible by resource handle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Iterate over all elements with a team per element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(0), AUTO),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//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// Contribute my value to all neighbors atomically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47350E-C7D6-42B5-EA54-EFE9D17DFFF7}"/>
              </a:ext>
            </a:extLst>
          </p:cNvPr>
          <p:cNvSpPr/>
          <p:nvPr/>
        </p:nvSpPr>
        <p:spPr>
          <a:xfrm>
            <a:off x="8628938" y="1496947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Spaces</a:t>
            </a:r>
          </a:p>
        </p:txBody>
      </p:sp>
    </p:spTree>
    <p:extLst>
      <p:ext uri="{BB962C8B-B14F-4D97-AF65-F5344CB8AC3E}">
        <p14:creationId xmlns:p14="http://schemas.microsoft.com/office/powerpoint/2010/main" val="13665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class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foo(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Iterate over all elements with a team per element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), AUTO),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//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// Contribute my value to all neighbors atomically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C65ACC-38D7-89BB-E67E-53765E80D741}"/>
              </a:ext>
            </a:extLst>
          </p:cNvPr>
          <p:cNvSpPr/>
          <p:nvPr/>
        </p:nvSpPr>
        <p:spPr>
          <a:xfrm>
            <a:off x="8628938" y="3152268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</a:t>
            </a:r>
          </a:p>
        </p:txBody>
      </p:sp>
    </p:spTree>
    <p:extLst>
      <p:ext uri="{BB962C8B-B14F-4D97-AF65-F5344CB8AC3E}">
        <p14:creationId xmlns:p14="http://schemas.microsoft.com/office/powerpoint/2010/main" val="22993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9FA01C"/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Iterate over all elements with a team per element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(0), AUTO),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//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// Contribute my value to all neighbors atomically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47350E-C7D6-42B5-EA54-EFE9D17DFFF7}"/>
              </a:ext>
            </a:extLst>
          </p:cNvPr>
          <p:cNvSpPr/>
          <p:nvPr/>
        </p:nvSpPr>
        <p:spPr>
          <a:xfrm>
            <a:off x="8628938" y="1496947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Spaces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C65ACC-38D7-89BB-E67E-53765E80D741}"/>
              </a:ext>
            </a:extLst>
          </p:cNvPr>
          <p:cNvSpPr/>
          <p:nvPr/>
        </p:nvSpPr>
        <p:spPr>
          <a:xfrm>
            <a:off x="8628938" y="3152268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</a:t>
            </a:r>
          </a:p>
        </p:txBody>
      </p:sp>
    </p:spTree>
    <p:extLst>
      <p:ext uri="{BB962C8B-B14F-4D97-AF65-F5344CB8AC3E}">
        <p14:creationId xmlns:p14="http://schemas.microsoft.com/office/powerpoint/2010/main" val="35062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template&lt;class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class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bg2">
                  <a:lumMod val="65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Iterate over all elements with a team per element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(0), AUTO),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// Contribute my value to all neighbors atomically</a:t>
            </a:r>
          </a:p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1C0A1A-9388-BAB3-DCEF-0275E4FEAA99}"/>
              </a:ext>
            </a:extLst>
          </p:cNvPr>
          <p:cNvSpPr/>
          <p:nvPr/>
        </p:nvSpPr>
        <p:spPr>
          <a:xfrm>
            <a:off x="8628938" y="3756409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Patterns</a:t>
            </a:r>
          </a:p>
        </p:txBody>
      </p:sp>
    </p:spTree>
    <p:extLst>
      <p:ext uri="{BB962C8B-B14F-4D97-AF65-F5344CB8AC3E}">
        <p14:creationId xmlns:p14="http://schemas.microsoft.com/office/powerpoint/2010/main" val="35736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44F8C4-202F-5748-954E-E748CC61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C382F7-B28D-A24F-8A31-60568291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50689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HPC Hardware and Software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Performance Portability Challenges And How to Tackle Them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Blocks in the (future) ISO C++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Final Thoughts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template&lt;class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Iterate over all elements with a team per element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), AUTO),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[=] KOKKOS_FUNCTION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auto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&amp;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rgbClr val="2EAEBB"/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1651C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)),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[=] KOKKOS_FUNCTION (</a:t>
            </a:r>
            <a:r>
              <a:rPr lang="en-US" sz="14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j)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  // Contribute my value to all neighbors atomically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C65ACC-38D7-89BB-E67E-53765E80D741}"/>
              </a:ext>
            </a:extLst>
          </p:cNvPr>
          <p:cNvSpPr/>
          <p:nvPr/>
        </p:nvSpPr>
        <p:spPr>
          <a:xfrm>
            <a:off x="8628938" y="3152268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Spaces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1C0A1A-9388-BAB3-DCEF-0275E4FEAA99}"/>
              </a:ext>
            </a:extLst>
          </p:cNvPr>
          <p:cNvSpPr/>
          <p:nvPr/>
        </p:nvSpPr>
        <p:spPr>
          <a:xfrm>
            <a:off x="8628938" y="3756409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Patterns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3AA1F6-BFCA-347C-89F3-2E24518AFDCA}"/>
              </a:ext>
            </a:extLst>
          </p:cNvPr>
          <p:cNvSpPr/>
          <p:nvPr/>
        </p:nvSpPr>
        <p:spPr>
          <a:xfrm>
            <a:off x="8628938" y="4422427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Execution Policies</a:t>
            </a:r>
          </a:p>
        </p:txBody>
      </p:sp>
    </p:spTree>
    <p:extLst>
      <p:ext uri="{BB962C8B-B14F-4D97-AF65-F5344CB8AC3E}">
        <p14:creationId xmlns:p14="http://schemas.microsoft.com/office/powerpoint/2010/main" val="32353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template&lt;class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Get an atomic access view of the output data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Iterate over all elements with a team per element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(0), AUTO),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//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Contribute my value to all neighbors atomically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+= data(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9AAF-F4AF-3094-6798-56D944BC26AE}"/>
              </a:ext>
            </a:extLst>
          </p:cNvPr>
          <p:cNvSpPr/>
          <p:nvPr/>
        </p:nvSpPr>
        <p:spPr>
          <a:xfrm>
            <a:off x="8628938" y="2099776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Layouts</a:t>
            </a:r>
          </a:p>
        </p:txBody>
      </p:sp>
    </p:spTree>
    <p:extLst>
      <p:ext uri="{BB962C8B-B14F-4D97-AF65-F5344CB8AC3E}">
        <p14:creationId xmlns:p14="http://schemas.microsoft.com/office/powerpoint/2010/main" val="37692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2B-B067-0073-D008-3595B18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35F2-C339-6364-CFE1-3D3A51FD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904B5-ED8D-246E-E311-10ED45D6ED01}"/>
              </a:ext>
            </a:extLst>
          </p:cNvPr>
          <p:cNvSpPr/>
          <p:nvPr/>
        </p:nvSpPr>
        <p:spPr>
          <a:xfrm>
            <a:off x="559397" y="926722"/>
            <a:ext cx="12687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template&lt;class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class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void foo(const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&amp; exec,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View&lt;const 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data, 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View&lt;int**,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LayoutRight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neighs, 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   View&lt;double*,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 out)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Make sure data is accessible by resource handle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static_assert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is_accessible_from_v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&lt;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ExecutionSpace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&gt;);</a:t>
            </a:r>
            <a:b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Get an atomic access view of the output data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View&lt;double*,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MemorySpace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&lt;Atomic&gt;&gt;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(out);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// Iterate over all elements with a team per element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TeamPolicy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(exec,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(0), AUTO),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[=] KOKKOS_FUNCTION (const auto&amp;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int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//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Itereate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over all the neighbors of the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elment</a:t>
            </a: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parallel_for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RangePolicy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team_handle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, 0, </a:t>
            </a:r>
            <a:r>
              <a:rPr lang="en-US" sz="14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neighs.extent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(1)),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      [=] KOKKOS_FUNCTION (int j)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>
                <a:solidFill>
                  <a:srgbClr val="2EAEBB"/>
                </a:solidFill>
                <a:latin typeface="Menlo" panose="020B0609030804020204" pitchFamily="49" charset="0"/>
              </a:rPr>
              <a:t>// Contribute my value to all neighbors atomically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atomic_out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(neighs(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i,j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)) += data(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  });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  });</a:t>
            </a:r>
          </a:p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Menlo" panose="020B0609030804020204" pitchFamily="49" charset="0"/>
              </a:rPr>
              <a:t>}</a:t>
            </a:r>
            <a:endParaRPr lang="en-US" sz="1400" dirty="0">
              <a:solidFill>
                <a:schemeClr val="tx1">
                  <a:lumMod val="40000"/>
                  <a:lumOff val="60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C00FEA7-10BC-A1F7-AD2E-BF2CB8705318}"/>
              </a:ext>
            </a:extLst>
          </p:cNvPr>
          <p:cNvSpPr/>
          <p:nvPr/>
        </p:nvSpPr>
        <p:spPr>
          <a:xfrm>
            <a:off x="8628938" y="2624965"/>
            <a:ext cx="2420062" cy="381000"/>
          </a:xfrm>
          <a:prstGeom prst="roundRect">
            <a:avLst/>
          </a:prstGeom>
          <a:gradFill>
            <a:gsLst>
              <a:gs pos="0">
                <a:srgbClr val="006000"/>
              </a:gs>
              <a:gs pos="100000">
                <a:srgbClr val="6DFF6F"/>
              </a:gs>
            </a:gsLst>
          </a:gradFill>
          <a:ln>
            <a:solidFill>
              <a:srgbClr val="006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Memory Traits</a:t>
            </a:r>
          </a:p>
        </p:txBody>
      </p:sp>
    </p:spTree>
    <p:extLst>
      <p:ext uri="{BB962C8B-B14F-4D97-AF65-F5344CB8AC3E}">
        <p14:creationId xmlns:p14="http://schemas.microsoft.com/office/powerpoint/2010/main" val="2722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3960-9741-7F39-4541-B836C5F7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Bjarne: Be clever only when you need to be!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6D2C-3473-E411-6859-AF44006F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247" y="1443044"/>
            <a:ext cx="10480751" cy="707119"/>
          </a:xfrm>
        </p:spPr>
        <p:txBody>
          <a:bodyPr>
            <a:normAutofit/>
          </a:bodyPr>
          <a:lstStyle/>
          <a:p>
            <a:r>
              <a:rPr lang="en-US" i="1" dirty="0"/>
              <a:t>Many parameters are the same based on the architecture: we default those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F848-FF2F-0F1E-A74D-D9A792A7F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E3F67-B984-435A-5CFA-724D96E70B53}"/>
              </a:ext>
            </a:extLst>
          </p:cNvPr>
          <p:cNvSpPr/>
          <p:nvPr/>
        </p:nvSpPr>
        <p:spPr>
          <a:xfrm>
            <a:off x="1292147" y="2394433"/>
            <a:ext cx="8601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FA0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mem_space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DefaultExecutionSpace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memory_space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9FA0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layout =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DefaultExecutionSpace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array_layout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View&lt;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**, layout,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mem_space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&lt;&gt;&gt;;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635BF3-911D-6A75-830A-04027D1FAF66}"/>
              </a:ext>
            </a:extLst>
          </p:cNvPr>
          <p:cNvSpPr txBox="1">
            <a:spLocks/>
          </p:cNvSpPr>
          <p:nvPr/>
        </p:nvSpPr>
        <p:spPr>
          <a:xfrm>
            <a:off x="1203246" y="4020145"/>
            <a:ext cx="10480751" cy="4383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More ways to spell the “same” type: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F0E071-16E5-7E73-D90C-88464C1D476C}"/>
              </a:ext>
            </a:extLst>
          </p:cNvPr>
          <p:cNvSpPr txBox="1">
            <a:spLocks/>
          </p:cNvSpPr>
          <p:nvPr/>
        </p:nvSpPr>
        <p:spPr>
          <a:xfrm>
            <a:off x="1203245" y="6059886"/>
            <a:ext cx="10480751" cy="4383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the default layout of View depends on the </a:t>
            </a:r>
            <a:r>
              <a:rPr lang="en-US" dirty="0" err="1"/>
              <a:t>DefaultExecutionSpace</a:t>
            </a:r>
            <a:r>
              <a:rPr lang="en-US" dirty="0"/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ECD08-D052-104D-EDE0-F639614DA494}"/>
              </a:ext>
            </a:extLst>
          </p:cNvPr>
          <p:cNvSpPr/>
          <p:nvPr/>
        </p:nvSpPr>
        <p:spPr>
          <a:xfrm>
            <a:off x="1292147" y="46152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View&lt;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**&gt; 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View&lt;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**,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mem_space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View&lt;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**, layout&gt;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View&lt;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**,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mem_space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&lt;&gt; &gt;</a:t>
            </a:r>
          </a:p>
        </p:txBody>
      </p:sp>
    </p:spTree>
    <p:extLst>
      <p:ext uri="{BB962C8B-B14F-4D97-AF65-F5344CB8AC3E}">
        <p14:creationId xmlns:p14="http://schemas.microsoft.com/office/powerpoint/2010/main" val="14900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72C4-A2EF-E474-D5E4-DF916509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1A275-579C-FF56-4545-37926E96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5D7A1-FD3B-FDA4-35F1-1888FF6D23A1}"/>
              </a:ext>
            </a:extLst>
          </p:cNvPr>
          <p:cNvSpPr/>
          <p:nvPr/>
        </p:nvSpPr>
        <p:spPr>
          <a:xfrm>
            <a:off x="720646" y="2383961"/>
            <a:ext cx="102775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(N, Functor);</a:t>
            </a:r>
          </a:p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Menlo" panose="020B0609030804020204" pitchFamily="49" charset="0"/>
              </a:rPr>
              <a:t>// Be More explicit about where to execute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DefaultExecutionSpace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,N), Functor);</a:t>
            </a:r>
          </a:p>
          <a:p>
            <a:endParaRPr lang="en-US" sz="16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Menlo" panose="020B0609030804020204" pitchFamily="49" charset="0"/>
              </a:rPr>
              <a:t>// Control index type used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"Label"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IndexType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&gt;&gt;(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,N), Functor);</a:t>
            </a:r>
          </a:p>
          <a:p>
            <a:b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RangePolicy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&lt;&gt; policy(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,N);</a:t>
            </a:r>
          </a:p>
          <a:p>
            <a:endParaRPr lang="en-US" sz="16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Menlo" panose="020B0609030804020204" pitchFamily="49" charset="0"/>
              </a:rPr>
              <a:t>// Set desired chunk size for scheduling, can be set on current policy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"Label"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policy.set_chunk_size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), Functor);</a:t>
            </a:r>
          </a:p>
          <a:p>
            <a:endParaRPr lang="en-US" sz="1600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EAEBB"/>
                </a:solidFill>
                <a:latin typeface="Menlo" panose="020B0609030804020204" pitchFamily="49" charset="0"/>
              </a:rPr>
              <a:t>// Constrain resources being used, e.g. for less cache contention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parallel_for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"Label"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prefer(policy,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DesiredOccupancy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33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}), Functor);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31FD2F-F50A-191E-C655-16EF9B3C8EF1}"/>
              </a:ext>
            </a:extLst>
          </p:cNvPr>
          <p:cNvSpPr txBox="1">
            <a:spLocks/>
          </p:cNvSpPr>
          <p:nvPr/>
        </p:nvSpPr>
        <p:spPr>
          <a:xfrm>
            <a:off x="720647" y="1458569"/>
            <a:ext cx="10480751" cy="46362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914354" rtl="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6909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69780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2651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35522" indent="-285750" algn="l" defTabSz="914354" rtl="0" eaLnBrk="1" latinLnBrk="0" hangingPunc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Give users ability to be more specific, or provide more information when needed:</a:t>
            </a:r>
          </a:p>
        </p:txBody>
      </p:sp>
    </p:spTree>
    <p:extLst>
      <p:ext uri="{BB962C8B-B14F-4D97-AF65-F5344CB8AC3E}">
        <p14:creationId xmlns:p14="http://schemas.microsoft.com/office/powerpoint/2010/main" val="18391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8: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Make Simple things Simple – </a:t>
            </a:r>
          </a:p>
          <a:p>
            <a:pPr algn="ctr"/>
            <a:r>
              <a:rPr lang="en-US" sz="2400" i="1" dirty="0"/>
              <a:t>And complex things easier.</a:t>
            </a:r>
          </a:p>
        </p:txBody>
      </p:sp>
    </p:spTree>
    <p:extLst>
      <p:ext uri="{BB962C8B-B14F-4D97-AF65-F5344CB8AC3E}">
        <p14:creationId xmlns:p14="http://schemas.microsoft.com/office/powerpoint/2010/main" val="28284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D731-F628-2C5C-7D3D-C18D78C6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48" y="3429000"/>
            <a:ext cx="6556452" cy="570225"/>
          </a:xfrm>
        </p:spPr>
        <p:txBody>
          <a:bodyPr/>
          <a:lstStyle/>
          <a:p>
            <a:r>
              <a:rPr lang="en-US" dirty="0"/>
              <a:t>Programming model is not enough!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39EB6-7139-EFC8-CC7C-FF51EB24B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153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Kokkos-Tools Profiling &amp;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53" y="1110856"/>
            <a:ext cx="10480751" cy="4997844"/>
          </a:xfrm>
        </p:spPr>
        <p:txBody>
          <a:bodyPr>
            <a:normAutofit/>
          </a:bodyPr>
          <a:lstStyle/>
          <a:p>
            <a:r>
              <a:rPr lang="en-US" dirty="0"/>
              <a:t>Performance tuning requires insight, but tools are different on each platform</a:t>
            </a:r>
          </a:p>
          <a:p>
            <a:r>
              <a:rPr lang="en-US" dirty="0" err="1"/>
              <a:t>KokkosTools</a:t>
            </a:r>
            <a:r>
              <a:rPr lang="en-US" dirty="0"/>
              <a:t>: Provide common set of basic tools + hooks for 3rd party tools</a:t>
            </a:r>
          </a:p>
          <a:p>
            <a:r>
              <a:rPr lang="en-US" dirty="0"/>
              <a:t>Common issue: abstraction layers obfuscate profiler output:</a:t>
            </a:r>
          </a:p>
          <a:p>
            <a:pPr lvl="1"/>
            <a:r>
              <a:rPr lang="en-US" dirty="0"/>
              <a:t>Kokkos hooks for passing names on</a:t>
            </a:r>
          </a:p>
          <a:p>
            <a:pPr lvl="1"/>
            <a:r>
              <a:rPr lang="en-US" dirty="0"/>
              <a:t>Mandator names for allocation</a:t>
            </a:r>
          </a:p>
          <a:p>
            <a:pPr marL="201159" lvl="1" indent="0">
              <a:buNone/>
            </a:pPr>
            <a:r>
              <a:rPr lang="en-US" dirty="0"/>
              <a:t>	View&lt;int*&gt; a(“Label”, N);</a:t>
            </a:r>
          </a:p>
          <a:p>
            <a:pPr lvl="1"/>
            <a:r>
              <a:rPr lang="en-US" dirty="0"/>
              <a:t>Recommended names for kernels</a:t>
            </a:r>
          </a:p>
          <a:p>
            <a:pPr marL="201159" lvl="1" indent="0">
              <a:buNone/>
            </a:pPr>
            <a:r>
              <a:rPr lang="en-US" dirty="0"/>
              <a:t>	</a:t>
            </a:r>
            <a:r>
              <a:rPr lang="en-US" dirty="0" err="1"/>
              <a:t>parallel_for</a:t>
            </a:r>
            <a:r>
              <a:rPr lang="en-US" dirty="0"/>
              <a:t>(”Label”, N, callable);</a:t>
            </a:r>
          </a:p>
          <a:p>
            <a:pPr marL="201159" lvl="1" indent="0">
              <a:buNone/>
            </a:pPr>
            <a:endParaRPr lang="en-US" dirty="0"/>
          </a:p>
          <a:p>
            <a:r>
              <a:rPr lang="en-US" dirty="0"/>
              <a:t>No need to recompile</a:t>
            </a:r>
          </a:p>
          <a:p>
            <a:pPr lvl="1"/>
            <a:r>
              <a:rPr lang="en-US" dirty="0"/>
              <a:t>Uses runtime hooks</a:t>
            </a:r>
          </a:p>
          <a:p>
            <a:pPr lvl="1"/>
            <a:r>
              <a:rPr lang="en-US" dirty="0"/>
              <a:t>Set via env variable or API calls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72" y="3003154"/>
            <a:ext cx="5354856" cy="292484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6F95E1-D484-E01B-3BF3-B66FD7EA8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1FA3-333B-84EC-D319-C6A75E3E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818667"/>
          </a:xfrm>
        </p:spPr>
        <p:txBody>
          <a:bodyPr>
            <a:normAutofit/>
          </a:bodyPr>
          <a:lstStyle/>
          <a:p>
            <a:r>
              <a:rPr lang="en-US" sz="2800" b="1" dirty="0"/>
              <a:t>Lesson Learned 9: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CAE1-9E8F-FC0A-0DB6-E31A48CE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C81FC-82E9-26D3-62C4-481F23CD6AFA}"/>
              </a:ext>
            </a:extLst>
          </p:cNvPr>
          <p:cNvSpPr/>
          <p:nvPr/>
        </p:nvSpPr>
        <p:spPr>
          <a:xfrm>
            <a:off x="1803400" y="2075564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/>
              <a:t>Build helpful debugging and profiling capabilities into your APIs. </a:t>
            </a:r>
          </a:p>
        </p:txBody>
      </p:sp>
    </p:spTree>
    <p:extLst>
      <p:ext uri="{BB962C8B-B14F-4D97-AF65-F5344CB8AC3E}">
        <p14:creationId xmlns:p14="http://schemas.microsoft.com/office/powerpoint/2010/main" val="29118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96A3-6D09-5B4D-A90D-1ACD889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29" y="173818"/>
            <a:ext cx="11249771" cy="570225"/>
          </a:xfrm>
        </p:spPr>
        <p:txBody>
          <a:bodyPr/>
          <a:lstStyle/>
          <a:p>
            <a:r>
              <a:rPr lang="en-US" dirty="0"/>
              <a:t>Kokkos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D8DD-A827-BF4E-964A-076C0D7E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30" y="1126339"/>
            <a:ext cx="5293471" cy="4995319"/>
          </a:xfrm>
        </p:spPr>
        <p:txBody>
          <a:bodyPr/>
          <a:lstStyle/>
          <a:p>
            <a:r>
              <a:rPr lang="en-US" dirty="0"/>
              <a:t>The Kokkos Lectures</a:t>
            </a:r>
          </a:p>
          <a:p>
            <a:pPr lvl="1"/>
            <a:r>
              <a:rPr lang="en-US" dirty="0"/>
              <a:t>8 lectures covering most aspects of Kokkos</a:t>
            </a:r>
          </a:p>
          <a:p>
            <a:pPr lvl="1"/>
            <a:r>
              <a:rPr lang="en-US" dirty="0"/>
              <a:t>15 hours of recordings</a:t>
            </a:r>
          </a:p>
          <a:p>
            <a:pPr lvl="1"/>
            <a:r>
              <a:rPr lang="en-US" dirty="0"/>
              <a:t>&gt; 500 slides</a:t>
            </a:r>
          </a:p>
          <a:p>
            <a:pPr lvl="1"/>
            <a:r>
              <a:rPr lang="en-US" dirty="0"/>
              <a:t>&gt;20 exercises</a:t>
            </a:r>
          </a:p>
          <a:p>
            <a:r>
              <a:rPr lang="en-US" dirty="0"/>
              <a:t>Extensive Wiki</a:t>
            </a:r>
          </a:p>
          <a:p>
            <a:pPr lvl="1"/>
            <a:r>
              <a:rPr lang="en-US" dirty="0"/>
              <a:t>API Reference</a:t>
            </a:r>
          </a:p>
          <a:p>
            <a:pPr lvl="1"/>
            <a:r>
              <a:rPr lang="en-US" dirty="0"/>
              <a:t>Programming Guide</a:t>
            </a:r>
          </a:p>
          <a:p>
            <a:r>
              <a:rPr lang="en-US" dirty="0"/>
              <a:t>Slack as primary direct support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8A05A-686A-974D-8DB9-5D4B13B0CB42}"/>
              </a:ext>
            </a:extLst>
          </p:cNvPr>
          <p:cNvSpPr/>
          <p:nvPr/>
        </p:nvSpPr>
        <p:spPr>
          <a:xfrm>
            <a:off x="5626100" y="1536986"/>
            <a:ext cx="6451600" cy="468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1: Introduction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Introduction, Basic Parallelism, Build System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2: Views and Spaces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Execution and Memory Spaces, Data Layout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3: Data Structures and </a:t>
            </a:r>
            <a:r>
              <a:rPr lang="en-US" sz="1867" dirty="0" err="1"/>
              <a:t>MDRangePolicy</a:t>
            </a:r>
            <a:endParaRPr lang="en-US" sz="1867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Tightly Nested Loops, </a:t>
            </a:r>
            <a:r>
              <a:rPr lang="en-US" sz="1867" dirty="0" err="1"/>
              <a:t>Subviews</a:t>
            </a:r>
            <a:r>
              <a:rPr lang="en-US" sz="1867" dirty="0"/>
              <a:t>, </a:t>
            </a:r>
            <a:r>
              <a:rPr lang="en-US" sz="1867" dirty="0" err="1"/>
              <a:t>ScatterView</a:t>
            </a:r>
            <a:r>
              <a:rPr lang="en-US" sz="1867" dirty="0"/>
              <a:t>,…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4: Hierarchical Parallelism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Nested Parallelism, Scratch Pads, Unique Token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5: Advanced Optimizations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Streams, Tasking and SIMD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6: Language Interoperability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Fortran, Python, MPI and PGAS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7: Tools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Profiling, Tuning , Debugging, Static Analysis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Module 8: Kokkos Kernels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Dense LA, Sparse LA, Solvers, Graph Kernels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D25F3-B399-5A48-9E16-B468A61CF8EF}"/>
              </a:ext>
            </a:extLst>
          </p:cNvPr>
          <p:cNvSpPr txBox="1"/>
          <p:nvPr/>
        </p:nvSpPr>
        <p:spPr>
          <a:xfrm>
            <a:off x="5626101" y="1044544"/>
            <a:ext cx="472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https://kokkos.link/the-lectures</a:t>
            </a:r>
            <a:r>
              <a:rPr lang="en-US" sz="2400" dirty="0"/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F61485-8542-7F44-E4A4-51FA266B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264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1DF1-0439-F479-8407-C67292EC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Performance Portability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38401-5FAF-4104-6EF0-500D3C813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1026" name="Picture 2" descr="PowerPC 400 - Wikipedia">
            <a:extLst>
              <a:ext uri="{FF2B5EF4-FFF2-40B4-BE49-F238E27FC236}">
                <a16:creationId xmlns:a16="http://schemas.microsoft.com/office/drawing/2014/main" id="{B6F1B768-4249-EA79-610E-4D1A4D52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42" y="2755690"/>
            <a:ext cx="1173183" cy="11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.5 GHz Hex-Core Intel Xeon Processor with 15MB Cache--E5-2640">
            <a:extLst>
              <a:ext uri="{FF2B5EF4-FFF2-40B4-BE49-F238E27FC236}">
                <a16:creationId xmlns:a16="http://schemas.microsoft.com/office/drawing/2014/main" id="{41B7321E-32EC-36BD-131F-C687FA23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3" y="2652655"/>
            <a:ext cx="1379252" cy="13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P8216CRWOF AMD Opteron 8216 HE Dual Core Core 2.40GHz Server Processor">
            <a:extLst>
              <a:ext uri="{FF2B5EF4-FFF2-40B4-BE49-F238E27FC236}">
                <a16:creationId xmlns:a16="http://schemas.microsoft.com/office/drawing/2014/main" id="{25BFD9FE-EEEA-DB36-9DA5-7B4FE5A9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48" y="2521854"/>
            <a:ext cx="1640854" cy="16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C6B507-6C8D-5C31-428B-414C629A1364}"/>
              </a:ext>
            </a:extLst>
          </p:cNvPr>
          <p:cNvSpPr txBox="1"/>
          <p:nvPr/>
        </p:nvSpPr>
        <p:spPr>
          <a:xfrm>
            <a:off x="3334056" y="1042624"/>
            <a:ext cx="45737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TOP 500 Supercomputer </a:t>
            </a:r>
          </a:p>
          <a:p>
            <a:pPr algn="ctr"/>
            <a:r>
              <a:rPr lang="en-US" b="1" dirty="0"/>
              <a:t>10 highest ranked 11/2007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B3052-FCAF-DB08-F7FD-5B61F167B016}"/>
              </a:ext>
            </a:extLst>
          </p:cNvPr>
          <p:cNvSpPr txBox="1"/>
          <p:nvPr/>
        </p:nvSpPr>
        <p:spPr>
          <a:xfrm>
            <a:off x="1470561" y="413833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Intel Xeon 4C</a:t>
            </a:r>
          </a:p>
          <a:p>
            <a:pPr algn="ctr"/>
            <a:r>
              <a:rPr lang="en-US" i="1" dirty="0"/>
              <a:t>3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61C92-DD29-D792-48C6-DAB62749BE46}"/>
              </a:ext>
            </a:extLst>
          </p:cNvPr>
          <p:cNvSpPr txBox="1"/>
          <p:nvPr/>
        </p:nvSpPr>
        <p:spPr>
          <a:xfrm>
            <a:off x="4617998" y="4138337"/>
            <a:ext cx="200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AMD Opteron 2C</a:t>
            </a:r>
          </a:p>
          <a:p>
            <a:pPr algn="ctr"/>
            <a:r>
              <a:rPr lang="en-US" i="1" dirty="0"/>
              <a:t>3 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DD7C2-6D3F-5D08-501C-8B845A042E30}"/>
              </a:ext>
            </a:extLst>
          </p:cNvPr>
          <p:cNvSpPr txBox="1"/>
          <p:nvPr/>
        </p:nvSpPr>
        <p:spPr>
          <a:xfrm>
            <a:off x="8240127" y="4138338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IBM PowerPC</a:t>
            </a:r>
          </a:p>
          <a:p>
            <a:pPr algn="ctr"/>
            <a:r>
              <a:rPr lang="en-US" i="1" dirty="0"/>
              <a:t>4 Systems – 2C/4C </a:t>
            </a:r>
          </a:p>
        </p:txBody>
      </p:sp>
    </p:spTree>
    <p:extLst>
      <p:ext uri="{BB962C8B-B14F-4D97-AF65-F5344CB8AC3E}">
        <p14:creationId xmlns:p14="http://schemas.microsoft.com/office/powerpoint/2010/main" val="25949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65DB-4812-3F4D-AA45-46B0CDCC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29" y="217797"/>
            <a:ext cx="11249771" cy="570226"/>
          </a:xfrm>
        </p:spPr>
        <p:txBody>
          <a:bodyPr/>
          <a:lstStyle/>
          <a:p>
            <a:r>
              <a:rPr lang="en-US" dirty="0"/>
              <a:t>Kokkos 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10B6-3F42-364D-B768-A99EA97A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BLAS, Sparse and Graph Kernels on top of Kokkos and its View abstraction</a:t>
            </a:r>
          </a:p>
          <a:p>
            <a:pPr lvl="1"/>
            <a:r>
              <a:rPr lang="en-US" dirty="0"/>
              <a:t>Scalar type agnostic, e.g. works for any types with math operators</a:t>
            </a:r>
          </a:p>
          <a:p>
            <a:pPr lvl="1"/>
            <a:r>
              <a:rPr lang="en-US" dirty="0"/>
              <a:t>Layout and Memory Space aware</a:t>
            </a:r>
          </a:p>
          <a:p>
            <a:r>
              <a:rPr lang="en-US" dirty="0"/>
              <a:t>Can call vendor libraries when available</a:t>
            </a:r>
          </a:p>
          <a:p>
            <a:r>
              <a:rPr lang="en-US" dirty="0"/>
              <a:t>Views contain size and stride information =&gt; Interface is simpler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92E35-0CF8-0446-9D2E-90C9EB0DA493}"/>
              </a:ext>
            </a:extLst>
          </p:cNvPr>
          <p:cNvSpPr/>
          <p:nvPr/>
        </p:nvSpPr>
        <p:spPr>
          <a:xfrm>
            <a:off x="720647" y="3590111"/>
            <a:ext cx="9083752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230E1"/>
                </a:solidFill>
                <a:latin typeface="Menlo" panose="020B0609030804020204" pitchFamily="49" charset="0"/>
              </a:rPr>
              <a:t>// BLAS</a:t>
            </a:r>
          </a:p>
          <a:p>
            <a:r>
              <a:rPr lang="en-US" sz="1600" dirty="0">
                <a:solidFill>
                  <a:srgbClr val="34BC26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M, N, K, LDA, LDB; </a:t>
            </a:r>
            <a:r>
              <a:rPr lang="en-US" sz="16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alpha, beta; </a:t>
            </a:r>
            <a:r>
              <a:rPr lang="en-US" sz="16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*A, *B, *C;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dgemm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600" dirty="0">
                <a:solidFill>
                  <a:srgbClr val="C33720"/>
                </a:solidFill>
                <a:latin typeface="Menlo" panose="020B0609030804020204" pitchFamily="49" charset="0"/>
              </a:rPr>
              <a:t>'N’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M, N, K, alpha, A, LDA, B, LDB, beta, C, LDC);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1EE17-8299-CC45-A487-F8A0EE930036}"/>
              </a:ext>
            </a:extLst>
          </p:cNvPr>
          <p:cNvSpPr/>
          <p:nvPr/>
        </p:nvSpPr>
        <p:spPr>
          <a:xfrm>
            <a:off x="720646" y="5172544"/>
            <a:ext cx="9083753" cy="89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230E1"/>
                </a:solidFill>
                <a:latin typeface="Menlo" panose="020B0609030804020204" pitchFamily="49" charset="0"/>
              </a:rPr>
              <a:t>// Kokkos Kernels</a:t>
            </a:r>
          </a:p>
          <a:p>
            <a:r>
              <a:rPr lang="en-US" sz="16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alpha, beta; View&lt;</a:t>
            </a:r>
            <a:r>
              <a:rPr lang="en-US" sz="1600" dirty="0">
                <a:solidFill>
                  <a:srgbClr val="34BC26"/>
                </a:solidFill>
                <a:latin typeface="Menlo" panose="020B060903080402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**&gt; A,B,C;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gemm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33720"/>
                </a:solidFill>
                <a:latin typeface="Menlo" panose="020B0609030804020204" pitchFamily="49" charset="0"/>
              </a:rPr>
              <a:t>'N'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600" dirty="0">
                <a:solidFill>
                  <a:srgbClr val="C33720"/>
                </a:solidFill>
                <a:latin typeface="Menlo" panose="020B0609030804020204" pitchFamily="49" charset="0"/>
              </a:rPr>
              <a:t>'N’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alpha, A, B, beta, C);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1455C4D-D97A-82F5-E0FE-0CA3A0DD3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407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6870F-C4E7-C3B8-754B-DE7CA474E177}"/>
              </a:ext>
            </a:extLst>
          </p:cNvPr>
          <p:cNvSpPr txBox="1"/>
          <p:nvPr/>
        </p:nvSpPr>
        <p:spPr>
          <a:xfrm>
            <a:off x="720647" y="462369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375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23" y="2858775"/>
            <a:ext cx="10539207" cy="14881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Building Blocks in the (future) ISO C++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AFAD-CA6B-9542-CA40-FF767BA6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mdspan</a:t>
            </a:r>
            <a:r>
              <a:rPr lang="en-US" dirty="0"/>
              <a:t> – Multidimensional Arrays for C++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9800-D865-1AE0-2968-1D3FB2FD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26911"/>
            <a:ext cx="10480751" cy="4636287"/>
          </a:xfrm>
        </p:spPr>
        <p:txBody>
          <a:bodyPr/>
          <a:lstStyle/>
          <a:p>
            <a:r>
              <a:rPr lang="en-US" dirty="0"/>
              <a:t>Multi dimensional array enabling the design features of </a:t>
            </a:r>
            <a:r>
              <a:rPr lang="en-US" dirty="0" err="1"/>
              <a:t>Kokkos</a:t>
            </a:r>
            <a:r>
              <a:rPr lang="en-US" dirty="0"/>
              <a:t>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C7AC-5AE8-1E36-B533-6161A1DE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0C72C-5361-F260-897D-FE10BE429430}"/>
              </a:ext>
            </a:extLst>
          </p:cNvPr>
          <p:cNvSpPr txBox="1"/>
          <p:nvPr/>
        </p:nvSpPr>
        <p:spPr>
          <a:xfrm>
            <a:off x="720646" y="1497136"/>
            <a:ext cx="10188653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ElementType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Extents,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Layout,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Accessor&gt;</a:t>
            </a:r>
          </a:p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mdspan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728E5-4C05-4250-DEB4-C67DD6521209}"/>
              </a:ext>
            </a:extLst>
          </p:cNvPr>
          <p:cNvSpPr/>
          <p:nvPr/>
        </p:nvSpPr>
        <p:spPr>
          <a:xfrm>
            <a:off x="779856" y="2413337"/>
            <a:ext cx="10853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ElementType</a:t>
            </a:r>
            <a:r>
              <a:rPr lang="en-US" dirty="0"/>
              <a:t>: fundamental scalar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Extents</a:t>
            </a:r>
            <a:r>
              <a:rPr lang="en-US" dirty="0"/>
              <a:t>: runtime and compile time extents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std::extents&lt;int, 5,std::dynamic_extent,4&gt; =&gt; 5xNx4 3D Array using int as index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Layout</a:t>
            </a:r>
            <a:r>
              <a:rPr lang="en-US" dirty="0"/>
              <a:t>: the mapping from multi-dimensional index to memory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Accessor</a:t>
            </a:r>
            <a:r>
              <a:rPr lang="en-US" dirty="0"/>
              <a:t>: pointer type and how to generate element reference from pointer and offset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F6B13-2FB0-75C5-16B9-659219E2CB63}"/>
              </a:ext>
            </a:extLst>
          </p:cNvPr>
          <p:cNvSpPr/>
          <p:nvPr/>
        </p:nvSpPr>
        <p:spPr>
          <a:xfrm>
            <a:off x="720647" y="4306729"/>
            <a:ext cx="1128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DataType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Layout,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Space,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MemoryTraits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View;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B994C-D897-C728-4947-54468CB69AB5}"/>
              </a:ext>
            </a:extLst>
          </p:cNvPr>
          <p:cNvSpPr/>
          <p:nvPr/>
        </p:nvSpPr>
        <p:spPr>
          <a:xfrm>
            <a:off x="779856" y="4964331"/>
            <a:ext cx="10853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DataType</a:t>
            </a:r>
            <a:r>
              <a:rPr lang="en-US" dirty="0"/>
              <a:t>: combination of </a:t>
            </a:r>
            <a:r>
              <a:rPr lang="en-US" i="1" dirty="0" err="1"/>
              <a:t>ElementType</a:t>
            </a:r>
            <a:r>
              <a:rPr lang="en-US" dirty="0"/>
              <a:t> and </a:t>
            </a:r>
            <a:r>
              <a:rPr lang="en-US" i="1" dirty="0"/>
              <a:t>Extents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Layout</a:t>
            </a:r>
            <a:r>
              <a:rPr lang="en-US" dirty="0"/>
              <a:t>: same as </a:t>
            </a:r>
            <a:r>
              <a:rPr lang="en-US" i="1" dirty="0"/>
              <a:t>Layout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Space</a:t>
            </a:r>
            <a:r>
              <a:rPr lang="en-US" dirty="0"/>
              <a:t>: not a primary concept in </a:t>
            </a:r>
            <a:r>
              <a:rPr lang="en-US" dirty="0" err="1"/>
              <a:t>mdspan</a:t>
            </a:r>
            <a:r>
              <a:rPr lang="en-US" dirty="0"/>
              <a:t>, but can be covered by </a:t>
            </a:r>
            <a:r>
              <a:rPr lang="en-US" i="1" dirty="0"/>
              <a:t>Accessor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MemoryTraits</a:t>
            </a:r>
            <a:r>
              <a:rPr lang="en-US" dirty="0"/>
              <a:t>: covered by </a:t>
            </a:r>
            <a:r>
              <a:rPr lang="en-US" i="1" dirty="0"/>
              <a:t>Accessor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F4A0A-5E1D-258B-8AD9-A9148245CC1C}"/>
              </a:ext>
            </a:extLst>
          </p:cNvPr>
          <p:cNvSpPr txBox="1"/>
          <p:nvPr/>
        </p:nvSpPr>
        <p:spPr>
          <a:xfrm>
            <a:off x="2587379" y="6313562"/>
            <a:ext cx="701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implementation: </a:t>
            </a:r>
            <a:r>
              <a:rPr lang="en-US" dirty="0">
                <a:hlinkClick r:id="rId2"/>
              </a:rPr>
              <a:t>https://github.com/kokkos/mdspan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90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9D39-0307-4160-BFF3-8319BF8A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23951"/>
            <a:ext cx="10515600" cy="676275"/>
          </a:xfrm>
        </p:spPr>
        <p:txBody>
          <a:bodyPr/>
          <a:lstStyle/>
          <a:p>
            <a:r>
              <a:rPr lang="en-US" dirty="0">
                <a:cs typeface="Calibri Light"/>
              </a:rPr>
              <a:t>Orthogonalizing Allocation and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CE3A-BA43-4EDF-BCCB-496C7C00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489325"/>
            <a:ext cx="10515600" cy="4351339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Calibri"/>
              </a:rPr>
              <a:t>pointer is not necessarily </a:t>
            </a:r>
            <a:r>
              <a:rPr lang="en-US" dirty="0" err="1">
                <a:cs typeface="Calibri"/>
              </a:rPr>
              <a:t>element_type</a:t>
            </a:r>
            <a:r>
              <a:rPr lang="en-US" dirty="0">
                <a:cs typeface="Calibri"/>
              </a:rPr>
              <a:t>*</a:t>
            </a:r>
          </a:p>
          <a:p>
            <a:pPr lvl="1"/>
            <a:r>
              <a:rPr lang="en-US" dirty="0">
                <a:cs typeface="Calibri"/>
              </a:rPr>
              <a:t>Could be complex object, for example MPI Window handle …</a:t>
            </a:r>
          </a:p>
          <a:p>
            <a:r>
              <a:rPr lang="en-US" dirty="0">
                <a:cs typeface="Calibri"/>
              </a:rPr>
              <a:t>Reference is not necessarily </a:t>
            </a:r>
            <a:r>
              <a:rPr lang="en-US" dirty="0" err="1">
                <a:cs typeface="Calibri"/>
              </a:rPr>
              <a:t>element_type</a:t>
            </a:r>
            <a:r>
              <a:rPr lang="en-US" dirty="0">
                <a:cs typeface="Calibri"/>
              </a:rPr>
              <a:t>&amp;</a:t>
            </a:r>
          </a:p>
          <a:p>
            <a:pPr lvl="1"/>
            <a:r>
              <a:rPr lang="en-US" dirty="0">
                <a:cs typeface="Calibri"/>
              </a:rPr>
              <a:t>Could be proxy object with operators such as =,+=,*= defined etc.</a:t>
            </a:r>
          </a:p>
          <a:p>
            <a:r>
              <a:rPr lang="en-US" dirty="0">
                <a:cs typeface="Calibri"/>
              </a:rPr>
              <a:t>access doesn't necessarily return </a:t>
            </a:r>
            <a:r>
              <a:rPr lang="en-US" dirty="0" err="1">
                <a:cs typeface="Calibri"/>
              </a:rPr>
              <a:t>ptr</a:t>
            </a:r>
            <a:r>
              <a:rPr lang="en-US" dirty="0">
                <a:cs typeface="Calibri"/>
              </a:rPr>
              <a:t>[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];</a:t>
            </a:r>
          </a:p>
          <a:p>
            <a:pPr lvl="1"/>
            <a:r>
              <a:rPr lang="en-US" dirty="0">
                <a:cs typeface="Calibri"/>
              </a:rPr>
              <a:t>The function returns reference </a:t>
            </a:r>
            <a:r>
              <a:rPr lang="en-US" i="1" dirty="0">
                <a:cs typeface="Calibri"/>
              </a:rPr>
              <a:t>somehow</a:t>
            </a:r>
            <a:r>
              <a:rPr lang="en-US" dirty="0">
                <a:cs typeface="Calibri"/>
              </a:rPr>
              <a:t> generated from </a:t>
            </a:r>
            <a:r>
              <a:rPr lang="en-US" dirty="0" err="1">
                <a:cs typeface="Calibri"/>
              </a:rPr>
              <a:t>ptr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i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41165-7522-9D4B-B664-040B25B0CB53}"/>
              </a:ext>
            </a:extLst>
          </p:cNvPr>
          <p:cNvSpPr/>
          <p:nvPr/>
        </p:nvSpPr>
        <p:spPr>
          <a:xfrm>
            <a:off x="876300" y="90400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SomeAccessor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element_type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...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pointer = ...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reference = ...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...</a:t>
            </a:r>
          </a:p>
          <a:p>
            <a:b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reference access(pointer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::pointer offset(pointer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offset);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4CD5C-3961-2984-1055-1BF18133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95"/>
    </mc:Choice>
    <mc:Fallback xmlns="">
      <p:transition spd="slow" advTm="109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1010-43B0-4A36-922C-EEA10013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92636"/>
            <a:ext cx="10515600" cy="675222"/>
          </a:xfrm>
        </p:spPr>
        <p:txBody>
          <a:bodyPr/>
          <a:lstStyle/>
          <a:p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Typesafe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MemorySpace</a:t>
            </a:r>
            <a:r>
              <a:rPr lang="en-US" dirty="0">
                <a:cs typeface="Calibri Light"/>
              </a:rPr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9936-B453-47B6-9CE7-F94AF613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14425"/>
            <a:ext cx="11684000" cy="4351339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err="1">
                <a:cs typeface="Calibri"/>
              </a:rPr>
              <a:t>Typesafe</a:t>
            </a:r>
            <a:r>
              <a:rPr lang="en-US" sz="2400" dirty="0">
                <a:cs typeface="Calibri"/>
              </a:rPr>
              <a:t> memory location</a:t>
            </a:r>
          </a:p>
          <a:p>
            <a:pPr lvl="1"/>
            <a:r>
              <a:rPr lang="en-US" sz="2400" dirty="0">
                <a:cs typeface="Calibri"/>
              </a:rPr>
              <a:t>C++ has no concept for non-accessible memory space</a:t>
            </a:r>
          </a:p>
          <a:p>
            <a:pPr lvl="1"/>
            <a:r>
              <a:rPr lang="en-US" sz="2400" dirty="0">
                <a:cs typeface="Calibri"/>
              </a:rPr>
              <a:t>But custom accessor templated or specific to memory space could do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23512-1373-4DB7-A755-980B07823B5A}"/>
              </a:ext>
            </a:extLst>
          </p:cNvPr>
          <p:cNvSpPr txBox="1"/>
          <p:nvPr/>
        </p:nvSpPr>
        <p:spPr>
          <a:xfrm>
            <a:off x="736600" y="2501901"/>
            <a:ext cx="1068104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T&gt;</a:t>
            </a:r>
            <a:endParaRPr lang="en-US" sz="16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CudaSpaceAccessor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element_type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T;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pointer = T*;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reference    = T&amp;; 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CudaSpaceAccessor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reference access(pointer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</a:t>
            </a:r>
            <a:r>
              <a:rPr lang="en-US" sz="1600" dirty="0">
                <a:solidFill>
                  <a:srgbClr val="FF0000"/>
                </a:solidFill>
                <a:latin typeface="Menlo" panose="020B0609030804020204" pitchFamily="49" charset="0"/>
              </a:rPr>
              <a:t>#ifdef 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__CUDA_ARCH__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</a:t>
            </a:r>
            <a:r>
              <a:rPr lang="en-US" sz="1600" dirty="0">
                <a:solidFill>
                  <a:srgbClr val="FF0000"/>
                </a:solidFill>
                <a:latin typeface="Menlo" panose="020B0609030804020204" pitchFamily="49" charset="0"/>
              </a:rPr>
              <a:t>#else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std::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runtime_error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B42419"/>
                </a:solidFill>
                <a:latin typeface="Menlo" panose="020B0609030804020204" pitchFamily="49" charset="0"/>
              </a:rPr>
              <a:t>"Accessing CUDA allocation from host"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  <a:endParaRPr lang="en-US" sz="1600" dirty="0">
              <a:solidFill>
                <a:srgbClr val="B42419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</a:t>
            </a:r>
            <a:r>
              <a:rPr lang="en-US" sz="1600" dirty="0">
                <a:solidFill>
                  <a:srgbClr val="FF0000"/>
                </a:solidFill>
                <a:latin typeface="Menlo" panose="020B0609030804020204" pitchFamily="49" charset="0"/>
              </a:rPr>
              <a:t>#endif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::pointer offset(pointer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offset) {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+ offset;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AF0D8B-29A8-BBD3-96A3-56F8679E5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09"/>
    </mc:Choice>
    <mc:Fallback xmlns="">
      <p:transition spd="slow" advTm="72609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1010-43B0-4A36-922C-EEA10013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92636"/>
            <a:ext cx="10515600" cy="675222"/>
          </a:xfrm>
        </p:spPr>
        <p:txBody>
          <a:bodyPr/>
          <a:lstStyle/>
          <a:p>
            <a:r>
              <a:rPr lang="en-US" dirty="0">
                <a:cs typeface="Calibri Light"/>
              </a:rPr>
              <a:t>Atomic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9936-B453-47B6-9CE7-F94AF613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14425"/>
            <a:ext cx="11684000" cy="4351339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cs typeface="Calibri"/>
              </a:rPr>
              <a:t>Simply return proxy reference </a:t>
            </a:r>
            <a:r>
              <a:rPr lang="en-US" sz="2400" dirty="0" err="1">
                <a:cs typeface="Calibri"/>
              </a:rPr>
              <a:t>atomic_ref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Make this convertible from </a:t>
            </a:r>
            <a:r>
              <a:rPr lang="en-US" sz="2400" dirty="0" err="1">
                <a:cs typeface="Calibri"/>
              </a:rPr>
              <a:t>default_accessor</a:t>
            </a:r>
            <a:r>
              <a:rPr lang="en-US" sz="2400" dirty="0">
                <a:cs typeface="Calibri"/>
              </a:rPr>
              <a:t>, simply assign </a:t>
            </a:r>
            <a:r>
              <a:rPr lang="en-US" sz="2400" dirty="0" err="1">
                <a:cs typeface="Calibri"/>
              </a:rPr>
              <a:t>mdspan</a:t>
            </a:r>
            <a:r>
              <a:rPr lang="en-US" sz="2400" dirty="0">
                <a:cs typeface="Calibri"/>
              </a:rPr>
              <a:t> with default accessor to </a:t>
            </a:r>
            <a:r>
              <a:rPr lang="en-US" sz="2400" dirty="0" err="1">
                <a:cs typeface="Calibri"/>
              </a:rPr>
              <a:t>mdspan</a:t>
            </a:r>
            <a:r>
              <a:rPr lang="en-US" sz="2400" dirty="0">
                <a:cs typeface="Calibri"/>
              </a:rPr>
              <a:t> with atomic access.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23512-1373-4DB7-A755-980B07823B5A}"/>
              </a:ext>
            </a:extLst>
          </p:cNvPr>
          <p:cNvSpPr txBox="1"/>
          <p:nvPr/>
        </p:nvSpPr>
        <p:spPr>
          <a:xfrm>
            <a:off x="736600" y="2501901"/>
            <a:ext cx="1068104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T&gt;</a:t>
            </a:r>
            <a:endParaRPr lang="en-US" sz="1600" dirty="0">
              <a:solidFill>
                <a:srgbClr val="2FB41D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2FB41D"/>
                </a:solidFill>
                <a:latin typeface="Menlo" panose="020B060903080402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AtomicAccessor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element_type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T;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pointer = T*;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reference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atomic_ref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&lt;T&gt;; 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AtomicAccessor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AtomicAccessor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(const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default_accessor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&amp;) {}</a:t>
            </a:r>
            <a:b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reference access(pointer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return reference(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]);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offset_policy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::pointer offset(pointer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2FB41D"/>
                </a:solidFill>
                <a:latin typeface="Menlo" panose="020B060903080402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offset) { </a:t>
            </a:r>
            <a:r>
              <a:rPr lang="en-US" sz="1600" dirty="0">
                <a:solidFill>
                  <a:srgbClr val="C1651C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+ offset;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};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DC17C0-6743-6032-6390-662DF692C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09"/>
    </mc:Choice>
    <mc:Fallback xmlns="">
      <p:transition spd="slow" advTm="72609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4FD0-3202-1349-8DB9-57BD1E4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9364"/>
            <a:ext cx="11249771" cy="991675"/>
          </a:xfrm>
        </p:spPr>
        <p:txBody>
          <a:bodyPr/>
          <a:lstStyle/>
          <a:p>
            <a:r>
              <a:rPr lang="en-US" dirty="0"/>
              <a:t>We can use this to make linear algebra better:</a:t>
            </a:r>
            <a:br>
              <a:rPr lang="en-US" dirty="0"/>
            </a:br>
            <a:r>
              <a:rPr lang="en-US" dirty="0"/>
              <a:t>Lets look at an example as a refresher!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F971-14C2-7642-BA71-00A15AD9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3820238"/>
            <a:ext cx="6997699" cy="499531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`N`: the matrix is not transposed</a:t>
            </a:r>
          </a:p>
          <a:p>
            <a:pPr lvl="1"/>
            <a:r>
              <a:rPr lang="en-US" sz="2000" dirty="0"/>
              <a:t>`</a:t>
            </a:r>
            <a:r>
              <a:rPr lang="en-US" sz="2000" dirty="0" err="1"/>
              <a:t>nRows</a:t>
            </a:r>
            <a:r>
              <a:rPr lang="en-US" sz="2000" dirty="0"/>
              <a:t>`: Number of Rows (also length of `y`)</a:t>
            </a:r>
          </a:p>
          <a:p>
            <a:pPr lvl="1"/>
            <a:r>
              <a:rPr lang="en-US" sz="2000" dirty="0"/>
              <a:t>`</a:t>
            </a:r>
            <a:r>
              <a:rPr lang="en-US" sz="2000" dirty="0" err="1"/>
              <a:t>nCols</a:t>
            </a:r>
            <a:r>
              <a:rPr lang="en-US" sz="2000" dirty="0"/>
              <a:t>`: Number of Columns (also length of `x`) </a:t>
            </a:r>
          </a:p>
          <a:p>
            <a:pPr lvl="1"/>
            <a:r>
              <a:rPr lang="en-US" sz="2000" dirty="0"/>
              <a:t>`1.0`: scaling factor for `A`</a:t>
            </a:r>
          </a:p>
          <a:p>
            <a:pPr lvl="1"/>
            <a:r>
              <a:rPr lang="en-US" sz="2000" dirty="0"/>
              <a:t>`A`: pointer to the matrix values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C08E7-8A1E-DD4D-9714-BBF73A0C0233}"/>
              </a:ext>
            </a:extLst>
          </p:cNvPr>
          <p:cNvSpPr/>
          <p:nvPr/>
        </p:nvSpPr>
        <p:spPr>
          <a:xfrm>
            <a:off x="6295627" y="376057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</a:t>
            </a:r>
            <a:r>
              <a:rPr lang="en-US" sz="2000" kern="0" dirty="0" err="1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nRows</a:t>
            </a: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`: stride of the rows of `A` </a:t>
            </a:r>
          </a:p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`x`: right hand side vector</a:t>
            </a:r>
          </a:p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`1`: stride of `x`</a:t>
            </a:r>
          </a:p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`0.0`: scaling of `y`</a:t>
            </a:r>
          </a:p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`y`: left hand side vector</a:t>
            </a:r>
          </a:p>
          <a:p>
            <a:pPr marL="990575" lvl="1" indent="-380990" defTabSz="121917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</a:pPr>
            <a:r>
              <a:rPr lang="en-US" sz="2000" kern="0" dirty="0">
                <a:solidFill>
                  <a:prstClr val="black"/>
                </a:solidFill>
                <a:ea typeface="ＭＳ Ｐゴシック" pitchFamily="-112" charset="-128"/>
                <a:cs typeface="Calibri"/>
              </a:rPr>
              <a:t>`1`: stride of `y`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82EA7-F34E-9E45-B3C7-7261F38D1FB9}"/>
              </a:ext>
            </a:extLst>
          </p:cNvPr>
          <p:cNvSpPr/>
          <p:nvPr/>
        </p:nvSpPr>
        <p:spPr>
          <a:xfrm>
            <a:off x="332629" y="3257808"/>
            <a:ext cx="1124977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</a:pPr>
            <a:r>
              <a:rPr lang="en-US" sz="2667" kern="0" dirty="0">
                <a:solidFill>
                  <a:prstClr val="black"/>
                </a:solidFill>
                <a:latin typeface="Calibri"/>
                <a:ea typeface="ＭＳ Ｐゴシック" charset="-128"/>
                <a:cs typeface="Calibri"/>
              </a:rPr>
              <a:t>Lets unpack the 11 !! parameters to compute `y = A*x`: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7ED3D-CBDB-E148-9676-D67F857799BF}"/>
              </a:ext>
            </a:extLst>
          </p:cNvPr>
          <p:cNvSpPr/>
          <p:nvPr/>
        </p:nvSpPr>
        <p:spPr>
          <a:xfrm>
            <a:off x="609600" y="877669"/>
            <a:ext cx="8961120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dirty="0">
                <a:solidFill>
                  <a:srgbClr val="006600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// Matrix</a:t>
            </a:r>
          </a:p>
          <a:p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nRows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...;</a:t>
            </a:r>
          </a:p>
          <a:p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nCols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...;</a:t>
            </a:r>
          </a:p>
          <a:p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 A = </a:t>
            </a:r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nRows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nCols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</a:p>
          <a:p>
            <a:r>
              <a:rPr lang="en-US" sz="1467" dirty="0">
                <a:solidFill>
                  <a:srgbClr val="006600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// Vectors</a:t>
            </a:r>
          </a:p>
          <a:p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 y = </a:t>
            </a:r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nRows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</a:p>
          <a:p>
            <a:r>
              <a:rPr lang="en-US" sz="1467" b="1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 x = </a:t>
            </a:r>
            <a:r>
              <a:rPr lang="en-US" sz="1467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double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nCols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</a:p>
          <a:p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67" dirty="0">
                <a:solidFill>
                  <a:srgbClr val="006600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// y = 1.0*A*x;</a:t>
            </a:r>
          </a:p>
          <a:p>
            <a:r>
              <a:rPr lang="en-US" sz="1467" b="1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dgemv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67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'N’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nRows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nCols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1.0, A, </a:t>
            </a:r>
            <a:r>
              <a:rPr lang="en-US" sz="1467" dirty="0" err="1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nRows</a:t>
            </a:r>
            <a:r>
              <a:rPr lang="en-US" sz="1467" dirty="0"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x, 1, 0.0, y, 1);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C90380-5269-3E7B-39B4-0F1743AE7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4211-851A-7C41-815F-322E915B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24" y="95927"/>
            <a:ext cx="11249771" cy="991675"/>
          </a:xfrm>
        </p:spPr>
        <p:txBody>
          <a:bodyPr/>
          <a:lstStyle/>
          <a:p>
            <a:r>
              <a:rPr lang="en-US" dirty="0"/>
              <a:t>std::</a:t>
            </a:r>
            <a:r>
              <a:rPr lang="en-US" dirty="0" err="1"/>
              <a:t>linalg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70F1-9100-484A-9158-FDE635AD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98" y="956338"/>
            <a:ext cx="11584205" cy="4995319"/>
          </a:xfrm>
        </p:spPr>
        <p:txBody>
          <a:bodyPr/>
          <a:lstStyle/>
          <a:p>
            <a:r>
              <a:rPr lang="en-US" dirty="0"/>
              <a:t>Based on </a:t>
            </a:r>
            <a:r>
              <a:rPr lang="en-US" dirty="0" err="1"/>
              <a:t>KokkosKernels</a:t>
            </a:r>
            <a:r>
              <a:rPr lang="en-US" dirty="0"/>
              <a:t> design</a:t>
            </a:r>
          </a:p>
          <a:p>
            <a:pPr lvl="1"/>
            <a:r>
              <a:rPr lang="en-US" dirty="0"/>
              <a:t>Take </a:t>
            </a:r>
            <a:r>
              <a:rPr lang="en-US" dirty="0" err="1"/>
              <a:t>mdspan</a:t>
            </a:r>
            <a:r>
              <a:rPr lang="en-US" dirty="0"/>
              <a:t> as argument</a:t>
            </a:r>
          </a:p>
          <a:p>
            <a:pPr lvl="1"/>
            <a:r>
              <a:rPr lang="en-US" dirty="0"/>
              <a:t>Arbitrary mix of compile-time/runtime dimensions</a:t>
            </a:r>
          </a:p>
          <a:p>
            <a:pPr lvl="1"/>
            <a:r>
              <a:rPr lang="en-US" dirty="0"/>
              <a:t>Layout aware</a:t>
            </a:r>
          </a:p>
          <a:p>
            <a:r>
              <a:rPr lang="en-US" dirty="0"/>
              <a:t>Forward thinking to extent to batched BLAS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51D6B-A0C8-C447-B1A0-A98F769DF576}"/>
              </a:ext>
            </a:extLst>
          </p:cNvPr>
          <p:cNvSpPr/>
          <p:nvPr/>
        </p:nvSpPr>
        <p:spPr>
          <a:xfrm>
            <a:off x="510747" y="3480487"/>
            <a:ext cx="11549448" cy="239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rgbClr val="400BD9"/>
                </a:solidFill>
                <a:latin typeface="Menlo" panose="020B0609030804020204" pitchFamily="49" charset="0"/>
              </a:rPr>
              <a:t>// Create 2 float and 1 double matrix</a:t>
            </a:r>
          </a:p>
          <a:p>
            <a:r>
              <a:rPr lang="en-US" sz="1867" dirty="0">
                <a:solidFill>
                  <a:srgbClr val="2FB41D"/>
                </a:solidFill>
                <a:latin typeface="Menlo" panose="020B0609030804020204" pitchFamily="49" charset="0"/>
              </a:rPr>
              <a:t>float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* 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A_ptr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,*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B_ptr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sz="1867" dirty="0">
                <a:solidFill>
                  <a:srgbClr val="2FB41D"/>
                </a:solidFill>
                <a:latin typeface="Menlo" panose="020B0609030804020204" pitchFamily="49" charset="0"/>
              </a:rPr>
              <a:t>double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* 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C_ptr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mdspan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 A(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A_ptr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, N, K);</a:t>
            </a:r>
          </a:p>
          <a:p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mdspan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 B(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B_ptr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, K, M);</a:t>
            </a:r>
          </a:p>
          <a:p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mdspan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 C(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C_ptr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, N, M);</a:t>
            </a:r>
          </a:p>
          <a:p>
            <a:endParaRPr lang="en-US" sz="1867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867" dirty="0">
                <a:solidFill>
                  <a:srgbClr val="400BD9"/>
                </a:solidFill>
                <a:latin typeface="Menlo" panose="020B0609030804020204" pitchFamily="49" charset="0"/>
              </a:rPr>
              <a:t>// Multiply A and B but accumulate in double</a:t>
            </a:r>
          </a:p>
          <a:p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std::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linalg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matrix_product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(std::execution::</a:t>
            </a:r>
            <a:r>
              <a:rPr lang="en-US" sz="1867" dirty="0" err="1">
                <a:solidFill>
                  <a:srgbClr val="000000"/>
                </a:solidFill>
                <a:latin typeface="Menlo" panose="020B0609030804020204" pitchFamily="49" charset="0"/>
              </a:rPr>
              <a:t>par_unseq,A,B,C</a:t>
            </a:r>
            <a:r>
              <a:rPr lang="en-US" sz="1867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24A4C-50BC-264B-AC0B-1D56F0852B65}"/>
              </a:ext>
            </a:extLst>
          </p:cNvPr>
          <p:cNvSpPr/>
          <p:nvPr/>
        </p:nvSpPr>
        <p:spPr>
          <a:xfrm>
            <a:off x="7694140" y="713289"/>
            <a:ext cx="4992129" cy="347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67" dirty="0">
              <a:latin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Mark </a:t>
            </a:r>
            <a:r>
              <a:rPr lang="en-US" sz="1467" dirty="0" err="1">
                <a:solidFill>
                  <a:srgbClr val="000000"/>
                </a:solidFill>
                <a:latin typeface="Arial" panose="020B0604020202020204" pitchFamily="34" charset="0"/>
              </a:rPr>
              <a:t>Hoemmen</a:t>
            </a: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 (NVIDIA)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Daisy Hollman (Google)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Christian Trott (Sandia National Laboratories)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Daniel Sunderland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Nevin Liber (Argonne National Laboratory)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Alicia </a:t>
            </a:r>
            <a:r>
              <a:rPr lang="en-US" sz="1467" dirty="0" err="1">
                <a:solidFill>
                  <a:srgbClr val="000000"/>
                </a:solidFill>
                <a:latin typeface="Arial" panose="020B0604020202020204" pitchFamily="34" charset="0"/>
              </a:rPr>
              <a:t>Klinvex</a:t>
            </a: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 (Naval Nuclear Laboratory)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Li-Ta Lo (Los Alamos National Laboratory)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Damien Lebrun-</a:t>
            </a:r>
            <a:r>
              <a:rPr lang="en-US" sz="1467" dirty="0" err="1">
                <a:solidFill>
                  <a:srgbClr val="000000"/>
                </a:solidFill>
                <a:latin typeface="Arial" panose="020B0604020202020204" pitchFamily="34" charset="0"/>
              </a:rPr>
              <a:t>Grandie</a:t>
            </a: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 (Oak Ridge National Laboratory)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Graham Lopez (NVIDIA)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Peter </a:t>
            </a:r>
            <a:r>
              <a:rPr lang="en-US" sz="1467" dirty="0" err="1">
                <a:solidFill>
                  <a:srgbClr val="000000"/>
                </a:solidFill>
                <a:latin typeface="Arial" panose="020B0604020202020204" pitchFamily="34" charset="0"/>
              </a:rPr>
              <a:t>Caday</a:t>
            </a: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 (Intel)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Sarah Knepper (Intel)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Piotr </a:t>
            </a:r>
            <a:r>
              <a:rPr lang="en-US" sz="1467" dirty="0" err="1">
                <a:solidFill>
                  <a:srgbClr val="000000"/>
                </a:solidFill>
                <a:latin typeface="Arial" panose="020B0604020202020204" pitchFamily="34" charset="0"/>
              </a:rPr>
              <a:t>Luszczek</a:t>
            </a: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 (University of Tennessee)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000000"/>
                </a:solidFill>
                <a:latin typeface="Arial" panose="020B0604020202020204" pitchFamily="34" charset="0"/>
              </a:rPr>
              <a:t>Timothy Costa (NVIDIA)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8652EE-9646-4CC3-5BB6-E5E68DF9A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18"/>
    </mc:Choice>
    <mc:Fallback xmlns="">
      <p:transition spd="slow" advTm="108718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7690-4D0C-E617-6D94-7F7FCEF4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layouts and accessors to minimize overload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9439E-BA3E-1AA1-DC59-F523B20E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2A1C3-6495-68E4-7630-FF96157DD461}"/>
              </a:ext>
            </a:extLst>
          </p:cNvPr>
          <p:cNvSpPr/>
          <p:nvPr/>
        </p:nvSpPr>
        <p:spPr>
          <a:xfrm>
            <a:off x="559397" y="2439087"/>
            <a:ext cx="1154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// When reading a value from A multiply it by 2.0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matrix_product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(std::execution::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par_unseq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::scaled(2.0, A)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,B,C);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5AB50-3B06-C29F-AED3-53543B514F09}"/>
              </a:ext>
            </a:extLst>
          </p:cNvPr>
          <p:cNvSpPr/>
          <p:nvPr/>
        </p:nvSpPr>
        <p:spPr>
          <a:xfrm>
            <a:off x="559397" y="3639403"/>
            <a:ext cx="1154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// Wrap layout of A into a transpose layout, access on </a:t>
            </a:r>
            <a:r>
              <a:rPr lang="en-US" sz="1600" dirty="0" err="1">
                <a:solidFill>
                  <a:srgbClr val="400BD9"/>
                </a:solidFill>
                <a:latin typeface="Menlo" panose="020B0609030804020204" pitchFamily="49" charset="0"/>
              </a:rPr>
              <a:t>Atrans</a:t>
            </a:r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400BD9"/>
                </a:solidFill>
                <a:latin typeface="Menlo" panose="020B0609030804020204" pitchFamily="49" charset="0"/>
              </a:rPr>
              <a:t>i,j</a:t>
            </a:r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) == A(</a:t>
            </a:r>
            <a:r>
              <a:rPr lang="en-US" sz="1600" dirty="0" err="1">
                <a:solidFill>
                  <a:srgbClr val="400BD9"/>
                </a:solidFill>
                <a:latin typeface="Menlo" panose="020B0609030804020204" pitchFamily="49" charset="0"/>
              </a:rPr>
              <a:t>j,i</a:t>
            </a:r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matrix_product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(std::execution::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par_unseq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::transposed(A)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,B,C);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E716C-50B7-704C-F709-2C8EC3602860}"/>
              </a:ext>
            </a:extLst>
          </p:cNvPr>
          <p:cNvSpPr/>
          <p:nvPr/>
        </p:nvSpPr>
        <p:spPr>
          <a:xfrm>
            <a:off x="559397" y="4813987"/>
            <a:ext cx="1154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400BD9"/>
                </a:solidFill>
                <a:latin typeface="Menlo" panose="020B0609030804020204" pitchFamily="49" charset="0"/>
              </a:rPr>
              <a:t>// When reading a complex value form A conjugate it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matrix_product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(std::execution::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par_unseq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std::</a:t>
            </a:r>
            <a:r>
              <a:rPr lang="en-US" sz="1600" dirty="0" err="1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linalg</a:t>
            </a:r>
            <a:r>
              <a:rPr lang="en-US" sz="1600" dirty="0">
                <a:solidFill>
                  <a:srgbClr val="000000"/>
                </a:solidFill>
                <a:highlight>
                  <a:srgbClr val="C0C0C0"/>
                </a:highlight>
                <a:latin typeface="Menlo" panose="020B0609030804020204" pitchFamily="49" charset="0"/>
              </a:rPr>
              <a:t>::conjugated(A)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,B,C);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924B5A-9AB2-EC89-FC0B-A37496C2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98" y="956338"/>
            <a:ext cx="11584205" cy="1479663"/>
          </a:xfrm>
        </p:spPr>
        <p:txBody>
          <a:bodyPr>
            <a:normAutofit/>
          </a:bodyPr>
          <a:lstStyle/>
          <a:p>
            <a:r>
              <a:rPr lang="en-US" dirty="0"/>
              <a:t>Instead of more parameters use layouts and accessors to cover: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scaling parameters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transpose and,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conjugation </a:t>
            </a:r>
          </a:p>
        </p:txBody>
      </p:sp>
    </p:spTree>
    <p:extLst>
      <p:ext uri="{BB962C8B-B14F-4D97-AF65-F5344CB8AC3E}">
        <p14:creationId xmlns:p14="http://schemas.microsoft.com/office/powerpoint/2010/main" val="2678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60E1-2A78-D644-8C45-A422DB68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29" y="101601"/>
            <a:ext cx="11249771" cy="495300"/>
          </a:xfrm>
        </p:spPr>
        <p:txBody>
          <a:bodyPr/>
          <a:lstStyle/>
          <a:p>
            <a:r>
              <a:rPr lang="en-US" dirty="0"/>
              <a:t>Future Work on </a:t>
            </a:r>
            <a:r>
              <a:rPr lang="en-US" dirty="0" err="1"/>
              <a:t>mdspan</a:t>
            </a:r>
            <a:r>
              <a:rPr lang="en-US" dirty="0"/>
              <a:t> and std::</a:t>
            </a:r>
            <a:r>
              <a:rPr lang="en-US" dirty="0" err="1"/>
              <a:t>linalg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26A3-969C-C14F-ACCC-0512DD9C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Special Accessors and Layouts with accessor/layout aware BLAS etc.</a:t>
            </a:r>
          </a:p>
          <a:p>
            <a:pPr lvl="1"/>
            <a:r>
              <a:rPr lang="en-US" dirty="0"/>
              <a:t>Enables leveraging fixed function units on hardware on a case by case base</a:t>
            </a:r>
          </a:p>
          <a:p>
            <a:pPr lvl="1"/>
            <a:r>
              <a:rPr lang="en-US" dirty="0"/>
              <a:t>Simply distribute your own slightly modified LLVM (assuming LLVM accepts our reference implementation)</a:t>
            </a:r>
          </a:p>
          <a:p>
            <a:r>
              <a:rPr lang="en-US" dirty="0"/>
              <a:t>Work on a standard set of accessors with descriptive properties</a:t>
            </a:r>
          </a:p>
          <a:p>
            <a:pPr lvl="1"/>
            <a:r>
              <a:rPr lang="en-US" dirty="0" err="1"/>
              <a:t>local_random_access</a:t>
            </a:r>
            <a:r>
              <a:rPr lang="en-US" dirty="0"/>
              <a:t>, non-temporal, atomic, restrict, …</a:t>
            </a:r>
          </a:p>
          <a:p>
            <a:pPr lvl="1"/>
            <a:r>
              <a:rPr lang="en-US" dirty="0"/>
              <a:t>Enable vendors to map to special hardware access paths</a:t>
            </a:r>
          </a:p>
          <a:p>
            <a:r>
              <a:rPr lang="en-US" dirty="0"/>
              <a:t>Can we make C++ memory space aware?</a:t>
            </a:r>
          </a:p>
          <a:p>
            <a:pPr lvl="1"/>
            <a:r>
              <a:rPr lang="en-US" dirty="0"/>
              <a:t>No concept of “inaccessible” memory in the standard right now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CC5974F-3262-EC95-C56D-5BB13AD36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153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11"/>
    </mc:Choice>
    <mc:Fallback xmlns="">
      <p:transition spd="slow" advTm="1175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13F2-B8A5-5272-EA8A-458D6777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Performance Portability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B4B6F-C54C-1A88-D67D-6862B7764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3424E-F326-FC70-A1DB-7D489E994BAE}"/>
              </a:ext>
            </a:extLst>
          </p:cNvPr>
          <p:cNvSpPr/>
          <p:nvPr/>
        </p:nvSpPr>
        <p:spPr>
          <a:xfrm>
            <a:off x="9084297" y="5673013"/>
            <a:ext cx="2467259" cy="30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787EE81-920D-88FF-C0A1-5A152D0E1DC6}"/>
              </a:ext>
            </a:extLst>
          </p:cNvPr>
          <p:cNvSpPr/>
          <p:nvPr/>
        </p:nvSpPr>
        <p:spPr>
          <a:xfrm>
            <a:off x="7802088" y="5173672"/>
            <a:ext cx="3336967" cy="5734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2.5 GHz Hex-Core Intel Xeon Processor with 15MB Cache--E5-2640">
            <a:extLst>
              <a:ext uri="{FF2B5EF4-FFF2-40B4-BE49-F238E27FC236}">
                <a16:creationId xmlns:a16="http://schemas.microsoft.com/office/drawing/2014/main" id="{E2F75A6D-66FF-89FE-BA77-689CD676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67" y="1765429"/>
            <a:ext cx="1173183" cy="11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mazon.com: AMD EPYC 7552 2.2GHz 192MB Cache L3 CPU Desktop Processor Boxed  : Electronics">
            <a:extLst>
              <a:ext uri="{FF2B5EF4-FFF2-40B4-BE49-F238E27FC236}">
                <a16:creationId xmlns:a16="http://schemas.microsoft.com/office/drawing/2014/main" id="{04157186-F69B-675E-CDF7-EC5F2F49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22" y="1765429"/>
            <a:ext cx="1072112" cy="1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Video: Overview of the Fujitsu A64fx processor - High-Performance Computing  News Analysis | insideHPC">
            <a:extLst>
              <a:ext uri="{FF2B5EF4-FFF2-40B4-BE49-F238E27FC236}">
                <a16:creationId xmlns:a16="http://schemas.microsoft.com/office/drawing/2014/main" id="{CF004DBA-2538-79A6-D77A-81FFF1AF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90" y="1692936"/>
            <a:ext cx="1414113" cy="14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aptor Computing Systems::CP9M02 Intro">
            <a:extLst>
              <a:ext uri="{FF2B5EF4-FFF2-40B4-BE49-F238E27FC236}">
                <a16:creationId xmlns:a16="http://schemas.microsoft.com/office/drawing/2014/main" id="{E0FE6035-3D38-893C-3F09-F52BFE1A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53" y="1786846"/>
            <a:ext cx="1566595" cy="10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58A481-6A7C-F8A7-9314-8E7995441D0F}"/>
              </a:ext>
            </a:extLst>
          </p:cNvPr>
          <p:cNvSpPr txBox="1"/>
          <p:nvPr/>
        </p:nvSpPr>
        <p:spPr>
          <a:xfrm>
            <a:off x="6764784" y="4918398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Sunway SW26010</a:t>
            </a:r>
          </a:p>
          <a:p>
            <a:pPr algn="ctr"/>
            <a:r>
              <a:rPr lang="en-US" i="1" dirty="0"/>
              <a:t>1 System</a:t>
            </a:r>
          </a:p>
        </p:txBody>
      </p:sp>
      <p:pic>
        <p:nvPicPr>
          <p:cNvPr id="13" name="Picture 16" descr="Matrix-2000 - NUDT - WikiChip">
            <a:extLst>
              <a:ext uri="{FF2B5EF4-FFF2-40B4-BE49-F238E27FC236}">
                <a16:creationId xmlns:a16="http://schemas.microsoft.com/office/drawing/2014/main" id="{A0572807-C009-B8B9-FB91-9FC2A26A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74" y="3688532"/>
            <a:ext cx="1083466" cy="10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Silicon Mechanics NVIDIA A100">
            <a:extLst>
              <a:ext uri="{FF2B5EF4-FFF2-40B4-BE49-F238E27FC236}">
                <a16:creationId xmlns:a16="http://schemas.microsoft.com/office/drawing/2014/main" id="{5DE64686-7E27-A58D-8092-CCDD8150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17" y="3713406"/>
            <a:ext cx="1373157" cy="9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umor: AMD Instinct MI250X accelerator received 110 Compute Units - Aroged">
            <a:extLst>
              <a:ext uri="{FF2B5EF4-FFF2-40B4-BE49-F238E27FC236}">
                <a16:creationId xmlns:a16="http://schemas.microsoft.com/office/drawing/2014/main" id="{C392E317-35E4-E630-7C0B-80C05B40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62" y="3745801"/>
            <a:ext cx="1261806" cy="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77FFC-8908-32E1-4994-BD478588D4DB}"/>
              </a:ext>
            </a:extLst>
          </p:cNvPr>
          <p:cNvSpPr txBox="1"/>
          <p:nvPr/>
        </p:nvSpPr>
        <p:spPr>
          <a:xfrm>
            <a:off x="2730650" y="4914339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NVIDIA GPUs</a:t>
            </a:r>
          </a:p>
          <a:p>
            <a:pPr algn="ctr"/>
            <a:r>
              <a:rPr lang="en-US" i="1" dirty="0"/>
              <a:t>4 Systems</a:t>
            </a:r>
          </a:p>
        </p:txBody>
      </p:sp>
      <p:pic>
        <p:nvPicPr>
          <p:cNvPr id="17" name="Picture 14" descr="Radio Free HPC Looks at Sunway TaihuLight - the World's Fastest  Supercomputer - High-Performance Computing News Analysis | insideHPC">
            <a:extLst>
              <a:ext uri="{FF2B5EF4-FFF2-40B4-BE49-F238E27FC236}">
                <a16:creationId xmlns:a16="http://schemas.microsoft.com/office/drawing/2014/main" id="{1A47DA1B-86DD-B34F-30DC-AE873F2F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36" y="3652157"/>
            <a:ext cx="1469556" cy="11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1706CF-3AC2-0A42-573A-DE69B63FFD4F}"/>
              </a:ext>
            </a:extLst>
          </p:cNvPr>
          <p:cNvSpPr/>
          <p:nvPr/>
        </p:nvSpPr>
        <p:spPr>
          <a:xfrm>
            <a:off x="1247643" y="5884557"/>
            <a:ext cx="9816054" cy="67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Hardware Architectures and the Means To Program Them Have Diversified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1F63D6-0941-6298-B9A9-7F777F9E0208}"/>
              </a:ext>
            </a:extLst>
          </p:cNvPr>
          <p:cNvSpPr txBox="1"/>
          <p:nvPr/>
        </p:nvSpPr>
        <p:spPr>
          <a:xfrm>
            <a:off x="3523496" y="902285"/>
            <a:ext cx="45737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TOP 500 Supercomputer </a:t>
            </a:r>
          </a:p>
          <a:p>
            <a:pPr algn="ctr"/>
            <a:r>
              <a:rPr lang="en-US" b="1" dirty="0"/>
              <a:t>10 highest ranked 06/2022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F4254D-A823-DF1D-A15E-4065D9F27D67}"/>
              </a:ext>
            </a:extLst>
          </p:cNvPr>
          <p:cNvSpPr txBox="1"/>
          <p:nvPr/>
        </p:nvSpPr>
        <p:spPr>
          <a:xfrm>
            <a:off x="4802414" y="4908775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AMD GPUs</a:t>
            </a:r>
          </a:p>
          <a:p>
            <a:pPr algn="ctr"/>
            <a:r>
              <a:rPr lang="en-US" i="1" dirty="0"/>
              <a:t>3 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6C59B-FE72-89BA-1850-140905576A0D}"/>
              </a:ext>
            </a:extLst>
          </p:cNvPr>
          <p:cNvSpPr txBox="1"/>
          <p:nvPr/>
        </p:nvSpPr>
        <p:spPr>
          <a:xfrm>
            <a:off x="9461350" y="4899313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Matrix-2000</a:t>
            </a:r>
          </a:p>
          <a:p>
            <a:pPr algn="ctr"/>
            <a:r>
              <a:rPr lang="en-US" i="1" dirty="0"/>
              <a:t>1 System</a:t>
            </a:r>
          </a:p>
        </p:txBody>
      </p:sp>
      <p:pic>
        <p:nvPicPr>
          <p:cNvPr id="22" name="Picture 12" descr="Raptor Computing Systems::CP9M02 Intro">
            <a:extLst>
              <a:ext uri="{FF2B5EF4-FFF2-40B4-BE49-F238E27FC236}">
                <a16:creationId xmlns:a16="http://schemas.microsoft.com/office/drawing/2014/main" id="{C52C6840-0A6D-A4CB-2548-243858BD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23" y="1797791"/>
            <a:ext cx="1566595" cy="10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27204E-6D66-33B2-4D6C-EEC127C3AF92}"/>
              </a:ext>
            </a:extLst>
          </p:cNvPr>
          <p:cNvSpPr txBox="1"/>
          <p:nvPr/>
        </p:nvSpPr>
        <p:spPr>
          <a:xfrm>
            <a:off x="559397" y="209118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CPUs: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63DB1-07B1-EDEE-6B28-9FA005D3E973}"/>
              </a:ext>
            </a:extLst>
          </p:cNvPr>
          <p:cNvSpPr txBox="1"/>
          <p:nvPr/>
        </p:nvSpPr>
        <p:spPr>
          <a:xfrm>
            <a:off x="559397" y="3952612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Accelerators: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216F13-9F5B-C115-613C-04EA6CA54D79}"/>
              </a:ext>
            </a:extLst>
          </p:cNvPr>
          <p:cNvSpPr txBox="1"/>
          <p:nvPr/>
        </p:nvSpPr>
        <p:spPr>
          <a:xfrm>
            <a:off x="2191199" y="2913854"/>
            <a:ext cx="13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AMD EPYC</a:t>
            </a:r>
          </a:p>
          <a:p>
            <a:pPr algn="ctr"/>
            <a:r>
              <a:rPr lang="en-US" i="1" dirty="0"/>
              <a:t>5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32B3F-F10A-FC40-11F8-EBE9BE4D93A3}"/>
              </a:ext>
            </a:extLst>
          </p:cNvPr>
          <p:cNvSpPr txBox="1"/>
          <p:nvPr/>
        </p:nvSpPr>
        <p:spPr>
          <a:xfrm>
            <a:off x="3777151" y="2909260"/>
            <a:ext cx="147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IBM Power9</a:t>
            </a:r>
          </a:p>
          <a:p>
            <a:pPr algn="ctr"/>
            <a:r>
              <a:rPr lang="en-US" i="1" dirty="0"/>
              <a:t>2 Systems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652D6C-ADB2-BB04-19B0-AB7AEC49D098}"/>
              </a:ext>
            </a:extLst>
          </p:cNvPr>
          <p:cNvSpPr txBox="1"/>
          <p:nvPr/>
        </p:nvSpPr>
        <p:spPr>
          <a:xfrm>
            <a:off x="5801646" y="2909259"/>
            <a:ext cx="126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Intel Xeon</a:t>
            </a:r>
          </a:p>
          <a:p>
            <a:pPr algn="ctr"/>
            <a:r>
              <a:rPr lang="en-US" i="1" dirty="0"/>
              <a:t>1 System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38A10A-6372-DC2D-3B95-CB76E398010F}"/>
              </a:ext>
            </a:extLst>
          </p:cNvPr>
          <p:cNvSpPr txBox="1"/>
          <p:nvPr/>
        </p:nvSpPr>
        <p:spPr>
          <a:xfrm>
            <a:off x="7518975" y="2907814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Fujitsu ARM</a:t>
            </a:r>
          </a:p>
          <a:p>
            <a:pPr algn="ctr"/>
            <a:r>
              <a:rPr lang="en-US" i="1" dirty="0"/>
              <a:t>1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7B9009-8098-F964-218D-4C912E5F7D0D}"/>
              </a:ext>
            </a:extLst>
          </p:cNvPr>
          <p:cNvSpPr txBox="1"/>
          <p:nvPr/>
        </p:nvSpPr>
        <p:spPr>
          <a:xfrm>
            <a:off x="9461585" y="2890861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Sunway MPP</a:t>
            </a:r>
          </a:p>
          <a:p>
            <a:pPr algn="ctr"/>
            <a:r>
              <a:rPr lang="en-US" i="1" dirty="0"/>
              <a:t>1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04541-98BB-6B5C-0944-3DC38A92B3CF}"/>
              </a:ext>
            </a:extLst>
          </p:cNvPr>
          <p:cNvSpPr/>
          <p:nvPr/>
        </p:nvSpPr>
        <p:spPr>
          <a:xfrm>
            <a:off x="2251078" y="1333500"/>
            <a:ext cx="9082132" cy="43395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penMP - Wikipedia">
            <a:extLst>
              <a:ext uri="{FF2B5EF4-FFF2-40B4-BE49-F238E27FC236}">
                <a16:creationId xmlns:a16="http://schemas.microsoft.com/office/drawing/2014/main" id="{3643F047-D69A-DE09-DB7E-70746E22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86" y="2019667"/>
            <a:ext cx="2908300" cy="9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DA logo">
            <a:extLst>
              <a:ext uri="{FF2B5EF4-FFF2-40B4-BE49-F238E27FC236}">
                <a16:creationId xmlns:a16="http://schemas.microsoft.com/office/drawing/2014/main" id="{CD4D3A4F-A3EF-70E0-CB5B-ED8492F2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70" y="3406944"/>
            <a:ext cx="1693568" cy="16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CM HIP logo">
            <a:extLst>
              <a:ext uri="{FF2B5EF4-FFF2-40B4-BE49-F238E27FC236}">
                <a16:creationId xmlns:a16="http://schemas.microsoft.com/office/drawing/2014/main" id="{A800D9C6-D907-CFB4-3DCE-750E1316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689181"/>
            <a:ext cx="2159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ntel OneAPI logo">
            <a:extLst>
              <a:ext uri="{FF2B5EF4-FFF2-40B4-BE49-F238E27FC236}">
                <a16:creationId xmlns:a16="http://schemas.microsoft.com/office/drawing/2014/main" id="{7A76C1E1-7565-C692-BC86-D1F0EF8F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48" y="3396659"/>
            <a:ext cx="14859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penMP - Wikipedia">
            <a:extLst>
              <a:ext uri="{FF2B5EF4-FFF2-40B4-BE49-F238E27FC236}">
                <a16:creationId xmlns:a16="http://schemas.microsoft.com/office/drawing/2014/main" id="{7ABE4C19-A423-444E-71F3-4CFBC956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3348765"/>
            <a:ext cx="2908300" cy="9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penACC logo">
            <a:extLst>
              <a:ext uri="{FF2B5EF4-FFF2-40B4-BE49-F238E27FC236}">
                <a16:creationId xmlns:a16="http://schemas.microsoft.com/office/drawing/2014/main" id="{EF296203-CFB9-FA23-1DA9-5AD8B60A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63" y="4188193"/>
            <a:ext cx="2168265" cy="12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0E0535-F7F9-D693-8EED-FC9A6763EDE3}"/>
              </a:ext>
            </a:extLst>
          </p:cNvPr>
          <p:cNvSpPr txBox="1"/>
          <p:nvPr/>
        </p:nvSpPr>
        <p:spPr>
          <a:xfrm>
            <a:off x="6478746" y="1935549"/>
            <a:ext cx="1289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dirty="0"/>
              <a:t>hreading</a:t>
            </a:r>
          </a:p>
          <a:p>
            <a:r>
              <a:rPr lang="en-US" sz="2000" b="1" dirty="0"/>
              <a:t>B</a:t>
            </a:r>
            <a:r>
              <a:rPr lang="en-US" dirty="0"/>
              <a:t>uilding</a:t>
            </a:r>
          </a:p>
          <a:p>
            <a:r>
              <a:rPr lang="en-US" sz="2000" b="1" dirty="0"/>
              <a:t>B</a:t>
            </a:r>
            <a:r>
              <a:rPr lang="en-US" dirty="0"/>
              <a:t>locks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04700E-AA2D-3877-5E32-50D3E283FD5C}"/>
              </a:ext>
            </a:extLst>
          </p:cNvPr>
          <p:cNvSpPr txBox="1"/>
          <p:nvPr/>
        </p:nvSpPr>
        <p:spPr>
          <a:xfrm>
            <a:off x="8708491" y="2229098"/>
            <a:ext cx="2001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std::thread</a:t>
            </a:r>
          </a:p>
        </p:txBody>
      </p:sp>
    </p:spTree>
    <p:extLst>
      <p:ext uri="{BB962C8B-B14F-4D97-AF65-F5344CB8AC3E}">
        <p14:creationId xmlns:p14="http://schemas.microsoft.com/office/powerpoint/2010/main" val="27910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30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12CE-E889-C647-AEC3-C89C36AF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24" y="194672"/>
            <a:ext cx="10480752" cy="570225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FC32-3E3D-D465-78D0-840847D7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7" y="1429233"/>
            <a:ext cx="10480751" cy="5068995"/>
          </a:xfrm>
        </p:spPr>
        <p:txBody>
          <a:bodyPr/>
          <a:lstStyle/>
          <a:p>
            <a:r>
              <a:rPr lang="en-US" dirty="0"/>
              <a:t>Productive Performance Portability is possible with the right semantics and API.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Need to restrict what user is allowed to do ([tasking + nested] </a:t>
            </a:r>
            <a:r>
              <a:rPr lang="en-US" dirty="0" err="1"/>
              <a:t>unsequenced</a:t>
            </a:r>
            <a:r>
              <a:rPr lang="en-US" dirty="0"/>
              <a:t> parallelism)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Provide more descriptors to allow mapping to hardware capabilities</a:t>
            </a:r>
          </a:p>
          <a:p>
            <a:r>
              <a:rPr lang="en-US" dirty="0"/>
              <a:t>A lot of it can be integrated into the C++ standard – and we are working on it.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std::</a:t>
            </a:r>
            <a:r>
              <a:rPr lang="en-US" dirty="0" err="1"/>
              <a:t>mdspan</a:t>
            </a:r>
            <a:r>
              <a:rPr lang="en-US" dirty="0"/>
              <a:t>, std::</a:t>
            </a:r>
            <a:r>
              <a:rPr lang="en-US" dirty="0" err="1"/>
              <a:t>linalg</a:t>
            </a:r>
            <a:r>
              <a:rPr lang="en-US" dirty="0"/>
              <a:t>, parallelism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Biggest challenges: memory model in practice with disjoint spaces, multiple ISA</a:t>
            </a:r>
          </a:p>
          <a:p>
            <a:r>
              <a:rPr lang="en-US" dirty="0"/>
              <a:t>Integration of tool support into the API really important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Heterogeneous computing is hard and requires abstractions – tools need help to provide succinct information and don’t burry users in implementation details normally invisible to them</a:t>
            </a:r>
          </a:p>
          <a:p>
            <a:r>
              <a:rPr lang="en-US" dirty="0"/>
              <a:t>Be really careful about what your public interface is and what is private</a:t>
            </a:r>
          </a:p>
          <a:p>
            <a:pPr marL="829809" lvl="1" indent="-342900">
              <a:buFont typeface="Arial" panose="020B0604020202020204" pitchFamily="34" charset="0"/>
              <a:buChar char="•"/>
            </a:pPr>
            <a:r>
              <a:rPr lang="en-US" dirty="0"/>
              <a:t>Users are ruthless in exploiting any slip up, and then you are stuck supporting stuff you never dreamed anyone would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3DAA-2AAA-1313-62B5-1124DCBAA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86"/>
            <a:ext cx="559397" cy="570225"/>
          </a:xfrm>
        </p:spPr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2497-F9F9-FB44-D94E-8584FCE8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Kokkos </a:t>
            </a:r>
            <a:r>
              <a:rPr lang="en-US" dirty="0" err="1"/>
              <a:t>EcoSystem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ECA86-14D8-2E31-95CF-D43E7BADB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0019-83AA-A3C4-94F8-25DAE5CE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24" y="1184251"/>
            <a:ext cx="9144000" cy="50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CC00-A71D-BA4C-BFB1-1DC1DCBD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29" y="245274"/>
            <a:ext cx="11249771" cy="55750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What is Kokkos?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0CC3-6938-F243-8E1D-1C168AE6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44" y="931340"/>
            <a:ext cx="11584205" cy="4995319"/>
          </a:xfrm>
        </p:spPr>
        <p:txBody>
          <a:bodyPr/>
          <a:lstStyle/>
          <a:p>
            <a:r>
              <a:rPr lang="en-US" dirty="0"/>
              <a:t>A C++ Programming Model for Performance Portability</a:t>
            </a:r>
          </a:p>
          <a:p>
            <a:pPr lvl="1"/>
            <a:r>
              <a:rPr lang="en-US" dirty="0"/>
              <a:t>Implemented as a template library on top of CUDA, OpenMP, HPX, …</a:t>
            </a:r>
          </a:p>
          <a:p>
            <a:pPr lvl="1"/>
            <a:r>
              <a:rPr lang="en-US" dirty="0"/>
              <a:t>Aims to be descriptive not prescriptive</a:t>
            </a:r>
          </a:p>
          <a:p>
            <a:pPr lvl="1"/>
            <a:r>
              <a:rPr lang="en-US" dirty="0"/>
              <a:t>Aligns with developments in the C++ standard</a:t>
            </a:r>
          </a:p>
          <a:p>
            <a:pPr lvl="1"/>
            <a:r>
              <a:rPr lang="en-US" dirty="0"/>
              <a:t>Replaces usage of CUDA, OpenMP, HIP, etc. </a:t>
            </a:r>
          </a:p>
          <a:p>
            <a:r>
              <a:rPr lang="en-US" dirty="0"/>
              <a:t>Expanding solution for common needs of modern science/engineering codes </a:t>
            </a:r>
          </a:p>
          <a:p>
            <a:pPr lvl="1"/>
            <a:r>
              <a:rPr lang="en-US" dirty="0"/>
              <a:t>Math libraries based on Kokkos</a:t>
            </a:r>
          </a:p>
          <a:p>
            <a:pPr lvl="1"/>
            <a:r>
              <a:rPr lang="en-US" dirty="0"/>
              <a:t>Tools which enable insight into Kokkos</a:t>
            </a:r>
          </a:p>
          <a:p>
            <a:r>
              <a:rPr lang="en-US" dirty="0"/>
              <a:t>It is Open Source</a:t>
            </a:r>
          </a:p>
          <a:p>
            <a:pPr lvl="1"/>
            <a:r>
              <a:rPr lang="en-US" dirty="0"/>
              <a:t>Maintained and developed at </a:t>
            </a:r>
            <a:r>
              <a:rPr lang="en-US" dirty="0">
                <a:hlinkClick r:id="rId3"/>
              </a:rPr>
              <a:t>https://github.com/kokkos</a:t>
            </a:r>
            <a:endParaRPr lang="en-US" dirty="0"/>
          </a:p>
          <a:p>
            <a:r>
              <a:rPr lang="en-US" dirty="0"/>
              <a:t>It has many users at wide range of institutions.</a:t>
            </a:r>
          </a:p>
          <a:p>
            <a:pPr lvl="1"/>
            <a:endParaRPr lang="en-US" dirty="0"/>
          </a:p>
          <a:p>
            <a:pPr marL="60958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E48E1-F111-CF4F-92CB-687125E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500+ Apple Laptop Pictures | Download Free Images on Unsplash">
            <a:extLst>
              <a:ext uri="{FF2B5EF4-FFF2-40B4-BE49-F238E27FC236}">
                <a16:creationId xmlns:a16="http://schemas.microsoft.com/office/drawing/2014/main" id="{0237F853-41D6-9A11-8639-D5BC64CF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7867" r="24299" b="14889"/>
          <a:stretch/>
        </p:blipFill>
        <p:spPr bwMode="auto">
          <a:xfrm>
            <a:off x="9923272" y="1652936"/>
            <a:ext cx="1667592" cy="14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workstation Desktop PC | How to Find the Right Workstation | Lenovo  India">
            <a:extLst>
              <a:ext uri="{FF2B5EF4-FFF2-40B4-BE49-F238E27FC236}">
                <a16:creationId xmlns:a16="http://schemas.microsoft.com/office/drawing/2014/main" id="{7DA41ADD-D7C7-E53E-1CD0-B1731577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81" y="4136011"/>
            <a:ext cx="2298668" cy="12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Capitan Supercomputer Detailed: AMD CPUs &amp; GPUs To Drive 2 Exaflops of  Compute">
            <a:extLst>
              <a:ext uri="{FF2B5EF4-FFF2-40B4-BE49-F238E27FC236}">
                <a16:creationId xmlns:a16="http://schemas.microsoft.com/office/drawing/2014/main" id="{20596AA4-8AAB-7CE5-EDF3-F270DDAE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14" y="5073177"/>
            <a:ext cx="2905637" cy="14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A9E29C5-58EB-2919-1CFB-DBD333B4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21" y="3586149"/>
            <a:ext cx="2461187" cy="5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05329EDF-A722-1119-80EB-6DD7F799C1C1}"/>
              </a:ext>
            </a:extLst>
          </p:cNvPr>
          <p:cNvSpPr/>
          <p:nvPr/>
        </p:nvSpPr>
        <p:spPr>
          <a:xfrm rot="18671376" flipV="1">
            <a:off x="9453638" y="3242070"/>
            <a:ext cx="605006" cy="21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1F37B1C-4DF4-02C4-4D18-BB7D2533C9F9}"/>
              </a:ext>
            </a:extLst>
          </p:cNvPr>
          <p:cNvSpPr/>
          <p:nvPr/>
        </p:nvSpPr>
        <p:spPr>
          <a:xfrm rot="1813858">
            <a:off x="9018176" y="4305466"/>
            <a:ext cx="737821" cy="23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1602F64-B386-262B-B2F1-710085E591B1}"/>
              </a:ext>
            </a:extLst>
          </p:cNvPr>
          <p:cNvSpPr/>
          <p:nvPr/>
        </p:nvSpPr>
        <p:spPr>
          <a:xfrm rot="6109988">
            <a:off x="7750245" y="4567794"/>
            <a:ext cx="737821" cy="23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6F91E0-64CA-08B5-998E-30B99270CE81}"/>
              </a:ext>
            </a:extLst>
          </p:cNvPr>
          <p:cNvSpPr/>
          <p:nvPr/>
        </p:nvSpPr>
        <p:spPr>
          <a:xfrm>
            <a:off x="648929" y="5423265"/>
            <a:ext cx="5343832" cy="988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Kokkos is NOT just for GPUs!</a:t>
            </a:r>
          </a:p>
        </p:txBody>
      </p:sp>
    </p:spTree>
    <p:extLst>
      <p:ext uri="{BB962C8B-B14F-4D97-AF65-F5344CB8AC3E}">
        <p14:creationId xmlns:p14="http://schemas.microsoft.com/office/powerpoint/2010/main" val="9957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AA68-5464-F058-8047-6F6CAC85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Kokkos</a:t>
            </a:r>
            <a:r>
              <a:rPr lang="en-US" dirty="0"/>
              <a:t> </a:t>
            </a:r>
            <a:r>
              <a:rPr lang="en-US" dirty="0" err="1"/>
              <a:t>EcoSystem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4C16-81DB-5D3A-65E8-E58E9B88B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6B149FD-26F7-3645-B4E7-BA8B8CC5EEA8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82DF8-F0AD-A58F-DF35-67E3E6C38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" y="1481325"/>
            <a:ext cx="10480751" cy="48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andia_Brand_Light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2.xml><?xml version="1.0" encoding="utf-8"?>
<a:theme xmlns:a="http://schemas.openxmlformats.org/drawingml/2006/main" name="2_Sandia_Brand_Dark_Blue_Theme_UUR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andia Fonts">
      <a:majorFont>
        <a:latin typeface="Exo 2 SemiBol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iaClassic_16x9_revNov20" id="{28973EA0-F79F-D143-9F2E-E02473C2F5DC}" vid="{C1F72220-3D98-BD46-AD2C-B53DD4038D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31834</TotalTime>
  <Words>6869</Words>
  <Application>Microsoft Macintosh PowerPoint</Application>
  <PresentationFormat>Widescreen</PresentationFormat>
  <Paragraphs>879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Calibri</vt:lpstr>
      <vt:lpstr>Arial</vt:lpstr>
      <vt:lpstr>Wingdings</vt:lpstr>
      <vt:lpstr>Exo 2 SemiBold</vt:lpstr>
      <vt:lpstr>Menlo</vt:lpstr>
      <vt:lpstr>Open Sans</vt:lpstr>
      <vt:lpstr>Source Sans Pro</vt:lpstr>
      <vt:lpstr>Courier</vt:lpstr>
      <vt:lpstr>1_Sandia_Brand_Light_Theme_UUR</vt:lpstr>
      <vt:lpstr>2_Sandia_Brand_Dark_Blue_Theme_UUR</vt:lpstr>
      <vt:lpstr>A Decade of Performance Portability – Lessons Learned</vt:lpstr>
      <vt:lpstr>Goal of this talk.</vt:lpstr>
      <vt:lpstr>Non-goals of this talk and omitions</vt:lpstr>
      <vt:lpstr>Outline</vt:lpstr>
      <vt:lpstr>Why we need Performance Portability</vt:lpstr>
      <vt:lpstr>Why we need Performance Portability</vt:lpstr>
      <vt:lpstr>The Kokkos EcoSystem</vt:lpstr>
      <vt:lpstr>What is Kokkos?</vt:lpstr>
      <vt:lpstr>The Kokkos EcoSystem</vt:lpstr>
      <vt:lpstr>The Kokkos Team</vt:lpstr>
      <vt:lpstr>Kokkos Usage</vt:lpstr>
      <vt:lpstr>Performance Portability Challenges and  How to Tackle Them</vt:lpstr>
      <vt:lpstr>Device and Host Functions </vt:lpstr>
      <vt:lpstr>Device and Host Functions</vt:lpstr>
      <vt:lpstr>PowerPoint Presentation</vt:lpstr>
      <vt:lpstr>Dispatch to devices and the challenge of value semantics </vt:lpstr>
      <vt:lpstr>PowerPoint Presentation</vt:lpstr>
      <vt:lpstr>ParUnseq – The need to restrict guarantees to users </vt:lpstr>
      <vt:lpstr>PowerPoint Presentation</vt:lpstr>
      <vt:lpstr>Kokkos Basics</vt:lpstr>
      <vt:lpstr>Data Accessibility and How to Control Where to Execute</vt:lpstr>
      <vt:lpstr>PowerPoint Presentation</vt:lpstr>
      <vt:lpstr>The curse of cached vs coalesced data access</vt:lpstr>
      <vt:lpstr>PowerPoint Presentation</vt:lpstr>
      <vt:lpstr>MemoryTraits: customization point for special access hardware</vt:lpstr>
      <vt:lpstr>PowerPoint Presentation</vt:lpstr>
      <vt:lpstr>Kokkos View</vt:lpstr>
      <vt:lpstr>Hierarchical Hardware and Parallelism </vt:lpstr>
      <vt:lpstr>GPU Architecture</vt:lpstr>
      <vt:lpstr>Hierarchical Hardware and Parallelism</vt:lpstr>
      <vt:lpstr>PowerPoint Presentation</vt:lpstr>
      <vt:lpstr>Policies and Algorithms (Patterns)</vt:lpstr>
      <vt:lpstr>Resource handles and asynchronicity</vt:lpstr>
      <vt:lpstr>The 6-Kokkos Abstractions For Performance Portability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Bjarne: Be clever only when you need to be!</vt:lpstr>
      <vt:lpstr>PowerPoint Presentation</vt:lpstr>
      <vt:lpstr>PowerPoint Presentation</vt:lpstr>
      <vt:lpstr>Programming model is not enough!</vt:lpstr>
      <vt:lpstr>Kokkos-Tools Profiling &amp; Debugging</vt:lpstr>
      <vt:lpstr>PowerPoint Presentation</vt:lpstr>
      <vt:lpstr>Kokkos Support</vt:lpstr>
      <vt:lpstr>Kokkos Kernels</vt:lpstr>
      <vt:lpstr>Building Blocks in the (future) ISO C++ Standard</vt:lpstr>
      <vt:lpstr>mdspan – Multidimensional Arrays for C++ </vt:lpstr>
      <vt:lpstr>Orthogonalizing Allocation and Access</vt:lpstr>
      <vt:lpstr> Typesafe MemorySpace Access</vt:lpstr>
      <vt:lpstr>Atomic Access</vt:lpstr>
      <vt:lpstr>We can use this to make linear algebra better: Lets look at an example as a refresher!</vt:lpstr>
      <vt:lpstr>std::linalg</vt:lpstr>
      <vt:lpstr>Utilizing layouts and accessors to minimize overload set</vt:lpstr>
      <vt:lpstr>Future Work on mdspan and std::linalg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Trott, Christian Robert</cp:lastModifiedBy>
  <cp:revision>386</cp:revision>
  <dcterms:created xsi:type="dcterms:W3CDTF">2017-10-14T01:15:26Z</dcterms:created>
  <dcterms:modified xsi:type="dcterms:W3CDTF">2022-09-12T19:35:12Z</dcterms:modified>
</cp:coreProperties>
</file>