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03"/>
  </p:notesMasterIdLst>
  <p:sldIdLst>
    <p:sldId id="668" r:id="rId3"/>
    <p:sldId id="338" r:id="rId4"/>
    <p:sldId id="520" r:id="rId5"/>
    <p:sldId id="596" r:id="rId6"/>
    <p:sldId id="691" r:id="rId7"/>
    <p:sldId id="602" r:id="rId8"/>
    <p:sldId id="622" r:id="rId9"/>
    <p:sldId id="623" r:id="rId10"/>
    <p:sldId id="620" r:id="rId11"/>
    <p:sldId id="692" r:id="rId12"/>
    <p:sldId id="599" r:id="rId13"/>
    <p:sldId id="618" r:id="rId14"/>
    <p:sldId id="619" r:id="rId15"/>
    <p:sldId id="693" r:id="rId16"/>
    <p:sldId id="605" r:id="rId17"/>
    <p:sldId id="694" r:id="rId18"/>
    <p:sldId id="606" r:id="rId19"/>
    <p:sldId id="695" r:id="rId20"/>
    <p:sldId id="499" r:id="rId21"/>
    <p:sldId id="594" r:id="rId22"/>
    <p:sldId id="696" r:id="rId23"/>
    <p:sldId id="603" r:id="rId24"/>
    <p:sldId id="697" r:id="rId25"/>
    <p:sldId id="604" r:id="rId26"/>
    <p:sldId id="698" r:id="rId27"/>
    <p:sldId id="642" r:id="rId28"/>
    <p:sldId id="699" r:id="rId29"/>
    <p:sldId id="687" r:id="rId30"/>
    <p:sldId id="700" r:id="rId31"/>
    <p:sldId id="688" r:id="rId32"/>
    <p:sldId id="701" r:id="rId33"/>
    <p:sldId id="601" r:id="rId34"/>
    <p:sldId id="598" r:id="rId35"/>
    <p:sldId id="702" r:id="rId36"/>
    <p:sldId id="621" r:id="rId37"/>
    <p:sldId id="678" r:id="rId38"/>
    <p:sldId id="703" r:id="rId39"/>
    <p:sldId id="680" r:id="rId40"/>
    <p:sldId id="704" r:id="rId41"/>
    <p:sldId id="681" r:id="rId42"/>
    <p:sldId id="682" r:id="rId43"/>
    <p:sldId id="683" r:id="rId44"/>
    <p:sldId id="705" r:id="rId45"/>
    <p:sldId id="685" r:id="rId46"/>
    <p:sldId id="686" r:id="rId47"/>
    <p:sldId id="706" r:id="rId48"/>
    <p:sldId id="684" r:id="rId49"/>
    <p:sldId id="707" r:id="rId50"/>
    <p:sldId id="677" r:id="rId51"/>
    <p:sldId id="708" r:id="rId52"/>
    <p:sldId id="615" r:id="rId53"/>
    <p:sldId id="709" r:id="rId54"/>
    <p:sldId id="616" r:id="rId55"/>
    <p:sldId id="628" r:id="rId56"/>
    <p:sldId id="629" r:id="rId57"/>
    <p:sldId id="710" r:id="rId58"/>
    <p:sldId id="610" r:id="rId59"/>
    <p:sldId id="630" r:id="rId60"/>
    <p:sldId id="711" r:id="rId61"/>
    <p:sldId id="607" r:id="rId62"/>
    <p:sldId id="627" r:id="rId63"/>
    <p:sldId id="712" r:id="rId64"/>
    <p:sldId id="612" r:id="rId65"/>
    <p:sldId id="634" r:id="rId66"/>
    <p:sldId id="635" r:id="rId67"/>
    <p:sldId id="670" r:id="rId68"/>
    <p:sldId id="671" r:id="rId69"/>
    <p:sldId id="672" r:id="rId70"/>
    <p:sldId id="713" r:id="rId71"/>
    <p:sldId id="613" r:id="rId72"/>
    <p:sldId id="637" r:id="rId73"/>
    <p:sldId id="640" r:id="rId74"/>
    <p:sldId id="639" r:id="rId75"/>
    <p:sldId id="667" r:id="rId76"/>
    <p:sldId id="638" r:id="rId77"/>
    <p:sldId id="641" r:id="rId78"/>
    <p:sldId id="673" r:id="rId79"/>
    <p:sldId id="674" r:id="rId80"/>
    <p:sldId id="675" r:id="rId81"/>
    <p:sldId id="676" r:id="rId82"/>
    <p:sldId id="714" r:id="rId83"/>
    <p:sldId id="611" r:id="rId84"/>
    <p:sldId id="633" r:id="rId85"/>
    <p:sldId id="715" r:id="rId86"/>
    <p:sldId id="631" r:id="rId87"/>
    <p:sldId id="632" r:id="rId88"/>
    <p:sldId id="716" r:id="rId89"/>
    <p:sldId id="608" r:id="rId90"/>
    <p:sldId id="717" r:id="rId91"/>
    <p:sldId id="609" r:id="rId92"/>
    <p:sldId id="718" r:id="rId93"/>
    <p:sldId id="624" r:id="rId94"/>
    <p:sldId id="719" r:id="rId95"/>
    <p:sldId id="626" r:id="rId96"/>
    <p:sldId id="597" r:id="rId97"/>
    <p:sldId id="720" r:id="rId98"/>
    <p:sldId id="595" r:id="rId99"/>
    <p:sldId id="721" r:id="rId100"/>
    <p:sldId id="270" r:id="rId101"/>
    <p:sldId id="669" r:id="rId102"/>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521415D9-36F7-43E2-AB2F-B90AF26B5E84}">
      <p14:sectionLst xmlns:p14="http://schemas.microsoft.com/office/powerpoint/2010/main">
        <p14:section name="Default Section" id="{A1B8B23A-2FBB-44E1-BF37-7F327133B9AC}">
          <p14:sldIdLst>
            <p14:sldId id="668"/>
            <p14:sldId id="338"/>
            <p14:sldId id="520"/>
            <p14:sldId id="596"/>
            <p14:sldId id="691"/>
            <p14:sldId id="602"/>
            <p14:sldId id="622"/>
            <p14:sldId id="623"/>
            <p14:sldId id="620"/>
            <p14:sldId id="692"/>
            <p14:sldId id="599"/>
            <p14:sldId id="618"/>
            <p14:sldId id="619"/>
            <p14:sldId id="693"/>
            <p14:sldId id="605"/>
            <p14:sldId id="694"/>
            <p14:sldId id="606"/>
            <p14:sldId id="695"/>
            <p14:sldId id="499"/>
            <p14:sldId id="594"/>
            <p14:sldId id="696"/>
            <p14:sldId id="603"/>
            <p14:sldId id="697"/>
            <p14:sldId id="604"/>
            <p14:sldId id="698"/>
            <p14:sldId id="642"/>
            <p14:sldId id="699"/>
            <p14:sldId id="687"/>
            <p14:sldId id="700"/>
            <p14:sldId id="688"/>
            <p14:sldId id="701"/>
            <p14:sldId id="601"/>
            <p14:sldId id="598"/>
            <p14:sldId id="702"/>
            <p14:sldId id="621"/>
            <p14:sldId id="678"/>
            <p14:sldId id="703"/>
            <p14:sldId id="680"/>
            <p14:sldId id="704"/>
            <p14:sldId id="681"/>
            <p14:sldId id="682"/>
            <p14:sldId id="683"/>
            <p14:sldId id="705"/>
            <p14:sldId id="685"/>
            <p14:sldId id="686"/>
            <p14:sldId id="706"/>
            <p14:sldId id="684"/>
            <p14:sldId id="707"/>
            <p14:sldId id="677"/>
            <p14:sldId id="708"/>
            <p14:sldId id="615"/>
            <p14:sldId id="709"/>
            <p14:sldId id="616"/>
            <p14:sldId id="628"/>
            <p14:sldId id="629"/>
            <p14:sldId id="710"/>
            <p14:sldId id="610"/>
            <p14:sldId id="630"/>
            <p14:sldId id="711"/>
            <p14:sldId id="607"/>
            <p14:sldId id="627"/>
            <p14:sldId id="712"/>
            <p14:sldId id="612"/>
            <p14:sldId id="634"/>
            <p14:sldId id="635"/>
            <p14:sldId id="670"/>
            <p14:sldId id="671"/>
            <p14:sldId id="672"/>
            <p14:sldId id="713"/>
            <p14:sldId id="613"/>
            <p14:sldId id="637"/>
            <p14:sldId id="640"/>
            <p14:sldId id="639"/>
            <p14:sldId id="667"/>
            <p14:sldId id="638"/>
            <p14:sldId id="641"/>
            <p14:sldId id="673"/>
            <p14:sldId id="674"/>
            <p14:sldId id="675"/>
            <p14:sldId id="676"/>
            <p14:sldId id="714"/>
            <p14:sldId id="611"/>
            <p14:sldId id="633"/>
            <p14:sldId id="715"/>
            <p14:sldId id="631"/>
            <p14:sldId id="632"/>
            <p14:sldId id="716"/>
            <p14:sldId id="608"/>
            <p14:sldId id="717"/>
            <p14:sldId id="609"/>
            <p14:sldId id="718"/>
            <p14:sldId id="624"/>
            <p14:sldId id="719"/>
            <p14:sldId id="626"/>
            <p14:sldId id="597"/>
            <p14:sldId id="720"/>
            <p14:sldId id="595"/>
            <p14:sldId id="721"/>
            <p14:sldId id="270"/>
          </p14:sldIdLst>
        </p14:section>
        <p14:section name="Test Pattern" id="{C8AED647-93A0-4F13-926F-36869128467F}">
          <p14:sldIdLst>
            <p14:sldId id="669"/>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a:srgbClr val="E6E6E6"/>
    <a:srgbClr val="FF8200"/>
    <a:srgbClr val="FFCC00"/>
    <a:srgbClr val="3399FF"/>
    <a:srgbClr val="FFFFFF"/>
    <a:srgbClr val="66FF66"/>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77098" autoAdjust="0"/>
  </p:normalViewPr>
  <p:slideViewPr>
    <p:cSldViewPr>
      <p:cViewPr varScale="1">
        <p:scale>
          <a:sx n="114" d="100"/>
          <a:sy n="114" d="100"/>
        </p:scale>
        <p:origin x="1620" y="90"/>
      </p:cViewPr>
      <p:guideLst>
        <p:guide orient="horz" pos="162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07" Type="http://schemas.openxmlformats.org/officeDocument/2006/relationships/tableStyles" Target="tableStyles.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2022-09-14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a:t>
            </a:fld>
            <a:endParaRPr lang="en-US"/>
          </a:p>
        </p:txBody>
      </p:sp>
    </p:spTree>
    <p:extLst>
      <p:ext uri="{BB962C8B-B14F-4D97-AF65-F5344CB8AC3E}">
        <p14:creationId xmlns:p14="http://schemas.microsoft.com/office/powerpoint/2010/main" val="1676860100"/>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10</a:t>
            </a:fld>
            <a:endParaRPr lang="en-US"/>
          </a:p>
        </p:txBody>
      </p:sp>
    </p:spTree>
    <p:extLst>
      <p:ext uri="{BB962C8B-B14F-4D97-AF65-F5344CB8AC3E}">
        <p14:creationId xmlns:p14="http://schemas.microsoft.com/office/powerpoint/2010/main" val="1334351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11</a:t>
            </a:fld>
            <a:endParaRPr lang="en-US"/>
          </a:p>
        </p:txBody>
      </p:sp>
    </p:spTree>
    <p:extLst>
      <p:ext uri="{BB962C8B-B14F-4D97-AF65-F5344CB8AC3E}">
        <p14:creationId xmlns:p14="http://schemas.microsoft.com/office/powerpoint/2010/main" val="3412372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With constexpr we check at compile time whether the condition is true or not, but at compile time </a:t>
            </a:r>
            <a:r>
              <a:rPr lang="en-US" dirty="0" err="1"/>
              <a:t>is_constant_evaluated</a:t>
            </a:r>
            <a:r>
              <a:rPr lang="en-US" dirty="0"/>
              <a:t>() is always true, so then A is always executed.</a:t>
            </a:r>
          </a:p>
        </p:txBody>
      </p:sp>
      <p:sp>
        <p:nvSpPr>
          <p:cNvPr id="4" name="Rectangle 3"/>
          <p:cNvSpPr>
            <a:spLocks noGrp="1"/>
          </p:cNvSpPr>
          <p:nvPr>
            <p:ph type="sldNum" sz="quarter" idx="10"/>
          </p:nvPr>
        </p:nvSpPr>
        <p:spPr/>
        <p:txBody>
          <a:bodyPr/>
          <a:lstStyle/>
          <a:p>
            <a:fld id="{CA5D3BF3-D352-46FC-8343-31F56E6730EA}" type="slidenum">
              <a:rPr lang="en-US" smtClean="0"/>
              <a:pPr/>
              <a:t>12</a:t>
            </a:fld>
            <a:endParaRPr lang="en-US"/>
          </a:p>
        </p:txBody>
      </p:sp>
    </p:spTree>
    <p:extLst>
      <p:ext uri="{BB962C8B-B14F-4D97-AF65-F5344CB8AC3E}">
        <p14:creationId xmlns:p14="http://schemas.microsoft.com/office/powerpoint/2010/main" val="34260936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We have an immediate function f()</a:t>
            </a:r>
          </a:p>
          <a:p>
            <a:pPr marL="628650" lvl="1" indent="-171450">
              <a:buFontTx/>
              <a:buChar char="-"/>
            </a:pPr>
            <a:r>
              <a:rPr lang="en-US" dirty="0"/>
              <a:t>an immediate function must be executed at compile time and produce a constant.</a:t>
            </a:r>
          </a:p>
          <a:p>
            <a:pPr marL="171450" indent="-171450">
              <a:buFontTx/>
              <a:buChar char="-"/>
            </a:pPr>
            <a:r>
              <a:rPr lang="en-US" dirty="0"/>
              <a:t>We have g(), a constexpr function, so it can be executed at compile time or at run time</a:t>
            </a:r>
          </a:p>
          <a:p>
            <a:pPr marL="628650" lvl="1" indent="-171450">
              <a:buFontTx/>
              <a:buChar char="-"/>
            </a:pPr>
            <a:r>
              <a:rPr lang="en-US" dirty="0"/>
              <a:t>With if </a:t>
            </a:r>
            <a:r>
              <a:rPr lang="en-US" dirty="0" err="1"/>
              <a:t>consteval</a:t>
            </a:r>
            <a:r>
              <a:rPr lang="en-US" dirty="0"/>
              <a:t> we check if it’s compile time or run time</a:t>
            </a:r>
          </a:p>
          <a:p>
            <a:pPr marL="628650" lvl="1" indent="-171450">
              <a:buFontTx/>
              <a:buChar char="-"/>
            </a:pPr>
            <a:r>
              <a:rPr lang="en-US" dirty="0"/>
              <a:t>Only when it’s executing at compile time can we call the immediate function f().</a:t>
            </a:r>
          </a:p>
          <a:p>
            <a:pPr marL="628650" lvl="1" indent="-171450">
              <a:buFontTx/>
              <a:buChar char="-"/>
            </a:pPr>
            <a:r>
              <a:rPr lang="en-US" dirty="0"/>
              <a:t>In the else statement we cannot call f().</a:t>
            </a:r>
          </a:p>
          <a:p>
            <a:pPr marL="171450" indent="-171450">
              <a:buFontTx/>
              <a:buChar char="-"/>
            </a:pPr>
            <a:r>
              <a:rPr lang="en-US" dirty="0"/>
              <a:t>h() is an immediate function itself, so it can always call other immediate functions.</a:t>
            </a:r>
          </a:p>
          <a:p>
            <a:pPr marL="628650" lvl="1" indent="-171450">
              <a:buFontTx/>
              <a:buChar char="-"/>
            </a:pPr>
            <a:r>
              <a:rPr lang="en-US" dirty="0"/>
              <a:t>No execution context check needed.</a:t>
            </a:r>
          </a:p>
        </p:txBody>
      </p:sp>
      <p:sp>
        <p:nvSpPr>
          <p:cNvPr id="4" name="Rectangle 3"/>
          <p:cNvSpPr>
            <a:spLocks noGrp="1"/>
          </p:cNvSpPr>
          <p:nvPr>
            <p:ph type="sldNum" sz="quarter" idx="10"/>
          </p:nvPr>
        </p:nvSpPr>
        <p:spPr/>
        <p:txBody>
          <a:bodyPr/>
          <a:lstStyle/>
          <a:p>
            <a:fld id="{CA5D3BF3-D352-46FC-8343-31F56E6730EA}" type="slidenum">
              <a:rPr lang="en-US" smtClean="0"/>
              <a:pPr/>
              <a:t>13</a:t>
            </a:fld>
            <a:endParaRPr lang="en-US"/>
          </a:p>
        </p:txBody>
      </p:sp>
    </p:spTree>
    <p:extLst>
      <p:ext uri="{BB962C8B-B14F-4D97-AF65-F5344CB8AC3E}">
        <p14:creationId xmlns:p14="http://schemas.microsoft.com/office/powerpoint/2010/main" val="4076098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14</a:t>
            </a:fld>
            <a:endParaRPr lang="en-US"/>
          </a:p>
        </p:txBody>
      </p:sp>
    </p:spTree>
    <p:extLst>
      <p:ext uri="{BB962C8B-B14F-4D97-AF65-F5344CB8AC3E}">
        <p14:creationId xmlns:p14="http://schemas.microsoft.com/office/powerpoint/2010/main" val="3678229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15</a:t>
            </a:fld>
            <a:endParaRPr lang="en-US"/>
          </a:p>
        </p:txBody>
      </p:sp>
    </p:spTree>
    <p:extLst>
      <p:ext uri="{BB962C8B-B14F-4D97-AF65-F5344CB8AC3E}">
        <p14:creationId xmlns:p14="http://schemas.microsoft.com/office/powerpoint/2010/main" val="2682738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16</a:t>
            </a:fld>
            <a:endParaRPr lang="en-US"/>
          </a:p>
        </p:txBody>
      </p:sp>
    </p:spTree>
    <p:extLst>
      <p:ext uri="{BB962C8B-B14F-4D97-AF65-F5344CB8AC3E}">
        <p14:creationId xmlns:p14="http://schemas.microsoft.com/office/powerpoint/2010/main" val="5763282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17</a:t>
            </a:fld>
            <a:endParaRPr lang="en-US"/>
          </a:p>
        </p:txBody>
      </p:sp>
    </p:spTree>
    <p:extLst>
      <p:ext uri="{BB962C8B-B14F-4D97-AF65-F5344CB8AC3E}">
        <p14:creationId xmlns:p14="http://schemas.microsoft.com/office/powerpoint/2010/main" val="3534559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18</a:t>
            </a:fld>
            <a:endParaRPr lang="en-US"/>
          </a:p>
        </p:txBody>
      </p:sp>
    </p:spTree>
    <p:extLst>
      <p:ext uri="{BB962C8B-B14F-4D97-AF65-F5344CB8AC3E}">
        <p14:creationId xmlns:p14="http://schemas.microsoft.com/office/powerpoint/2010/main" val="449485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19</a:t>
            </a:fld>
            <a:endParaRPr lang="en-US"/>
          </a:p>
        </p:txBody>
      </p:sp>
    </p:spTree>
    <p:extLst>
      <p:ext uri="{BB962C8B-B14F-4D97-AF65-F5344CB8AC3E}">
        <p14:creationId xmlns:p14="http://schemas.microsoft.com/office/powerpoint/2010/main" val="984826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aseline="0"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2</a:t>
            </a:fld>
            <a:endParaRPr lang="en-US"/>
          </a:p>
        </p:txBody>
      </p:sp>
    </p:spTree>
    <p:extLst>
      <p:ext uri="{BB962C8B-B14F-4D97-AF65-F5344CB8AC3E}">
        <p14:creationId xmlns:p14="http://schemas.microsoft.com/office/powerpoint/2010/main" val="2476009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In this example</a:t>
            </a:r>
          </a:p>
          <a:p>
            <a:pPr marL="628650" lvl="1" indent="-171450">
              <a:buFontTx/>
              <a:buChar char="-"/>
            </a:pPr>
            <a:r>
              <a:rPr lang="en-US" dirty="0"/>
              <a:t>You have a vector of data</a:t>
            </a:r>
          </a:p>
          <a:p>
            <a:pPr marL="628650" lvl="1" indent="-171450">
              <a:buFontTx/>
              <a:buChar char="-"/>
            </a:pPr>
            <a:r>
              <a:rPr lang="en-US" dirty="0"/>
              <a:t>You want to iterate over the elements</a:t>
            </a:r>
          </a:p>
          <a:p>
            <a:pPr marL="628650" lvl="1" indent="-171450">
              <a:buFontTx/>
              <a:buChar char="-"/>
            </a:pPr>
            <a:r>
              <a:rPr lang="en-US" dirty="0"/>
              <a:t>And you want to cache the size of the data in the count variable, and you want to use auto to make sure it works in both 32 and 64 bit.</a:t>
            </a:r>
          </a:p>
        </p:txBody>
      </p:sp>
      <p:sp>
        <p:nvSpPr>
          <p:cNvPr id="4" name="Rectangle 3"/>
          <p:cNvSpPr>
            <a:spLocks noGrp="1"/>
          </p:cNvSpPr>
          <p:nvPr>
            <p:ph type="sldNum" sz="quarter" idx="10"/>
          </p:nvPr>
        </p:nvSpPr>
        <p:spPr/>
        <p:txBody>
          <a:bodyPr/>
          <a:lstStyle/>
          <a:p>
            <a:fld id="{CA5D3BF3-D352-46FC-8343-31F56E6730EA}" type="slidenum">
              <a:rPr lang="en-US" smtClean="0"/>
              <a:pPr/>
              <a:t>20</a:t>
            </a:fld>
            <a:endParaRPr lang="en-US"/>
          </a:p>
        </p:txBody>
      </p:sp>
    </p:spTree>
    <p:extLst>
      <p:ext uri="{BB962C8B-B14F-4D97-AF65-F5344CB8AC3E}">
        <p14:creationId xmlns:p14="http://schemas.microsoft.com/office/powerpoint/2010/main" val="26775455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21</a:t>
            </a:fld>
            <a:endParaRPr lang="en-US"/>
          </a:p>
        </p:txBody>
      </p:sp>
    </p:spTree>
    <p:extLst>
      <p:ext uri="{BB962C8B-B14F-4D97-AF65-F5344CB8AC3E}">
        <p14:creationId xmlns:p14="http://schemas.microsoft.com/office/powerpoint/2010/main" val="3116462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22</a:t>
            </a:fld>
            <a:endParaRPr lang="en-US"/>
          </a:p>
        </p:txBody>
      </p:sp>
    </p:spTree>
    <p:extLst>
      <p:ext uri="{BB962C8B-B14F-4D97-AF65-F5344CB8AC3E}">
        <p14:creationId xmlns:p14="http://schemas.microsoft.com/office/powerpoint/2010/main" val="33526410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23</a:t>
            </a:fld>
            <a:endParaRPr lang="en-US"/>
          </a:p>
        </p:txBody>
      </p:sp>
    </p:spTree>
    <p:extLst>
      <p:ext uri="{BB962C8B-B14F-4D97-AF65-F5344CB8AC3E}">
        <p14:creationId xmlns:p14="http://schemas.microsoft.com/office/powerpoint/2010/main" val="18551685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24</a:t>
            </a:fld>
            <a:endParaRPr lang="en-US"/>
          </a:p>
        </p:txBody>
      </p:sp>
    </p:spTree>
    <p:extLst>
      <p:ext uri="{BB962C8B-B14F-4D97-AF65-F5344CB8AC3E}">
        <p14:creationId xmlns:p14="http://schemas.microsoft.com/office/powerpoint/2010/main" val="39690584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25</a:t>
            </a:fld>
            <a:endParaRPr lang="en-US"/>
          </a:p>
        </p:txBody>
      </p:sp>
    </p:spTree>
    <p:extLst>
      <p:ext uri="{BB962C8B-B14F-4D97-AF65-F5344CB8AC3E}">
        <p14:creationId xmlns:p14="http://schemas.microsoft.com/office/powerpoint/2010/main" val="35270635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The compiler doesn’t know that the given integer will always be 0, 1, 2, or 3, so the code generated by the compiler for the switch statement has to check whether the value is between 0 and 3 before executing the jump.</a:t>
            </a:r>
          </a:p>
        </p:txBody>
      </p:sp>
      <p:sp>
        <p:nvSpPr>
          <p:cNvPr id="4" name="Rectangle 3"/>
          <p:cNvSpPr>
            <a:spLocks noGrp="1"/>
          </p:cNvSpPr>
          <p:nvPr>
            <p:ph type="sldNum" sz="quarter" idx="10"/>
          </p:nvPr>
        </p:nvSpPr>
        <p:spPr/>
        <p:txBody>
          <a:bodyPr/>
          <a:lstStyle/>
          <a:p>
            <a:fld id="{CA5D3BF3-D352-46FC-8343-31F56E6730EA}" type="slidenum">
              <a:rPr lang="en-US" smtClean="0"/>
              <a:pPr/>
              <a:t>26</a:t>
            </a:fld>
            <a:endParaRPr lang="en-US"/>
          </a:p>
        </p:txBody>
      </p:sp>
    </p:spTree>
    <p:extLst>
      <p:ext uri="{BB962C8B-B14F-4D97-AF65-F5344CB8AC3E}">
        <p14:creationId xmlns:p14="http://schemas.microsoft.com/office/powerpoint/2010/main" val="27701430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27</a:t>
            </a:fld>
            <a:endParaRPr lang="en-US"/>
          </a:p>
        </p:txBody>
      </p:sp>
    </p:spTree>
    <p:extLst>
      <p:ext uri="{BB962C8B-B14F-4D97-AF65-F5344CB8AC3E}">
        <p14:creationId xmlns:p14="http://schemas.microsoft.com/office/powerpoint/2010/main" val="41804908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Adding assumptions can allow the compiler to produce more performant code by omitting certain checks in the final assembly.</a:t>
            </a:r>
          </a:p>
        </p:txBody>
      </p:sp>
      <p:sp>
        <p:nvSpPr>
          <p:cNvPr id="4" name="Rectangle 3"/>
          <p:cNvSpPr>
            <a:spLocks noGrp="1"/>
          </p:cNvSpPr>
          <p:nvPr>
            <p:ph type="sldNum" sz="quarter" idx="10"/>
          </p:nvPr>
        </p:nvSpPr>
        <p:spPr/>
        <p:txBody>
          <a:bodyPr/>
          <a:lstStyle/>
          <a:p>
            <a:fld id="{CA5D3BF3-D352-46FC-8343-31F56E6730EA}" type="slidenum">
              <a:rPr lang="en-US" smtClean="0"/>
              <a:pPr/>
              <a:t>28</a:t>
            </a:fld>
            <a:endParaRPr lang="en-US"/>
          </a:p>
        </p:txBody>
      </p:sp>
    </p:spTree>
    <p:extLst>
      <p:ext uri="{BB962C8B-B14F-4D97-AF65-F5344CB8AC3E}">
        <p14:creationId xmlns:p14="http://schemas.microsoft.com/office/powerpoint/2010/main" val="37276599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29</a:t>
            </a:fld>
            <a:endParaRPr lang="en-US"/>
          </a:p>
        </p:txBody>
      </p:sp>
    </p:spTree>
    <p:extLst>
      <p:ext uri="{BB962C8B-B14F-4D97-AF65-F5344CB8AC3E}">
        <p14:creationId xmlns:p14="http://schemas.microsoft.com/office/powerpoint/2010/main" val="2282633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3</a:t>
            </a:fld>
            <a:endParaRPr lang="en-US"/>
          </a:p>
        </p:txBody>
      </p:sp>
    </p:spTree>
    <p:extLst>
      <p:ext uri="{BB962C8B-B14F-4D97-AF65-F5344CB8AC3E}">
        <p14:creationId xmlns:p14="http://schemas.microsoft.com/office/powerpoint/2010/main" val="22683450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30</a:t>
            </a:fld>
            <a:endParaRPr lang="en-US"/>
          </a:p>
        </p:txBody>
      </p:sp>
    </p:spTree>
    <p:extLst>
      <p:ext uri="{BB962C8B-B14F-4D97-AF65-F5344CB8AC3E}">
        <p14:creationId xmlns:p14="http://schemas.microsoft.com/office/powerpoint/2010/main" val="23218127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31</a:t>
            </a:fld>
            <a:endParaRPr lang="en-US"/>
          </a:p>
        </p:txBody>
      </p:sp>
    </p:spTree>
    <p:extLst>
      <p:ext uri="{BB962C8B-B14F-4D97-AF65-F5344CB8AC3E}">
        <p14:creationId xmlns:p14="http://schemas.microsoft.com/office/powerpoint/2010/main" val="26555311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32</a:t>
            </a:fld>
            <a:endParaRPr lang="en-US"/>
          </a:p>
        </p:txBody>
      </p:sp>
    </p:spTree>
    <p:extLst>
      <p:ext uri="{BB962C8B-B14F-4D97-AF65-F5344CB8AC3E}">
        <p14:creationId xmlns:p14="http://schemas.microsoft.com/office/powerpoint/2010/main" val="40793294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CA5D3BF3-D352-46FC-8343-31F56E6730EA}" type="slidenum">
              <a:rPr lang="en-US" smtClean="0"/>
              <a:pPr/>
              <a:t>33</a:t>
            </a:fld>
            <a:endParaRPr lang="en-US"/>
          </a:p>
        </p:txBody>
      </p:sp>
    </p:spTree>
    <p:extLst>
      <p:ext uri="{BB962C8B-B14F-4D97-AF65-F5344CB8AC3E}">
        <p14:creationId xmlns:p14="http://schemas.microsoft.com/office/powerpoint/2010/main" val="29652914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34</a:t>
            </a:fld>
            <a:endParaRPr lang="en-US"/>
          </a:p>
        </p:txBody>
      </p:sp>
    </p:spTree>
    <p:extLst>
      <p:ext uri="{BB962C8B-B14F-4D97-AF65-F5344CB8AC3E}">
        <p14:creationId xmlns:p14="http://schemas.microsoft.com/office/powerpoint/2010/main" val="12889830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lvl="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35</a:t>
            </a:fld>
            <a:endParaRPr lang="en-US"/>
          </a:p>
        </p:txBody>
      </p:sp>
    </p:spTree>
    <p:extLst>
      <p:ext uri="{BB962C8B-B14F-4D97-AF65-F5344CB8AC3E}">
        <p14:creationId xmlns:p14="http://schemas.microsoft.com/office/powerpoint/2010/main" val="38168713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lvl="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36</a:t>
            </a:fld>
            <a:endParaRPr lang="en-US"/>
          </a:p>
        </p:txBody>
      </p:sp>
    </p:spTree>
    <p:extLst>
      <p:ext uri="{BB962C8B-B14F-4D97-AF65-F5344CB8AC3E}">
        <p14:creationId xmlns:p14="http://schemas.microsoft.com/office/powerpoint/2010/main" val="1407040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37</a:t>
            </a:fld>
            <a:endParaRPr lang="en-US"/>
          </a:p>
        </p:txBody>
      </p:sp>
    </p:spTree>
    <p:extLst>
      <p:ext uri="{BB962C8B-B14F-4D97-AF65-F5344CB8AC3E}">
        <p14:creationId xmlns:p14="http://schemas.microsoft.com/office/powerpoint/2010/main" val="17130468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lvl="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38</a:t>
            </a:fld>
            <a:endParaRPr lang="en-US"/>
          </a:p>
        </p:txBody>
      </p:sp>
    </p:spTree>
    <p:extLst>
      <p:ext uri="{BB962C8B-B14F-4D97-AF65-F5344CB8AC3E}">
        <p14:creationId xmlns:p14="http://schemas.microsoft.com/office/powerpoint/2010/main" val="2957300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39</a:t>
            </a:fld>
            <a:endParaRPr lang="en-US"/>
          </a:p>
        </p:txBody>
      </p:sp>
    </p:spTree>
    <p:extLst>
      <p:ext uri="{BB962C8B-B14F-4D97-AF65-F5344CB8AC3E}">
        <p14:creationId xmlns:p14="http://schemas.microsoft.com/office/powerpoint/2010/main" val="3169907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5D3BF3-D352-46FC-8343-31F56E6730EA}" type="slidenum">
              <a:rPr lang="en-US" smtClean="0"/>
              <a:pPr/>
              <a:t>4</a:t>
            </a:fld>
            <a:endParaRPr lang="en-US"/>
          </a:p>
        </p:txBody>
      </p:sp>
    </p:spTree>
    <p:extLst>
      <p:ext uri="{BB962C8B-B14F-4D97-AF65-F5344CB8AC3E}">
        <p14:creationId xmlns:p14="http://schemas.microsoft.com/office/powerpoint/2010/main" val="31084236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lvl="0" indent="-171450">
              <a:buFontTx/>
              <a:buChar char="-"/>
            </a:pPr>
            <a:r>
              <a:rPr lang="en-US" dirty="0" err="1"/>
              <a:t>flat_multimap</a:t>
            </a:r>
            <a:r>
              <a:rPr lang="en-US" dirty="0"/>
              <a:t> is similar to </a:t>
            </a:r>
            <a:r>
              <a:rPr lang="en-US" dirty="0" err="1"/>
              <a:t>flat_map</a:t>
            </a:r>
            <a:r>
              <a:rPr lang="en-US" dirty="0"/>
              <a:t> expect that keys don’t need to be unique.</a:t>
            </a:r>
          </a:p>
        </p:txBody>
      </p:sp>
      <p:sp>
        <p:nvSpPr>
          <p:cNvPr id="4" name="Rectangle 3"/>
          <p:cNvSpPr>
            <a:spLocks noGrp="1"/>
          </p:cNvSpPr>
          <p:nvPr>
            <p:ph type="sldNum" sz="quarter" idx="10"/>
          </p:nvPr>
        </p:nvSpPr>
        <p:spPr/>
        <p:txBody>
          <a:bodyPr/>
          <a:lstStyle/>
          <a:p>
            <a:fld id="{CA5D3BF3-D352-46FC-8343-31F56E6730EA}" type="slidenum">
              <a:rPr lang="en-US" smtClean="0"/>
              <a:pPr/>
              <a:t>40</a:t>
            </a:fld>
            <a:endParaRPr lang="en-US"/>
          </a:p>
        </p:txBody>
      </p:sp>
    </p:spTree>
    <p:extLst>
      <p:ext uri="{BB962C8B-B14F-4D97-AF65-F5344CB8AC3E}">
        <p14:creationId xmlns:p14="http://schemas.microsoft.com/office/powerpoint/2010/main" val="27348961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lvl="0" indent="-171450">
              <a:buFontTx/>
              <a:buChar char="-"/>
            </a:pPr>
            <a:r>
              <a:rPr lang="en-US" dirty="0"/>
              <a:t>Underlying container can be a vector or a deque</a:t>
            </a:r>
          </a:p>
        </p:txBody>
      </p:sp>
      <p:sp>
        <p:nvSpPr>
          <p:cNvPr id="4" name="Rectangle 3"/>
          <p:cNvSpPr>
            <a:spLocks noGrp="1"/>
          </p:cNvSpPr>
          <p:nvPr>
            <p:ph type="sldNum" sz="quarter" idx="10"/>
          </p:nvPr>
        </p:nvSpPr>
        <p:spPr/>
        <p:txBody>
          <a:bodyPr/>
          <a:lstStyle/>
          <a:p>
            <a:fld id="{CA5D3BF3-D352-46FC-8343-31F56E6730EA}" type="slidenum">
              <a:rPr lang="en-US" smtClean="0"/>
              <a:pPr/>
              <a:t>41</a:t>
            </a:fld>
            <a:endParaRPr lang="en-US"/>
          </a:p>
        </p:txBody>
      </p:sp>
    </p:spTree>
    <p:extLst>
      <p:ext uri="{BB962C8B-B14F-4D97-AF65-F5344CB8AC3E}">
        <p14:creationId xmlns:p14="http://schemas.microsoft.com/office/powerpoint/2010/main" val="15504878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lvl="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42</a:t>
            </a:fld>
            <a:endParaRPr lang="en-US"/>
          </a:p>
        </p:txBody>
      </p:sp>
    </p:spTree>
    <p:extLst>
      <p:ext uri="{BB962C8B-B14F-4D97-AF65-F5344CB8AC3E}">
        <p14:creationId xmlns:p14="http://schemas.microsoft.com/office/powerpoint/2010/main" val="19989260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43</a:t>
            </a:fld>
            <a:endParaRPr lang="en-US"/>
          </a:p>
        </p:txBody>
      </p:sp>
    </p:spTree>
    <p:extLst>
      <p:ext uri="{BB962C8B-B14F-4D97-AF65-F5344CB8AC3E}">
        <p14:creationId xmlns:p14="http://schemas.microsoft.com/office/powerpoint/2010/main" val="19886161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Layout policy = function to convert a multi-dimensional index </a:t>
            </a:r>
            <a:r>
              <a:rPr lang="en-US" dirty="0" err="1"/>
              <a:t>i,j,k</a:t>
            </a:r>
            <a:r>
              <a:rPr lang="en-US" dirty="0"/>
              <a:t>,… into a one-dimensional offset</a:t>
            </a:r>
          </a:p>
          <a:p>
            <a:pPr marL="171450" lvl="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44</a:t>
            </a:fld>
            <a:endParaRPr lang="en-US"/>
          </a:p>
        </p:txBody>
      </p:sp>
    </p:spTree>
    <p:extLst>
      <p:ext uri="{BB962C8B-B14F-4D97-AF65-F5344CB8AC3E}">
        <p14:creationId xmlns:p14="http://schemas.microsoft.com/office/powerpoint/2010/main" val="4843155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lvl="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45</a:t>
            </a:fld>
            <a:endParaRPr lang="en-US"/>
          </a:p>
        </p:txBody>
      </p:sp>
    </p:spTree>
    <p:extLst>
      <p:ext uri="{BB962C8B-B14F-4D97-AF65-F5344CB8AC3E}">
        <p14:creationId xmlns:p14="http://schemas.microsoft.com/office/powerpoint/2010/main" val="33991752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46</a:t>
            </a:fld>
            <a:endParaRPr lang="en-US"/>
          </a:p>
        </p:txBody>
      </p:sp>
    </p:spTree>
    <p:extLst>
      <p:ext uri="{BB962C8B-B14F-4D97-AF65-F5344CB8AC3E}">
        <p14:creationId xmlns:p14="http://schemas.microsoft.com/office/powerpoint/2010/main" val="180250138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lvl="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47</a:t>
            </a:fld>
            <a:endParaRPr lang="en-US"/>
          </a:p>
        </p:txBody>
      </p:sp>
    </p:spTree>
    <p:extLst>
      <p:ext uri="{BB962C8B-B14F-4D97-AF65-F5344CB8AC3E}">
        <p14:creationId xmlns:p14="http://schemas.microsoft.com/office/powerpoint/2010/main" val="27533519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48</a:t>
            </a:fld>
            <a:endParaRPr lang="en-US"/>
          </a:p>
        </p:txBody>
      </p:sp>
    </p:spTree>
    <p:extLst>
      <p:ext uri="{BB962C8B-B14F-4D97-AF65-F5344CB8AC3E}">
        <p14:creationId xmlns:p14="http://schemas.microsoft.com/office/powerpoint/2010/main" val="423971480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No longer need to use find() and then compare the result with the end iterator!</a:t>
            </a:r>
          </a:p>
          <a:p>
            <a:pPr marL="171450" lvl="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49</a:t>
            </a:fld>
            <a:endParaRPr lang="en-US"/>
          </a:p>
        </p:txBody>
      </p:sp>
    </p:spTree>
    <p:extLst>
      <p:ext uri="{BB962C8B-B14F-4D97-AF65-F5344CB8AC3E}">
        <p14:creationId xmlns:p14="http://schemas.microsoft.com/office/powerpoint/2010/main" val="3849807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5</a:t>
            </a:fld>
            <a:endParaRPr lang="en-US"/>
          </a:p>
        </p:txBody>
      </p:sp>
    </p:spTree>
    <p:extLst>
      <p:ext uri="{BB962C8B-B14F-4D97-AF65-F5344CB8AC3E}">
        <p14:creationId xmlns:p14="http://schemas.microsoft.com/office/powerpoint/2010/main" val="56923535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50</a:t>
            </a:fld>
            <a:endParaRPr lang="en-US"/>
          </a:p>
        </p:txBody>
      </p:sp>
    </p:spTree>
    <p:extLst>
      <p:ext uri="{BB962C8B-B14F-4D97-AF65-F5344CB8AC3E}">
        <p14:creationId xmlns:p14="http://schemas.microsoft.com/office/powerpoint/2010/main" val="20983929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51</a:t>
            </a:fld>
            <a:endParaRPr lang="en-US"/>
          </a:p>
        </p:txBody>
      </p:sp>
    </p:spTree>
    <p:extLst>
      <p:ext uri="{BB962C8B-B14F-4D97-AF65-F5344CB8AC3E}">
        <p14:creationId xmlns:p14="http://schemas.microsoft.com/office/powerpoint/2010/main" val="27359789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52</a:t>
            </a:fld>
            <a:endParaRPr lang="en-US"/>
          </a:p>
        </p:txBody>
      </p:sp>
    </p:spTree>
    <p:extLst>
      <p:ext uri="{BB962C8B-B14F-4D97-AF65-F5344CB8AC3E}">
        <p14:creationId xmlns:p14="http://schemas.microsoft.com/office/powerpoint/2010/main" val="362851947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err="1"/>
              <a:t>resize_and_overwrite</a:t>
            </a:r>
            <a:r>
              <a:rPr lang="en-US" dirty="0"/>
              <a:t>() accepts 2 parameters: a count (the new size of the string) and an operation to fill in the new contents of the string</a:t>
            </a:r>
          </a:p>
          <a:p>
            <a:pPr marL="171450" indent="-171450">
              <a:buFontTx/>
              <a:buChar char="-"/>
            </a:pPr>
            <a:endParaRPr lang="en-US" dirty="0"/>
          </a:p>
          <a:p>
            <a:pPr marL="171450" indent="-171450">
              <a:buFontTx/>
              <a:buChar char="-"/>
            </a:pPr>
            <a:r>
              <a:rPr lang="en-US" dirty="0"/>
              <a:t>Passes a pointer to the data + value of count to the invoked operation</a:t>
            </a:r>
          </a:p>
          <a:p>
            <a:pPr marL="171450" indent="-171450">
              <a:buFontTx/>
              <a:buChar char="-"/>
            </a:pPr>
            <a:r>
              <a:rPr lang="en-US" dirty="0"/>
              <a:t>The operation returns a number r&lt;= count representing the final size of the string</a:t>
            </a:r>
          </a:p>
          <a:p>
            <a:pPr marL="171450" indent="-171450">
              <a:buFontTx/>
              <a:buChar char="-"/>
            </a:pPr>
            <a:endParaRPr lang="en-US" dirty="0"/>
          </a:p>
          <a:p>
            <a:pPr marL="171450" indent="-171450">
              <a:buFontTx/>
              <a:buChar char="-"/>
            </a:pPr>
            <a:r>
              <a:rPr lang="en-US" dirty="0"/>
              <a:t>Finally, erase() is called to trim excess characters at the back.</a:t>
            </a:r>
          </a:p>
        </p:txBody>
      </p:sp>
      <p:sp>
        <p:nvSpPr>
          <p:cNvPr id="4" name="Rectangle 3"/>
          <p:cNvSpPr>
            <a:spLocks noGrp="1"/>
          </p:cNvSpPr>
          <p:nvPr>
            <p:ph type="sldNum" sz="quarter" idx="10"/>
          </p:nvPr>
        </p:nvSpPr>
        <p:spPr/>
        <p:txBody>
          <a:bodyPr/>
          <a:lstStyle/>
          <a:p>
            <a:fld id="{CA5D3BF3-D352-46FC-8343-31F56E6730EA}" type="slidenum">
              <a:rPr lang="en-US" smtClean="0"/>
              <a:pPr/>
              <a:t>53</a:t>
            </a:fld>
            <a:endParaRPr lang="en-US"/>
          </a:p>
        </p:txBody>
      </p:sp>
    </p:spTree>
    <p:extLst>
      <p:ext uri="{BB962C8B-B14F-4D97-AF65-F5344CB8AC3E}">
        <p14:creationId xmlns:p14="http://schemas.microsoft.com/office/powerpoint/2010/main" val="330522731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54</a:t>
            </a:fld>
            <a:endParaRPr lang="en-US"/>
          </a:p>
        </p:txBody>
      </p:sp>
    </p:spTree>
    <p:extLst>
      <p:ext uri="{BB962C8B-B14F-4D97-AF65-F5344CB8AC3E}">
        <p14:creationId xmlns:p14="http://schemas.microsoft.com/office/powerpoint/2010/main" val="86777277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lvl="0" indent="-171450">
              <a:buFontTx/>
              <a:buChar char="-"/>
            </a:pPr>
            <a:r>
              <a:rPr lang="en-US" dirty="0"/>
              <a:t>No redundant nulls are added,</a:t>
            </a:r>
          </a:p>
          <a:p>
            <a:pPr marL="171450" lvl="0" indent="-171450">
              <a:buFontTx/>
              <a:buChar char="-"/>
            </a:pPr>
            <a:r>
              <a:rPr lang="en-US" dirty="0"/>
              <a:t>the size of the string is not constantly updated,</a:t>
            </a:r>
          </a:p>
          <a:p>
            <a:pPr marL="171450" lvl="0" indent="-171450">
              <a:buFontTx/>
              <a:buChar char="-"/>
            </a:pPr>
            <a:r>
              <a:rPr lang="en-US" dirty="0"/>
              <a:t>and no need to keep checking if the string needs to resize</a:t>
            </a:r>
          </a:p>
        </p:txBody>
      </p:sp>
      <p:sp>
        <p:nvSpPr>
          <p:cNvPr id="4" name="Rectangle 3"/>
          <p:cNvSpPr>
            <a:spLocks noGrp="1"/>
          </p:cNvSpPr>
          <p:nvPr>
            <p:ph type="sldNum" sz="quarter" idx="10"/>
          </p:nvPr>
        </p:nvSpPr>
        <p:spPr/>
        <p:txBody>
          <a:bodyPr/>
          <a:lstStyle/>
          <a:p>
            <a:fld id="{CA5D3BF3-D352-46FC-8343-31F56E6730EA}" type="slidenum">
              <a:rPr lang="en-US" smtClean="0"/>
              <a:pPr/>
              <a:t>55</a:t>
            </a:fld>
            <a:endParaRPr lang="en-US"/>
          </a:p>
        </p:txBody>
      </p:sp>
    </p:spTree>
    <p:extLst>
      <p:ext uri="{BB962C8B-B14F-4D97-AF65-F5344CB8AC3E}">
        <p14:creationId xmlns:p14="http://schemas.microsoft.com/office/powerpoint/2010/main" val="355099287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56</a:t>
            </a:fld>
            <a:endParaRPr lang="en-US"/>
          </a:p>
        </p:txBody>
      </p:sp>
    </p:spTree>
    <p:extLst>
      <p:ext uri="{BB962C8B-B14F-4D97-AF65-F5344CB8AC3E}">
        <p14:creationId xmlns:p14="http://schemas.microsoft.com/office/powerpoint/2010/main" val="157871115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57</a:t>
            </a:fld>
            <a:endParaRPr lang="en-US"/>
          </a:p>
        </p:txBody>
      </p:sp>
    </p:spTree>
    <p:extLst>
      <p:ext uri="{BB962C8B-B14F-4D97-AF65-F5344CB8AC3E}">
        <p14:creationId xmlns:p14="http://schemas.microsoft.com/office/powerpoint/2010/main" val="46627518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58</a:t>
            </a:fld>
            <a:endParaRPr lang="en-US"/>
          </a:p>
        </p:txBody>
      </p:sp>
    </p:spTree>
    <p:extLst>
      <p:ext uri="{BB962C8B-B14F-4D97-AF65-F5344CB8AC3E}">
        <p14:creationId xmlns:p14="http://schemas.microsoft.com/office/powerpoint/2010/main" val="172637380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59</a:t>
            </a:fld>
            <a:endParaRPr lang="en-US"/>
          </a:p>
        </p:txBody>
      </p:sp>
    </p:spTree>
    <p:extLst>
      <p:ext uri="{BB962C8B-B14F-4D97-AF65-F5344CB8AC3E}">
        <p14:creationId xmlns:p14="http://schemas.microsoft.com/office/powerpoint/2010/main" val="4031769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6</a:t>
            </a:fld>
            <a:endParaRPr lang="en-US"/>
          </a:p>
        </p:txBody>
      </p:sp>
    </p:spTree>
    <p:extLst>
      <p:ext uri="{BB962C8B-B14F-4D97-AF65-F5344CB8AC3E}">
        <p14:creationId xmlns:p14="http://schemas.microsoft.com/office/powerpoint/2010/main" val="384520906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60</a:t>
            </a:fld>
            <a:endParaRPr lang="en-US"/>
          </a:p>
        </p:txBody>
      </p:sp>
    </p:spTree>
    <p:extLst>
      <p:ext uri="{BB962C8B-B14F-4D97-AF65-F5344CB8AC3E}">
        <p14:creationId xmlns:p14="http://schemas.microsoft.com/office/powerpoint/2010/main" val="68082123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61</a:t>
            </a:fld>
            <a:endParaRPr lang="en-US"/>
          </a:p>
        </p:txBody>
      </p:sp>
    </p:spTree>
    <p:extLst>
      <p:ext uri="{BB962C8B-B14F-4D97-AF65-F5344CB8AC3E}">
        <p14:creationId xmlns:p14="http://schemas.microsoft.com/office/powerpoint/2010/main" val="399012821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62</a:t>
            </a:fld>
            <a:endParaRPr lang="en-US"/>
          </a:p>
        </p:txBody>
      </p:sp>
    </p:spTree>
    <p:extLst>
      <p:ext uri="{BB962C8B-B14F-4D97-AF65-F5344CB8AC3E}">
        <p14:creationId xmlns:p14="http://schemas.microsoft.com/office/powerpoint/2010/main" val="149557041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63</a:t>
            </a:fld>
            <a:endParaRPr lang="en-US"/>
          </a:p>
        </p:txBody>
      </p:sp>
    </p:spTree>
    <p:extLst>
      <p:ext uri="{BB962C8B-B14F-4D97-AF65-F5344CB8AC3E}">
        <p14:creationId xmlns:p14="http://schemas.microsoft.com/office/powerpoint/2010/main" val="125136590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64</a:t>
            </a:fld>
            <a:endParaRPr lang="en-US"/>
          </a:p>
        </p:txBody>
      </p:sp>
    </p:spTree>
    <p:extLst>
      <p:ext uri="{BB962C8B-B14F-4D97-AF65-F5344CB8AC3E}">
        <p14:creationId xmlns:p14="http://schemas.microsoft.com/office/powerpoint/2010/main" val="292521339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65</a:t>
            </a:fld>
            <a:endParaRPr lang="en-US"/>
          </a:p>
        </p:txBody>
      </p:sp>
    </p:spTree>
    <p:extLst>
      <p:ext uri="{BB962C8B-B14F-4D97-AF65-F5344CB8AC3E}">
        <p14:creationId xmlns:p14="http://schemas.microsoft.com/office/powerpoint/2010/main" val="251810516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66</a:t>
            </a:fld>
            <a:endParaRPr lang="en-US"/>
          </a:p>
        </p:txBody>
      </p:sp>
    </p:spTree>
    <p:extLst>
      <p:ext uri="{BB962C8B-B14F-4D97-AF65-F5344CB8AC3E}">
        <p14:creationId xmlns:p14="http://schemas.microsoft.com/office/powerpoint/2010/main" val="414491574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67</a:t>
            </a:fld>
            <a:endParaRPr lang="en-US"/>
          </a:p>
        </p:txBody>
      </p:sp>
    </p:spTree>
    <p:extLst>
      <p:ext uri="{BB962C8B-B14F-4D97-AF65-F5344CB8AC3E}">
        <p14:creationId xmlns:p14="http://schemas.microsoft.com/office/powerpoint/2010/main" val="245087828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68</a:t>
            </a:fld>
            <a:endParaRPr lang="en-US"/>
          </a:p>
        </p:txBody>
      </p:sp>
    </p:spTree>
    <p:extLst>
      <p:ext uri="{BB962C8B-B14F-4D97-AF65-F5344CB8AC3E}">
        <p14:creationId xmlns:p14="http://schemas.microsoft.com/office/powerpoint/2010/main" val="368125520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69</a:t>
            </a:fld>
            <a:endParaRPr lang="en-US"/>
          </a:p>
        </p:txBody>
      </p:sp>
    </p:spTree>
    <p:extLst>
      <p:ext uri="{BB962C8B-B14F-4D97-AF65-F5344CB8AC3E}">
        <p14:creationId xmlns:p14="http://schemas.microsoft.com/office/powerpoint/2010/main" val="187353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The syntax is as follows:</a:t>
            </a:r>
          </a:p>
          <a:p>
            <a:pPr marL="628650" lvl="1" indent="-171450">
              <a:buFontTx/>
              <a:buChar char="-"/>
            </a:pPr>
            <a:r>
              <a:rPr lang="en-US" dirty="0" err="1"/>
              <a:t>GetName</a:t>
            </a:r>
            <a:r>
              <a:rPr lang="en-US" dirty="0"/>
              <a:t>() becomes a function template</a:t>
            </a:r>
          </a:p>
          <a:p>
            <a:pPr marL="628650" lvl="1" indent="-171450">
              <a:buFontTx/>
              <a:buChar char="-"/>
            </a:pPr>
            <a:r>
              <a:rPr lang="en-US" dirty="0"/>
              <a:t>The return type becomes auto&amp;&amp;</a:t>
            </a:r>
          </a:p>
          <a:p>
            <a:pPr marL="628650" lvl="1" indent="-171450">
              <a:buFontTx/>
              <a:buChar char="-"/>
            </a:pPr>
            <a:r>
              <a:rPr lang="en-US" dirty="0"/>
              <a:t>and the first parameter of the function becomes “this Self&amp;&amp; self”</a:t>
            </a:r>
          </a:p>
          <a:p>
            <a:pPr marL="171450" lvl="0" indent="-171450">
              <a:buFontTx/>
              <a:buChar char="-"/>
            </a:pPr>
            <a:r>
              <a:rPr lang="en-US" dirty="0"/>
              <a:t>Now, instead of using “this” in the function body, you use “self”.</a:t>
            </a:r>
          </a:p>
        </p:txBody>
      </p:sp>
      <p:sp>
        <p:nvSpPr>
          <p:cNvPr id="4" name="Rectangle 3"/>
          <p:cNvSpPr>
            <a:spLocks noGrp="1"/>
          </p:cNvSpPr>
          <p:nvPr>
            <p:ph type="sldNum" sz="quarter" idx="10"/>
          </p:nvPr>
        </p:nvSpPr>
        <p:spPr/>
        <p:txBody>
          <a:bodyPr/>
          <a:lstStyle/>
          <a:p>
            <a:fld id="{CA5D3BF3-D352-46FC-8343-31F56E6730EA}" type="slidenum">
              <a:rPr lang="en-US" smtClean="0"/>
              <a:pPr/>
              <a:t>7</a:t>
            </a:fld>
            <a:endParaRPr lang="en-US"/>
          </a:p>
        </p:txBody>
      </p:sp>
    </p:spTree>
    <p:extLst>
      <p:ext uri="{BB962C8B-B14F-4D97-AF65-F5344CB8AC3E}">
        <p14:creationId xmlns:p14="http://schemas.microsoft.com/office/powerpoint/2010/main" val="173223857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For r1 we call zip() on v1 and v2 which results in a view of pairs of elements</a:t>
            </a:r>
          </a:p>
          <a:p>
            <a:pPr marL="171450" indent="-171450">
              <a:buFontTx/>
              <a:buChar char="-"/>
            </a:pPr>
            <a:r>
              <a:rPr lang="en-US" dirty="0"/>
              <a:t>For r2 we call </a:t>
            </a:r>
            <a:r>
              <a:rPr lang="en-US" dirty="0" err="1"/>
              <a:t>zip_transform</a:t>
            </a:r>
            <a:r>
              <a:rPr lang="en-US" dirty="0"/>
              <a:t>() on v1 and v3 with std::multiplies as the operator</a:t>
            </a:r>
          </a:p>
        </p:txBody>
      </p:sp>
      <p:sp>
        <p:nvSpPr>
          <p:cNvPr id="4" name="Rectangle 3"/>
          <p:cNvSpPr>
            <a:spLocks noGrp="1"/>
          </p:cNvSpPr>
          <p:nvPr>
            <p:ph type="sldNum" sz="quarter" idx="10"/>
          </p:nvPr>
        </p:nvSpPr>
        <p:spPr/>
        <p:txBody>
          <a:bodyPr/>
          <a:lstStyle/>
          <a:p>
            <a:fld id="{CA5D3BF3-D352-46FC-8343-31F56E6730EA}" type="slidenum">
              <a:rPr lang="en-US" smtClean="0"/>
              <a:pPr/>
              <a:t>70</a:t>
            </a:fld>
            <a:endParaRPr lang="en-US"/>
          </a:p>
        </p:txBody>
      </p:sp>
    </p:spTree>
    <p:extLst>
      <p:ext uri="{BB962C8B-B14F-4D97-AF65-F5344CB8AC3E}">
        <p14:creationId xmlns:p14="http://schemas.microsoft.com/office/powerpoint/2010/main" val="284770387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For r3 we use adjacent&lt;2&gt; which results in a view of pairs of adjacent elements</a:t>
            </a:r>
          </a:p>
          <a:p>
            <a:pPr marL="171450" indent="-171450">
              <a:buFontTx/>
              <a:buChar char="-"/>
            </a:pPr>
            <a:r>
              <a:rPr lang="en-US" dirty="0"/>
              <a:t>For r4 we use </a:t>
            </a:r>
            <a:r>
              <a:rPr lang="en-US" dirty="0" err="1"/>
              <a:t>adjacent_transform</a:t>
            </a:r>
            <a:r>
              <a:rPr lang="en-US" dirty="0"/>
              <a:t>&lt;2&gt; with std::multiplies as operator</a:t>
            </a:r>
          </a:p>
        </p:txBody>
      </p:sp>
      <p:sp>
        <p:nvSpPr>
          <p:cNvPr id="4" name="Rectangle 3"/>
          <p:cNvSpPr>
            <a:spLocks noGrp="1"/>
          </p:cNvSpPr>
          <p:nvPr>
            <p:ph type="sldNum" sz="quarter" idx="10"/>
          </p:nvPr>
        </p:nvSpPr>
        <p:spPr/>
        <p:txBody>
          <a:bodyPr/>
          <a:lstStyle/>
          <a:p>
            <a:fld id="{CA5D3BF3-D352-46FC-8343-31F56E6730EA}" type="slidenum">
              <a:rPr lang="en-US" smtClean="0"/>
              <a:pPr/>
              <a:t>71</a:t>
            </a:fld>
            <a:endParaRPr lang="en-US"/>
          </a:p>
        </p:txBody>
      </p:sp>
    </p:spTree>
    <p:extLst>
      <p:ext uri="{BB962C8B-B14F-4D97-AF65-F5344CB8AC3E}">
        <p14:creationId xmlns:p14="http://schemas.microsoft.com/office/powerpoint/2010/main" val="205333602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For r5 we use pairwise</a:t>
            </a:r>
          </a:p>
          <a:p>
            <a:pPr marL="171450" indent="-171450">
              <a:buFontTx/>
              <a:buChar char="-"/>
            </a:pPr>
            <a:r>
              <a:rPr lang="en-US" dirty="0"/>
              <a:t>For r6 we use </a:t>
            </a:r>
            <a:r>
              <a:rPr lang="en-US" dirty="0" err="1"/>
              <a:t>pairwise_transform</a:t>
            </a:r>
            <a:r>
              <a:rPr lang="en-US" dirty="0"/>
              <a:t> with std::plus as the operator</a:t>
            </a:r>
          </a:p>
        </p:txBody>
      </p:sp>
      <p:sp>
        <p:nvSpPr>
          <p:cNvPr id="4" name="Rectangle 3"/>
          <p:cNvSpPr>
            <a:spLocks noGrp="1"/>
          </p:cNvSpPr>
          <p:nvPr>
            <p:ph type="sldNum" sz="quarter" idx="10"/>
          </p:nvPr>
        </p:nvSpPr>
        <p:spPr/>
        <p:txBody>
          <a:bodyPr/>
          <a:lstStyle/>
          <a:p>
            <a:fld id="{CA5D3BF3-D352-46FC-8343-31F56E6730EA}" type="slidenum">
              <a:rPr lang="en-US" smtClean="0"/>
              <a:pPr/>
              <a:t>72</a:t>
            </a:fld>
            <a:endParaRPr lang="en-US"/>
          </a:p>
        </p:txBody>
      </p:sp>
    </p:spTree>
    <p:extLst>
      <p:ext uri="{BB962C8B-B14F-4D97-AF65-F5344CB8AC3E}">
        <p14:creationId xmlns:p14="http://schemas.microsoft.com/office/powerpoint/2010/main" val="89238983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For r7 we call slide(2)</a:t>
            </a:r>
          </a:p>
        </p:txBody>
      </p:sp>
      <p:sp>
        <p:nvSpPr>
          <p:cNvPr id="4" name="Rectangle 3"/>
          <p:cNvSpPr>
            <a:spLocks noGrp="1"/>
          </p:cNvSpPr>
          <p:nvPr>
            <p:ph type="sldNum" sz="quarter" idx="10"/>
          </p:nvPr>
        </p:nvSpPr>
        <p:spPr/>
        <p:txBody>
          <a:bodyPr/>
          <a:lstStyle/>
          <a:p>
            <a:fld id="{CA5D3BF3-D352-46FC-8343-31F56E6730EA}" type="slidenum">
              <a:rPr lang="en-US" smtClean="0"/>
              <a:pPr/>
              <a:t>73</a:t>
            </a:fld>
            <a:endParaRPr lang="en-US"/>
          </a:p>
        </p:txBody>
      </p:sp>
    </p:spTree>
    <p:extLst>
      <p:ext uri="{BB962C8B-B14F-4D97-AF65-F5344CB8AC3E}">
        <p14:creationId xmlns:p14="http://schemas.microsoft.com/office/powerpoint/2010/main" val="314089870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For r8 we call chunk(2)</a:t>
            </a:r>
          </a:p>
        </p:txBody>
      </p:sp>
      <p:sp>
        <p:nvSpPr>
          <p:cNvPr id="4" name="Rectangle 3"/>
          <p:cNvSpPr>
            <a:spLocks noGrp="1"/>
          </p:cNvSpPr>
          <p:nvPr>
            <p:ph type="sldNum" sz="quarter" idx="10"/>
          </p:nvPr>
        </p:nvSpPr>
        <p:spPr/>
        <p:txBody>
          <a:bodyPr/>
          <a:lstStyle/>
          <a:p>
            <a:fld id="{CA5D3BF3-D352-46FC-8343-31F56E6730EA}" type="slidenum">
              <a:rPr lang="en-US" smtClean="0"/>
              <a:pPr/>
              <a:t>74</a:t>
            </a:fld>
            <a:endParaRPr lang="en-US"/>
          </a:p>
        </p:txBody>
      </p:sp>
    </p:spTree>
    <p:extLst>
      <p:ext uri="{BB962C8B-B14F-4D97-AF65-F5344CB8AC3E}">
        <p14:creationId xmlns:p14="http://schemas.microsoft.com/office/powerpoint/2010/main" val="221955261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Similar to chunk() but using a predicate to group elements</a:t>
            </a:r>
          </a:p>
          <a:p>
            <a:pPr marL="171450" indent="-171450">
              <a:buFontTx/>
              <a:buChar char="-"/>
            </a:pPr>
            <a:r>
              <a:rPr lang="en-US" dirty="0"/>
              <a:t>For r9 we call </a:t>
            </a:r>
            <a:r>
              <a:rPr lang="en-US" dirty="0" err="1"/>
              <a:t>chunk_by</a:t>
            </a:r>
            <a:r>
              <a:rPr lang="en-US" dirty="0"/>
              <a:t>() and use </a:t>
            </a:r>
            <a:r>
              <a:rPr lang="en-US" dirty="0" err="1"/>
              <a:t>less_equal</a:t>
            </a:r>
            <a:r>
              <a:rPr lang="en-US" dirty="0"/>
              <a:t> as the predicate</a:t>
            </a:r>
          </a:p>
        </p:txBody>
      </p:sp>
      <p:sp>
        <p:nvSpPr>
          <p:cNvPr id="4" name="Rectangle 3"/>
          <p:cNvSpPr>
            <a:spLocks noGrp="1"/>
          </p:cNvSpPr>
          <p:nvPr>
            <p:ph type="sldNum" sz="quarter" idx="10"/>
          </p:nvPr>
        </p:nvSpPr>
        <p:spPr/>
        <p:txBody>
          <a:bodyPr/>
          <a:lstStyle/>
          <a:p>
            <a:fld id="{CA5D3BF3-D352-46FC-8343-31F56E6730EA}" type="slidenum">
              <a:rPr lang="en-US" smtClean="0"/>
              <a:pPr/>
              <a:t>75</a:t>
            </a:fld>
            <a:endParaRPr lang="en-US"/>
          </a:p>
        </p:txBody>
      </p:sp>
    </p:spTree>
    <p:extLst>
      <p:ext uri="{BB962C8B-B14F-4D97-AF65-F5344CB8AC3E}">
        <p14:creationId xmlns:p14="http://schemas.microsoft.com/office/powerpoint/2010/main" val="241288602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76</a:t>
            </a:fld>
            <a:endParaRPr lang="en-US"/>
          </a:p>
        </p:txBody>
      </p:sp>
    </p:spTree>
    <p:extLst>
      <p:ext uri="{BB962C8B-B14F-4D97-AF65-F5344CB8AC3E}">
        <p14:creationId xmlns:p14="http://schemas.microsoft.com/office/powerpoint/2010/main" val="292175792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77</a:t>
            </a:fld>
            <a:endParaRPr lang="en-US"/>
          </a:p>
        </p:txBody>
      </p:sp>
    </p:spTree>
    <p:extLst>
      <p:ext uri="{BB962C8B-B14F-4D97-AF65-F5344CB8AC3E}">
        <p14:creationId xmlns:p14="http://schemas.microsoft.com/office/powerpoint/2010/main" val="184956384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78</a:t>
            </a:fld>
            <a:endParaRPr lang="en-US"/>
          </a:p>
        </p:txBody>
      </p:sp>
    </p:spTree>
    <p:extLst>
      <p:ext uri="{BB962C8B-B14F-4D97-AF65-F5344CB8AC3E}">
        <p14:creationId xmlns:p14="http://schemas.microsoft.com/office/powerpoint/2010/main" val="271388029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79</a:t>
            </a:fld>
            <a:endParaRPr lang="en-US"/>
          </a:p>
        </p:txBody>
      </p:sp>
    </p:spTree>
    <p:extLst>
      <p:ext uri="{BB962C8B-B14F-4D97-AF65-F5344CB8AC3E}">
        <p14:creationId xmlns:p14="http://schemas.microsoft.com/office/powerpoint/2010/main" val="1804848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Here you have 3 member functions</a:t>
            </a:r>
          </a:p>
          <a:p>
            <a:pPr marL="628650" lvl="1" indent="-171450">
              <a:buFontTx/>
              <a:buChar char="-"/>
            </a:pPr>
            <a:r>
              <a:rPr lang="en-US" dirty="0"/>
              <a:t>f() can be called on </a:t>
            </a:r>
            <a:r>
              <a:rPr lang="en-US" dirty="0" err="1"/>
              <a:t>lvalues</a:t>
            </a:r>
            <a:endParaRPr lang="en-US" dirty="0"/>
          </a:p>
          <a:p>
            <a:pPr marL="628650" lvl="1" indent="-171450">
              <a:buFontTx/>
              <a:buChar char="-"/>
            </a:pPr>
            <a:r>
              <a:rPr lang="en-US" dirty="0"/>
              <a:t>g() can be called on const </a:t>
            </a:r>
            <a:r>
              <a:rPr lang="en-US" dirty="0" err="1"/>
              <a:t>lvalues</a:t>
            </a:r>
            <a:endParaRPr lang="en-US" dirty="0"/>
          </a:p>
          <a:p>
            <a:pPr marL="628650" lvl="1" indent="-171450">
              <a:buFontTx/>
              <a:buChar char="-"/>
            </a:pPr>
            <a:r>
              <a:rPr lang="en-US" dirty="0"/>
              <a:t>h() can be called on </a:t>
            </a:r>
            <a:r>
              <a:rPr lang="en-US" dirty="0" err="1"/>
              <a:t>rvalues</a:t>
            </a:r>
            <a:endParaRPr lang="en-US" dirty="0"/>
          </a:p>
          <a:p>
            <a:pPr marL="171450" lvl="0" indent="-171450">
              <a:buFontTx/>
              <a:buChar char="-"/>
            </a:pPr>
            <a:r>
              <a:rPr lang="en-US" dirty="0"/>
              <a:t>It’s easy to overlook the ref qualifiers at the end of each line, for example during a code review.</a:t>
            </a:r>
          </a:p>
          <a:p>
            <a:pPr marL="171450" lvl="0" indent="-171450">
              <a:buFontTx/>
              <a:buChar char="-"/>
            </a:pPr>
            <a:r>
              <a:rPr lang="en-US" dirty="0"/>
              <a:t>With the “deducing this” syntax, you don’t need those ref qualifiers any longer.</a:t>
            </a:r>
          </a:p>
        </p:txBody>
      </p:sp>
      <p:sp>
        <p:nvSpPr>
          <p:cNvPr id="4" name="Rectangle 3"/>
          <p:cNvSpPr>
            <a:spLocks noGrp="1"/>
          </p:cNvSpPr>
          <p:nvPr>
            <p:ph type="sldNum" sz="quarter" idx="10"/>
          </p:nvPr>
        </p:nvSpPr>
        <p:spPr/>
        <p:txBody>
          <a:bodyPr/>
          <a:lstStyle/>
          <a:p>
            <a:fld id="{CA5D3BF3-D352-46FC-8343-31F56E6730EA}" type="slidenum">
              <a:rPr lang="en-US" smtClean="0"/>
              <a:pPr/>
              <a:t>8</a:t>
            </a:fld>
            <a:endParaRPr lang="en-US"/>
          </a:p>
        </p:txBody>
      </p:sp>
    </p:spTree>
    <p:extLst>
      <p:ext uri="{BB962C8B-B14F-4D97-AF65-F5344CB8AC3E}">
        <p14:creationId xmlns:p14="http://schemas.microsoft.com/office/powerpoint/2010/main" val="1961170521"/>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dirty="0">
                <a:solidFill>
                  <a:srgbClr val="008000"/>
                </a:solidFill>
                <a:latin typeface="Cascadia Mono" panose="020B0609020000020004" pitchFamily="49" charset="0"/>
              </a:rPr>
              <a:t>The example moves each string from words into </a:t>
            </a:r>
            <a:r>
              <a:rPr lang="en-US" sz="1200" dirty="0" err="1">
                <a:solidFill>
                  <a:srgbClr val="008000"/>
                </a:solidFill>
                <a:latin typeface="Cascadia Mono" panose="020B0609020000020004" pitchFamily="49" charset="0"/>
              </a:rPr>
              <a:t>movedWords</a:t>
            </a:r>
            <a:endParaRPr lang="en-US" sz="1200" dirty="0">
              <a:solidFill>
                <a:srgbClr val="000000"/>
              </a:solidFill>
              <a:latin typeface="Cascadia Mono" panose="020B0609020000020004" pitchFamily="49" charset="0"/>
            </a:endParaRPr>
          </a:p>
          <a:p>
            <a:pPr marL="171450" indent="-171450">
              <a:buFontTx/>
              <a:buChar char="-"/>
            </a:pPr>
            <a:r>
              <a:rPr lang="en-US" dirty="0"/>
              <a:t>We take all the strings from the words vector, view them as </a:t>
            </a:r>
            <a:r>
              <a:rPr lang="en-US" dirty="0" err="1"/>
              <a:t>rvalues</a:t>
            </a:r>
            <a:r>
              <a:rPr lang="en-US" dirty="0"/>
              <a:t>, and move them to the other vector</a:t>
            </a:r>
          </a:p>
        </p:txBody>
      </p:sp>
      <p:sp>
        <p:nvSpPr>
          <p:cNvPr id="4" name="Rectangle 3"/>
          <p:cNvSpPr>
            <a:spLocks noGrp="1"/>
          </p:cNvSpPr>
          <p:nvPr>
            <p:ph type="sldNum" sz="quarter" idx="10"/>
          </p:nvPr>
        </p:nvSpPr>
        <p:spPr/>
        <p:txBody>
          <a:bodyPr/>
          <a:lstStyle/>
          <a:p>
            <a:fld id="{CA5D3BF3-D352-46FC-8343-31F56E6730EA}" type="slidenum">
              <a:rPr lang="en-US" smtClean="0"/>
              <a:pPr/>
              <a:t>80</a:t>
            </a:fld>
            <a:endParaRPr lang="en-US"/>
          </a:p>
        </p:txBody>
      </p:sp>
    </p:spTree>
    <p:extLst>
      <p:ext uri="{BB962C8B-B14F-4D97-AF65-F5344CB8AC3E}">
        <p14:creationId xmlns:p14="http://schemas.microsoft.com/office/powerpoint/2010/main" val="141547443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81</a:t>
            </a:fld>
            <a:endParaRPr lang="en-US"/>
          </a:p>
        </p:txBody>
      </p:sp>
    </p:spTree>
    <p:extLst>
      <p:ext uri="{BB962C8B-B14F-4D97-AF65-F5344CB8AC3E}">
        <p14:creationId xmlns:p14="http://schemas.microsoft.com/office/powerpoint/2010/main" val="304470349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82</a:t>
            </a:fld>
            <a:endParaRPr lang="en-US"/>
          </a:p>
        </p:txBody>
      </p:sp>
    </p:spTree>
    <p:extLst>
      <p:ext uri="{BB962C8B-B14F-4D97-AF65-F5344CB8AC3E}">
        <p14:creationId xmlns:p14="http://schemas.microsoft.com/office/powerpoint/2010/main" val="1382836861"/>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Only allowed to call error() when there is no expected value!</a:t>
            </a:r>
          </a:p>
        </p:txBody>
      </p:sp>
      <p:sp>
        <p:nvSpPr>
          <p:cNvPr id="4" name="Rectangle 3"/>
          <p:cNvSpPr>
            <a:spLocks noGrp="1"/>
          </p:cNvSpPr>
          <p:nvPr>
            <p:ph type="sldNum" sz="quarter" idx="10"/>
          </p:nvPr>
        </p:nvSpPr>
        <p:spPr/>
        <p:txBody>
          <a:bodyPr/>
          <a:lstStyle/>
          <a:p>
            <a:fld id="{CA5D3BF3-D352-46FC-8343-31F56E6730EA}" type="slidenum">
              <a:rPr lang="en-US" smtClean="0"/>
              <a:pPr/>
              <a:t>83</a:t>
            </a:fld>
            <a:endParaRPr lang="en-US"/>
          </a:p>
        </p:txBody>
      </p:sp>
    </p:spTree>
    <p:extLst>
      <p:ext uri="{BB962C8B-B14F-4D97-AF65-F5344CB8AC3E}">
        <p14:creationId xmlns:p14="http://schemas.microsoft.com/office/powerpoint/2010/main" val="399440944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84</a:t>
            </a:fld>
            <a:endParaRPr lang="en-US"/>
          </a:p>
        </p:txBody>
      </p:sp>
    </p:spTree>
    <p:extLst>
      <p:ext uri="{BB962C8B-B14F-4D97-AF65-F5344CB8AC3E}">
        <p14:creationId xmlns:p14="http://schemas.microsoft.com/office/powerpoint/2010/main" val="352022679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85</a:t>
            </a:fld>
            <a:endParaRPr lang="en-US"/>
          </a:p>
        </p:txBody>
      </p:sp>
    </p:spTree>
    <p:extLst>
      <p:ext uri="{BB962C8B-B14F-4D97-AF65-F5344CB8AC3E}">
        <p14:creationId xmlns:p14="http://schemas.microsoft.com/office/powerpoint/2010/main" val="425779334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86</a:t>
            </a:fld>
            <a:endParaRPr lang="en-US"/>
          </a:p>
        </p:txBody>
      </p:sp>
    </p:spTree>
    <p:extLst>
      <p:ext uri="{BB962C8B-B14F-4D97-AF65-F5344CB8AC3E}">
        <p14:creationId xmlns:p14="http://schemas.microsoft.com/office/powerpoint/2010/main" val="9747253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87</a:t>
            </a:fld>
            <a:endParaRPr lang="en-US"/>
          </a:p>
        </p:txBody>
      </p:sp>
    </p:spTree>
    <p:extLst>
      <p:ext uri="{BB962C8B-B14F-4D97-AF65-F5344CB8AC3E}">
        <p14:creationId xmlns:p14="http://schemas.microsoft.com/office/powerpoint/2010/main" val="276648576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r>
              <a:rPr lang="en-US" dirty="0"/>
              <a:t>We can use an </a:t>
            </a:r>
            <a:r>
              <a:rPr lang="en-US" dirty="0" err="1"/>
              <a:t>ispanstream</a:t>
            </a:r>
            <a:r>
              <a:rPr lang="en-US" dirty="0"/>
              <a:t> to parse data stored in a C-style character array</a:t>
            </a:r>
          </a:p>
          <a:p>
            <a:pPr marL="171450" indent="-171450">
              <a:buFontTx/>
              <a:buChar char="-"/>
            </a:pPr>
            <a:r>
              <a:rPr lang="en-US" dirty="0"/>
              <a:t>We can use an </a:t>
            </a:r>
            <a:r>
              <a:rPr lang="en-US" dirty="0" err="1"/>
              <a:t>ospanstream</a:t>
            </a:r>
            <a:r>
              <a:rPr lang="en-US" dirty="0"/>
              <a:t> to write data to a C-style character array</a:t>
            </a:r>
          </a:p>
        </p:txBody>
      </p:sp>
      <p:sp>
        <p:nvSpPr>
          <p:cNvPr id="4" name="Rectangle 3"/>
          <p:cNvSpPr>
            <a:spLocks noGrp="1"/>
          </p:cNvSpPr>
          <p:nvPr>
            <p:ph type="sldNum" sz="quarter" idx="10"/>
          </p:nvPr>
        </p:nvSpPr>
        <p:spPr/>
        <p:txBody>
          <a:bodyPr/>
          <a:lstStyle/>
          <a:p>
            <a:fld id="{CA5D3BF3-D352-46FC-8343-31F56E6730EA}" type="slidenum">
              <a:rPr lang="en-US" smtClean="0"/>
              <a:pPr/>
              <a:t>88</a:t>
            </a:fld>
            <a:endParaRPr lang="en-US"/>
          </a:p>
        </p:txBody>
      </p:sp>
    </p:spTree>
    <p:extLst>
      <p:ext uri="{BB962C8B-B14F-4D97-AF65-F5344CB8AC3E}">
        <p14:creationId xmlns:p14="http://schemas.microsoft.com/office/powerpoint/2010/main" val="2758821056"/>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89</a:t>
            </a:fld>
            <a:endParaRPr lang="en-US"/>
          </a:p>
        </p:txBody>
      </p:sp>
    </p:spTree>
    <p:extLst>
      <p:ext uri="{BB962C8B-B14F-4D97-AF65-F5344CB8AC3E}">
        <p14:creationId xmlns:p14="http://schemas.microsoft.com/office/powerpoint/2010/main" val="2469430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9</a:t>
            </a:fld>
            <a:endParaRPr lang="en-US"/>
          </a:p>
        </p:txBody>
      </p:sp>
    </p:spTree>
    <p:extLst>
      <p:ext uri="{BB962C8B-B14F-4D97-AF65-F5344CB8AC3E}">
        <p14:creationId xmlns:p14="http://schemas.microsoft.com/office/powerpoint/2010/main" val="410741758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90</a:t>
            </a:fld>
            <a:endParaRPr lang="en-US"/>
          </a:p>
        </p:txBody>
      </p:sp>
    </p:spTree>
    <p:extLst>
      <p:ext uri="{BB962C8B-B14F-4D97-AF65-F5344CB8AC3E}">
        <p14:creationId xmlns:p14="http://schemas.microsoft.com/office/powerpoint/2010/main" val="715047943"/>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91</a:t>
            </a:fld>
            <a:endParaRPr lang="en-US"/>
          </a:p>
        </p:txBody>
      </p:sp>
    </p:spTree>
    <p:extLst>
      <p:ext uri="{BB962C8B-B14F-4D97-AF65-F5344CB8AC3E}">
        <p14:creationId xmlns:p14="http://schemas.microsoft.com/office/powerpoint/2010/main" val="3955401663"/>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92</a:t>
            </a:fld>
            <a:endParaRPr lang="en-US"/>
          </a:p>
        </p:txBody>
      </p:sp>
    </p:spTree>
    <p:extLst>
      <p:ext uri="{BB962C8B-B14F-4D97-AF65-F5344CB8AC3E}">
        <p14:creationId xmlns:p14="http://schemas.microsoft.com/office/powerpoint/2010/main" val="1142615094"/>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93</a:t>
            </a:fld>
            <a:endParaRPr lang="en-US"/>
          </a:p>
        </p:txBody>
      </p:sp>
    </p:spTree>
    <p:extLst>
      <p:ext uri="{BB962C8B-B14F-4D97-AF65-F5344CB8AC3E}">
        <p14:creationId xmlns:p14="http://schemas.microsoft.com/office/powerpoint/2010/main" val="3453854582"/>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94</a:t>
            </a:fld>
            <a:endParaRPr lang="en-US"/>
          </a:p>
        </p:txBody>
      </p:sp>
    </p:spTree>
    <p:extLst>
      <p:ext uri="{BB962C8B-B14F-4D97-AF65-F5344CB8AC3E}">
        <p14:creationId xmlns:p14="http://schemas.microsoft.com/office/powerpoint/2010/main" val="368564563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CA5D3BF3-D352-46FC-8343-31F56E6730EA}" type="slidenum">
              <a:rPr lang="en-US" smtClean="0"/>
              <a:pPr/>
              <a:t>95</a:t>
            </a:fld>
            <a:endParaRPr lang="en-US"/>
          </a:p>
        </p:txBody>
      </p:sp>
    </p:spTree>
    <p:extLst>
      <p:ext uri="{BB962C8B-B14F-4D97-AF65-F5344CB8AC3E}">
        <p14:creationId xmlns:p14="http://schemas.microsoft.com/office/powerpoint/2010/main" val="771786986"/>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96</a:t>
            </a:fld>
            <a:endParaRPr lang="en-US"/>
          </a:p>
        </p:txBody>
      </p:sp>
    </p:spTree>
    <p:extLst>
      <p:ext uri="{BB962C8B-B14F-4D97-AF65-F5344CB8AC3E}">
        <p14:creationId xmlns:p14="http://schemas.microsoft.com/office/powerpoint/2010/main" val="2416416529"/>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97</a:t>
            </a:fld>
            <a:endParaRPr lang="en-US"/>
          </a:p>
        </p:txBody>
      </p:sp>
    </p:spTree>
    <p:extLst>
      <p:ext uri="{BB962C8B-B14F-4D97-AF65-F5344CB8AC3E}">
        <p14:creationId xmlns:p14="http://schemas.microsoft.com/office/powerpoint/2010/main" val="927017109"/>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pPr marL="171450" indent="-171450">
              <a:buFontTx/>
              <a:buChar char="-"/>
            </a:pPr>
            <a:endParaRPr lang="en-US" baseline="0" dirty="0"/>
          </a:p>
        </p:txBody>
      </p:sp>
      <p:sp>
        <p:nvSpPr>
          <p:cNvPr id="4" name="Rectangle 3"/>
          <p:cNvSpPr>
            <a:spLocks noGrp="1"/>
          </p:cNvSpPr>
          <p:nvPr>
            <p:ph type="sldNum" sz="quarter" idx="10"/>
          </p:nvPr>
        </p:nvSpPr>
        <p:spPr/>
        <p:txBody>
          <a:bodyPr/>
          <a:lstStyle/>
          <a:p>
            <a:fld id="{CA5D3BF3-D352-46FC-8343-31F56E6730EA}" type="slidenum">
              <a:rPr lang="en-US" smtClean="0"/>
              <a:pPr/>
              <a:t>98</a:t>
            </a:fld>
            <a:endParaRPr lang="en-US"/>
          </a:p>
        </p:txBody>
      </p:sp>
    </p:spTree>
    <p:extLst>
      <p:ext uri="{BB962C8B-B14F-4D97-AF65-F5344CB8AC3E}">
        <p14:creationId xmlns:p14="http://schemas.microsoft.com/office/powerpoint/2010/main" val="297910834"/>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dirty="0"/>
          </a:p>
        </p:txBody>
      </p:sp>
      <p:sp>
        <p:nvSpPr>
          <p:cNvPr id="4" name="Rectangl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5D3BF3-D352-46FC-8343-31F56E6730E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gradFill>
          <a:gsLst>
            <a:gs pos="0">
              <a:schemeClr val="bg1"/>
            </a:gs>
            <a:gs pos="75000">
              <a:schemeClr val="bg1"/>
            </a:gs>
            <a:gs pos="100000">
              <a:srgbClr val="FF8200"/>
            </a:gs>
          </a:gsLst>
          <a:lin ang="16200000" scaled="0"/>
        </a:gradFill>
        <a:effectLst/>
      </p:bgPr>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1" name="Rectangle 10"/>
          <p:cNvSpPr/>
          <p:nvPr/>
        </p:nvSpPr>
        <p:spPr>
          <a:xfrm>
            <a:off x="2359152" y="4533138"/>
            <a:ext cx="6784848" cy="534924"/>
          </a:xfrm>
          <a:prstGeom prst="rect">
            <a:avLst/>
          </a:prstGeom>
          <a:solidFill>
            <a:srgbClr val="FF820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Subtitle 8"/>
          <p:cNvSpPr>
            <a:spLocks noGrp="1"/>
          </p:cNvSpPr>
          <p:nvPr>
            <p:ph type="subTitle" idx="1"/>
          </p:nvPr>
        </p:nvSpPr>
        <p:spPr>
          <a:xfrm>
            <a:off x="2362200" y="4537528"/>
            <a:ext cx="6781800" cy="514350"/>
          </a:xfrm>
        </p:spPr>
        <p:txBody>
          <a:bodyPr anchor="ctr"/>
          <a:lstStyle>
            <a:lvl1pPr marL="0" indent="0" algn="l" eaLnBrk="1" latinLnBrk="0" hangingPunct="1">
              <a:buNone/>
              <a:defRPr kumimoji="0" sz="2800" b="1" i="1">
                <a:solidFill>
                  <a:srgbClr val="FFFFFF"/>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1" hangingPunct="1"/>
            <a:r>
              <a:rPr lang="en-US" dirty="0"/>
              <a:t>Click to edit Master subtitle style</a:t>
            </a:r>
            <a:endParaRPr dirty="0"/>
          </a:p>
        </p:txBody>
      </p:sp>
      <p:sp>
        <p:nvSpPr>
          <p:cNvPr id="28" name="Date Placeholder 27"/>
          <p:cNvSpPr>
            <a:spLocks noGrp="1"/>
          </p:cNvSpPr>
          <p:nvPr>
            <p:ph type="dt" sz="half" idx="10"/>
          </p:nvPr>
        </p:nvSpPr>
        <p:spPr>
          <a:xfrm>
            <a:off x="76200" y="4551524"/>
            <a:ext cx="2057400" cy="514350"/>
          </a:xfrm>
          <a:prstGeom prst="rect">
            <a:avLst/>
          </a:prstGeom>
        </p:spPr>
        <p:txBody>
          <a:bodyPr anchor="ctr">
            <a:noAutofit/>
          </a:bodyPr>
          <a:lstStyle>
            <a:lvl1pPr marL="0" indent="0" algn="l" rtl="0" eaLnBrk="1" latinLnBrk="1" hangingPunct="1">
              <a:spcBef>
                <a:spcPts val="700"/>
              </a:spcBef>
              <a:buClr>
                <a:schemeClr val="accent2"/>
              </a:buClr>
              <a:buSzPct val="60000"/>
              <a:buFont typeface="Wingdings"/>
              <a:buNone/>
              <a:defRPr kumimoji="0" lang="en-US" sz="2000" kern="1200" smtClean="0">
                <a:solidFill>
                  <a:srgbClr val="FFFFFF"/>
                </a:solidFill>
                <a:latin typeface="Segoe UI Light" pitchFamily="34" charset="0"/>
                <a:ea typeface="+mn-ea"/>
                <a:cs typeface="+mn-cs"/>
              </a:defRPr>
            </a:lvl1pPr>
            <a:extLst/>
          </a:lstStyle>
          <a:p>
            <a:pPr algn="ctr"/>
            <a:fld id="{047E157E-8DCB-4F70-A0AF-5EB586A91DD4}" type="datetime1">
              <a:rPr lang="en-US" smtClean="0"/>
              <a:pPr algn="ctr"/>
              <a:t>2022-09-14</a:t>
            </a:fld>
            <a:endParaRPr lang="en-US" dirty="0"/>
          </a:p>
        </p:txBody>
      </p:sp>
      <p:sp>
        <p:nvSpPr>
          <p:cNvPr id="17" name="Footer Placeholder 16"/>
          <p:cNvSpPr>
            <a:spLocks noGrp="1"/>
          </p:cNvSpPr>
          <p:nvPr>
            <p:ph type="ftr" sz="quarter" idx="11"/>
          </p:nvPr>
        </p:nvSpPr>
        <p:spPr>
          <a:xfrm>
            <a:off x="2085393" y="177404"/>
            <a:ext cx="5867400" cy="273844"/>
          </a:xfrm>
          <a:prstGeom prst="rect">
            <a:avLst/>
          </a:prstGeom>
        </p:spPr>
        <p:txBody>
          <a:bodyPr/>
          <a:lstStyle>
            <a:lvl1pPr algn="r" eaLnBrk="1" latinLnBrk="0" hangingPunct="1">
              <a:defRPr kumimoji="0">
                <a:solidFill>
                  <a:schemeClr val="tx2"/>
                </a:solidFill>
              </a:defRPr>
            </a:lvl1pPr>
            <a:extLst/>
          </a:lstStyle>
          <a:p>
            <a:pPr algn="r"/>
            <a:endParaRPr kumimoji="0"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a:prstGeom prst="rect">
            <a:avLst/>
          </a:prstGeom>
        </p:spPr>
        <p:txBody>
          <a:bodyPr/>
          <a:lstStyle>
            <a:lvl1pPr eaLnBrk="1" latinLnBrk="0" hangingPunct="1">
              <a:defRPr kumimoji="0">
                <a:solidFill>
                  <a:schemeClr val="tx2"/>
                </a:solidFill>
              </a:defRPr>
            </a:lvl1pPr>
            <a:extLst/>
          </a:lstStyle>
          <a:p>
            <a:fld id="{8F82E0A0-C266-4798-8C8F-B9F91E9DA37E}" type="slidenum">
              <a:rPr kumimoji="0" lang="en-US" smtClean="0">
                <a:solidFill>
                  <a:schemeClr val="tx2"/>
                </a:solidFill>
              </a:rPr>
              <a:pPr/>
              <a:t>‹#›</a:t>
            </a:fld>
            <a:endParaRPr kumimoji="0" lang="en-US"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eaLnBrk="1" latinLnBrk="0" hangingPunct="1">
              <a:defRPr kumimoji="0" cap="all" baseline="0"/>
            </a:lvl1pPr>
            <a:extLst/>
          </a:lstStyle>
          <a:p>
            <a:pPr eaLnBrk="1" latinLnBrk="1" hangingPunct="1"/>
            <a:r>
              <a:rPr lang="en-US"/>
              <a:t>Click to edit Master 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eaLnBrk="1" latinLnBrk="0" hangingPunct="1">
              <a:buNone/>
              <a:defRPr kumimoji="0" sz="3200"/>
            </a:lvl1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00200" y="4114800"/>
            <a:ext cx="7315200" cy="514350"/>
          </a:xfrm>
        </p:spPr>
        <p:txBody>
          <a:bodyPr/>
          <a:lstStyle>
            <a:lvl1pPr marL="0" indent="0" eaLnBrk="1" latinLnBrk="0" hangingPunct="1">
              <a:buFontTx/>
              <a:buNone/>
              <a:defRPr kumimoji="0" sz="1700"/>
            </a:lvl1pPr>
            <a:lvl2pPr eaLnBrk="1" latinLnBrk="0" hangingPunct="1">
              <a:buFontTx/>
              <a:buNone/>
              <a:defRPr kumimoji="0" sz="1200"/>
            </a:lvl2pPr>
            <a:lvl3pPr eaLnBrk="1" latinLnBrk="0" hangingPunct="1">
              <a:buFontTx/>
              <a:buNone/>
              <a:defRPr kumimoji="0" sz="1000"/>
            </a:lvl3pPr>
            <a:lvl4pPr eaLnBrk="1" latinLnBrk="0" hangingPunct="1">
              <a:buFontTx/>
              <a:buNone/>
              <a:defRPr kumimoji="0" sz="900"/>
            </a:lvl4pPr>
            <a:lvl5pPr eaLnBrk="1" latinLnBrk="0" hangingPunct="1">
              <a:buFontTx/>
              <a:buNone/>
              <a:defRPr kumimoji="0" sz="900"/>
            </a:lvl5pPr>
            <a:extLst/>
          </a:lstStyle>
          <a:p>
            <a:pPr lvl="0" eaLnBrk="1" latinLnBrk="1" hangingPunct="1"/>
            <a:r>
              <a:rPr lang="en-US"/>
              <a:t>Click to edit Master text styles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sz="2800" b="0">
                <a:solidFill>
                  <a:srgbClr val="FFFFFF"/>
                </a:solidFill>
              </a:defRPr>
            </a:lvl1pPr>
            <a:extLst/>
          </a:lstStyle>
          <a:p>
            <a:pPr eaLnBrk="1" latinLnBrk="1" hangingPunct="1"/>
            <a:r>
              <a:rPr lang="en-US"/>
              <a:t>Click to edit Master title style</a:t>
            </a:r>
            <a:endParaRPr/>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2" name="Date Placeholder 11"/>
          <p:cNvSpPr>
            <a:spLocks noGrp="1"/>
          </p:cNvSpPr>
          <p:nvPr>
            <p:ph type="dt" sz="half" idx="10"/>
          </p:nvPr>
        </p:nvSpPr>
        <p:spPr>
          <a:xfrm>
            <a:off x="6248400" y="4686300"/>
            <a:ext cx="2667000" cy="273844"/>
          </a:xfrm>
          <a:prstGeom prst="rect">
            <a:avLst/>
          </a:prstGeom>
        </p:spPr>
        <p:txBody>
          <a:bodyPr rtlCol="0"/>
          <a:lstStyle/>
          <a:p>
            <a:fld id="{E4606EA6-EFEA-4C30-9264-4F9291A5780D}" type="datetime1">
              <a:rPr kumimoji="0" lang="en-US" smtClean="0"/>
              <a:pPr/>
              <a:t>2022-09-14</a:t>
            </a:fld>
            <a:endParaRPr kumimoji="0" lang="en-US"/>
          </a:p>
        </p:txBody>
      </p:sp>
      <p:sp>
        <p:nvSpPr>
          <p:cNvPr id="13" name="Slide Number Placeholder 12"/>
          <p:cNvSpPr>
            <a:spLocks noGrp="1"/>
          </p:cNvSpPr>
          <p:nvPr>
            <p:ph type="sldNum" sz="quarter" idx="11"/>
          </p:nvPr>
        </p:nvSpPr>
        <p:spPr>
          <a:xfrm>
            <a:off x="0" y="3500437"/>
            <a:ext cx="1447800" cy="497684"/>
          </a:xfrm>
          <a:prstGeom prst="rect">
            <a:avLst/>
          </a:prstGeom>
        </p:spPr>
        <p:txBody>
          <a:bodyPr rtlCol="0"/>
          <a:lstStyle>
            <a:lvl1pPr eaLnBrk="1" latinLnBrk="0" hangingPunct="1">
              <a:defRPr kumimoji="0" sz="2800"/>
            </a:lvl1pPr>
            <a:extLst/>
          </a:lstStyle>
          <a:p>
            <a:pPr algn="ctr"/>
            <a:fld id="{8F82E0A0-C266-4798-8C8F-B9F91E9DA37E}" type="slidenum">
              <a:rPr kumimoji="0" lang="en-US" sz="2800" b="1" smtClean="0">
                <a:solidFill>
                  <a:srgbClr val="FFFFFF"/>
                </a:solidFill>
              </a:rPr>
              <a:pPr algn="ctr"/>
              <a:t>‹#›</a:t>
            </a:fld>
            <a:endParaRPr kumimoji="0" lang="en-US" sz="2800" dirty="0"/>
          </a:p>
        </p:txBody>
      </p:sp>
      <p:sp>
        <p:nvSpPr>
          <p:cNvPr id="14" name="Footer Placeholder 13"/>
          <p:cNvSpPr>
            <a:spLocks noGrp="1"/>
          </p:cNvSpPr>
          <p:nvPr>
            <p:ph type="ftr" sz="quarter" idx="12"/>
          </p:nvPr>
        </p:nvSpPr>
        <p:spPr>
          <a:xfrm>
            <a:off x="1600200" y="4686155"/>
            <a:ext cx="4572000" cy="273844"/>
          </a:xfrm>
          <a:prstGeom prst="rect">
            <a:avLst/>
          </a:prstGeom>
        </p:spPr>
        <p:txBody>
          <a:bodyPr rtlCol="0"/>
          <a:lstStyle/>
          <a:p>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lor Shape &amp; Color Background">
    <p:spTree>
      <p:nvGrpSpPr>
        <p:cNvPr id="1" name=""/>
        <p:cNvGrpSpPr/>
        <p:nvPr/>
      </p:nvGrpSpPr>
      <p:grpSpPr>
        <a:xfrm>
          <a:off x="0" y="0"/>
          <a:ext cx="0" cy="0"/>
          <a:chOff x="0" y="0"/>
          <a:chExt cx="0" cy="0"/>
        </a:xfrm>
      </p:grpSpPr>
      <p:sp>
        <p:nvSpPr>
          <p:cNvPr id="4" name="Text Placeholder 13"/>
          <p:cNvSpPr>
            <a:spLocks noGrp="1"/>
          </p:cNvSpPr>
          <p:nvPr>
            <p:ph type="body" sz="quarter" idx="15"/>
          </p:nvPr>
        </p:nvSpPr>
        <p:spPr>
          <a:xfrm>
            <a:off x="3563525" y="2235543"/>
            <a:ext cx="5378551" cy="672414"/>
          </a:xfrm>
        </p:spPr>
        <p:txBody>
          <a:bodyPr wrap="square" lIns="137160" tIns="109728" rIns="137160" bIns="109728" anchor="ctr">
            <a:noAutofit/>
          </a:bodyPr>
          <a:lstStyle>
            <a:lvl1pPr marL="0" indent="0">
              <a:lnSpc>
                <a:spcPct val="95000"/>
              </a:lnSpc>
              <a:spcBef>
                <a:spcPts val="0"/>
              </a:spcBef>
              <a:spcAft>
                <a:spcPts val="1200"/>
              </a:spcAft>
              <a:buNone/>
              <a:defRPr lang="en-US" sz="2600" kern="1200" dirty="0" smtClean="0">
                <a:gradFill>
                  <a:gsLst>
                    <a:gs pos="28302">
                      <a:schemeClr val="tx1">
                        <a:lumMod val="75000"/>
                        <a:lumOff val="25000"/>
                      </a:schemeClr>
                    </a:gs>
                    <a:gs pos="67000">
                      <a:schemeClr val="tx1">
                        <a:lumMod val="75000"/>
                        <a:lumOff val="25000"/>
                      </a:schemeClr>
                    </a:gs>
                  </a:gsLst>
                  <a:lin ang="5400000" scaled="0"/>
                </a:gradFill>
                <a:latin typeface="+mj-lt"/>
                <a:ea typeface="+mn-ea"/>
                <a:cs typeface="+mn-cs"/>
              </a:defRPr>
            </a:lvl1pPr>
            <a:lvl2pPr>
              <a:lnSpc>
                <a:spcPct val="100000"/>
              </a:lnSpc>
              <a:spcBef>
                <a:spcPts val="600"/>
              </a:spcBef>
              <a:defRPr sz="1400">
                <a:solidFill>
                  <a:srgbClr val="FFFFFF"/>
                </a:solidFill>
              </a:defRPr>
            </a:lvl2pPr>
            <a:lvl3pPr>
              <a:lnSpc>
                <a:spcPct val="100000"/>
              </a:lnSpc>
              <a:spcBef>
                <a:spcPts val="600"/>
              </a:spcBef>
              <a:defRPr sz="1400">
                <a:solidFill>
                  <a:srgbClr val="FFFFFF"/>
                </a:solidFill>
              </a:defRPr>
            </a:lvl3pPr>
            <a:lvl4pPr>
              <a:lnSpc>
                <a:spcPct val="100000"/>
              </a:lnSpc>
              <a:spcBef>
                <a:spcPts val="600"/>
              </a:spcBef>
              <a:defRPr sz="1400">
                <a:solidFill>
                  <a:srgbClr val="FFFFFF"/>
                </a:solidFill>
              </a:defRPr>
            </a:lvl4pPr>
            <a:lvl5pPr>
              <a:lnSpc>
                <a:spcPct val="100000"/>
              </a:lnSpc>
              <a:spcBef>
                <a:spcPts val="600"/>
              </a:spcBef>
              <a:defRPr sz="1400">
                <a:solidFill>
                  <a:srgbClr val="FFFFFF"/>
                </a:solidFill>
              </a:defRPr>
            </a:lvl5pPr>
          </a:lstStyle>
          <a:p>
            <a:pPr marL="0" lvl="0" indent="0" algn="l" defTabSz="672118" rtl="0" eaLnBrk="1" latinLnBrk="0" hangingPunct="1">
              <a:spcBef>
                <a:spcPct val="20000"/>
              </a:spcBef>
            </a:pPr>
            <a:r>
              <a:rPr lang="en-US"/>
              <a:t>Click to edit Master text styles</a:t>
            </a:r>
          </a:p>
        </p:txBody>
      </p:sp>
      <p:sp>
        <p:nvSpPr>
          <p:cNvPr id="15" name="Title 1"/>
          <p:cNvSpPr>
            <a:spLocks noGrp="1"/>
          </p:cNvSpPr>
          <p:nvPr>
            <p:ph type="ctrTitle" hasCustomPrompt="1"/>
          </p:nvPr>
        </p:nvSpPr>
        <p:spPr>
          <a:xfrm>
            <a:off x="201931" y="1130664"/>
            <a:ext cx="2890985" cy="2882172"/>
          </a:xfrm>
          <a:custGeom>
            <a:avLst/>
            <a:gdLst>
              <a:gd name="connsiteX0" fmla="*/ 0 w 2431552"/>
              <a:gd name="connsiteY0" fmla="*/ 0 h 576072"/>
              <a:gd name="connsiteX1" fmla="*/ 2431552 w 2431552"/>
              <a:gd name="connsiteY1" fmla="*/ 0 h 576072"/>
              <a:gd name="connsiteX2" fmla="*/ 2431552 w 2431552"/>
              <a:gd name="connsiteY2" fmla="*/ 576072 h 576072"/>
              <a:gd name="connsiteX3" fmla="*/ 0 w 2431552"/>
              <a:gd name="connsiteY3" fmla="*/ 576072 h 576072"/>
              <a:gd name="connsiteX4" fmla="*/ 0 w 2431552"/>
              <a:gd name="connsiteY4" fmla="*/ 0 h 576072"/>
              <a:gd name="connsiteX0" fmla="*/ 0 w 2610228"/>
              <a:gd name="connsiteY0" fmla="*/ 704193 h 1280265"/>
              <a:gd name="connsiteX1" fmla="*/ 2610228 w 2610228"/>
              <a:gd name="connsiteY1" fmla="*/ 0 h 1280265"/>
              <a:gd name="connsiteX2" fmla="*/ 2431552 w 2610228"/>
              <a:gd name="connsiteY2" fmla="*/ 1280265 h 1280265"/>
              <a:gd name="connsiteX3" fmla="*/ 0 w 2610228"/>
              <a:gd name="connsiteY3" fmla="*/ 1280265 h 1280265"/>
              <a:gd name="connsiteX4" fmla="*/ 0 w 2610228"/>
              <a:gd name="connsiteY4" fmla="*/ 704193 h 1280265"/>
              <a:gd name="connsiteX0" fmla="*/ 0 w 2620739"/>
              <a:gd name="connsiteY0" fmla="*/ 704193 h 2037009"/>
              <a:gd name="connsiteX1" fmla="*/ 2610228 w 2620739"/>
              <a:gd name="connsiteY1" fmla="*/ 0 h 2037009"/>
              <a:gd name="connsiteX2" fmla="*/ 2620739 w 2620739"/>
              <a:gd name="connsiteY2" fmla="*/ 2037009 h 2037009"/>
              <a:gd name="connsiteX3" fmla="*/ 0 w 2620739"/>
              <a:gd name="connsiteY3" fmla="*/ 1280265 h 2037009"/>
              <a:gd name="connsiteX4" fmla="*/ 0 w 2620739"/>
              <a:gd name="connsiteY4" fmla="*/ 704193 h 2037009"/>
              <a:gd name="connsiteX0" fmla="*/ 0 w 2620739"/>
              <a:gd name="connsiteY0" fmla="*/ 483476 h 1816292"/>
              <a:gd name="connsiteX1" fmla="*/ 2389511 w 2620739"/>
              <a:gd name="connsiteY1" fmla="*/ 0 h 1816292"/>
              <a:gd name="connsiteX2" fmla="*/ 2620739 w 2620739"/>
              <a:gd name="connsiteY2" fmla="*/ 1816292 h 1816292"/>
              <a:gd name="connsiteX3" fmla="*/ 0 w 2620739"/>
              <a:gd name="connsiteY3" fmla="*/ 1059548 h 1816292"/>
              <a:gd name="connsiteX4" fmla="*/ 0 w 2620739"/>
              <a:gd name="connsiteY4" fmla="*/ 483476 h 1816292"/>
              <a:gd name="connsiteX0" fmla="*/ 0 w 2620739"/>
              <a:gd name="connsiteY0" fmla="*/ 704193 h 2037009"/>
              <a:gd name="connsiteX1" fmla="*/ 2589207 w 2620739"/>
              <a:gd name="connsiteY1" fmla="*/ 0 h 2037009"/>
              <a:gd name="connsiteX2" fmla="*/ 2620739 w 2620739"/>
              <a:gd name="connsiteY2" fmla="*/ 2037009 h 2037009"/>
              <a:gd name="connsiteX3" fmla="*/ 0 w 2620739"/>
              <a:gd name="connsiteY3" fmla="*/ 1280265 h 2037009"/>
              <a:gd name="connsiteX4" fmla="*/ 0 w 2620739"/>
              <a:gd name="connsiteY4" fmla="*/ 704193 h 2037009"/>
              <a:gd name="connsiteX0" fmla="*/ 0 w 2862477"/>
              <a:gd name="connsiteY0" fmla="*/ 0 h 2425892"/>
              <a:gd name="connsiteX1" fmla="*/ 2830945 w 2862477"/>
              <a:gd name="connsiteY1" fmla="*/ 388883 h 2425892"/>
              <a:gd name="connsiteX2" fmla="*/ 2862477 w 2862477"/>
              <a:gd name="connsiteY2" fmla="*/ 2425892 h 2425892"/>
              <a:gd name="connsiteX3" fmla="*/ 241738 w 2862477"/>
              <a:gd name="connsiteY3" fmla="*/ 1669148 h 2425892"/>
              <a:gd name="connsiteX4" fmla="*/ 0 w 2862477"/>
              <a:gd name="connsiteY4" fmla="*/ 0 h 2425892"/>
              <a:gd name="connsiteX0" fmla="*/ 0 w 2862477"/>
              <a:gd name="connsiteY0" fmla="*/ 0 h 2804265"/>
              <a:gd name="connsiteX1" fmla="*/ 2830945 w 2862477"/>
              <a:gd name="connsiteY1" fmla="*/ 388883 h 2804265"/>
              <a:gd name="connsiteX2" fmla="*/ 2862477 w 2862477"/>
              <a:gd name="connsiteY2" fmla="*/ 2425892 h 2804265"/>
              <a:gd name="connsiteX3" fmla="*/ 21021 w 2862477"/>
              <a:gd name="connsiteY3" fmla="*/ 2804265 h 2804265"/>
              <a:gd name="connsiteX4" fmla="*/ 0 w 2862477"/>
              <a:gd name="connsiteY4" fmla="*/ 0 h 2804265"/>
              <a:gd name="connsiteX0" fmla="*/ 0 w 2967580"/>
              <a:gd name="connsiteY0" fmla="*/ 0 h 2961920"/>
              <a:gd name="connsiteX1" fmla="*/ 2936048 w 2967580"/>
              <a:gd name="connsiteY1" fmla="*/ 546538 h 2961920"/>
              <a:gd name="connsiteX2" fmla="*/ 2967580 w 2967580"/>
              <a:gd name="connsiteY2" fmla="*/ 2583547 h 2961920"/>
              <a:gd name="connsiteX3" fmla="*/ 126124 w 2967580"/>
              <a:gd name="connsiteY3" fmla="*/ 2961920 h 2961920"/>
              <a:gd name="connsiteX4" fmla="*/ 0 w 2967580"/>
              <a:gd name="connsiteY4" fmla="*/ 0 h 2961920"/>
              <a:gd name="connsiteX0" fmla="*/ 10511 w 2841456"/>
              <a:gd name="connsiteY0" fmla="*/ 0 h 2814775"/>
              <a:gd name="connsiteX1" fmla="*/ 2809924 w 2841456"/>
              <a:gd name="connsiteY1" fmla="*/ 399393 h 2814775"/>
              <a:gd name="connsiteX2" fmla="*/ 2841456 w 2841456"/>
              <a:gd name="connsiteY2" fmla="*/ 2436402 h 2814775"/>
              <a:gd name="connsiteX3" fmla="*/ 0 w 2841456"/>
              <a:gd name="connsiteY3" fmla="*/ 2814775 h 2814775"/>
              <a:gd name="connsiteX4" fmla="*/ 10511 w 2841456"/>
              <a:gd name="connsiteY4" fmla="*/ 0 h 2814775"/>
              <a:gd name="connsiteX0" fmla="*/ 10511 w 2845941"/>
              <a:gd name="connsiteY0" fmla="*/ 0 h 2814775"/>
              <a:gd name="connsiteX1" fmla="*/ 2842437 w 2845941"/>
              <a:gd name="connsiteY1" fmla="*/ 415742 h 2814775"/>
              <a:gd name="connsiteX2" fmla="*/ 2841456 w 2845941"/>
              <a:gd name="connsiteY2" fmla="*/ 2436402 h 2814775"/>
              <a:gd name="connsiteX3" fmla="*/ 0 w 2845941"/>
              <a:gd name="connsiteY3" fmla="*/ 2814775 h 2814775"/>
              <a:gd name="connsiteX4" fmla="*/ 10511 w 2845941"/>
              <a:gd name="connsiteY4" fmla="*/ 0 h 2814775"/>
              <a:gd name="connsiteX0" fmla="*/ 10511 w 2841456"/>
              <a:gd name="connsiteY0" fmla="*/ 0 h 2814775"/>
              <a:gd name="connsiteX1" fmla="*/ 2834309 w 2841456"/>
              <a:gd name="connsiteY1" fmla="*/ 391219 h 2814775"/>
              <a:gd name="connsiteX2" fmla="*/ 2841456 w 2841456"/>
              <a:gd name="connsiteY2" fmla="*/ 2436402 h 2814775"/>
              <a:gd name="connsiteX3" fmla="*/ 0 w 2841456"/>
              <a:gd name="connsiteY3" fmla="*/ 2814775 h 2814775"/>
              <a:gd name="connsiteX4" fmla="*/ 10511 w 2841456"/>
              <a:gd name="connsiteY4" fmla="*/ 0 h 2814775"/>
              <a:gd name="connsiteX0" fmla="*/ 3504 w 2834449"/>
              <a:gd name="connsiteY0" fmla="*/ 0 h 2847473"/>
              <a:gd name="connsiteX1" fmla="*/ 2827302 w 2834449"/>
              <a:gd name="connsiteY1" fmla="*/ 391219 h 2847473"/>
              <a:gd name="connsiteX2" fmla="*/ 2834449 w 2834449"/>
              <a:gd name="connsiteY2" fmla="*/ 2436402 h 2847473"/>
              <a:gd name="connsiteX3" fmla="*/ 1122 w 2834449"/>
              <a:gd name="connsiteY3" fmla="*/ 2847473 h 2847473"/>
              <a:gd name="connsiteX4" fmla="*/ 3504 w 2834449"/>
              <a:gd name="connsiteY4" fmla="*/ 0 h 28474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449" h="2847473">
                <a:moveTo>
                  <a:pt x="3504" y="0"/>
                </a:moveTo>
                <a:lnTo>
                  <a:pt x="2827302" y="391219"/>
                </a:lnTo>
                <a:cubicBezTo>
                  <a:pt x="2830806" y="1070222"/>
                  <a:pt x="2830945" y="1757399"/>
                  <a:pt x="2834449" y="2436402"/>
                </a:cubicBezTo>
                <a:lnTo>
                  <a:pt x="1122" y="2847473"/>
                </a:lnTo>
                <a:cubicBezTo>
                  <a:pt x="4626" y="1909215"/>
                  <a:pt x="0" y="938258"/>
                  <a:pt x="3504" y="0"/>
                </a:cubicBezTo>
                <a:close/>
              </a:path>
            </a:pathLst>
          </a:custGeom>
          <a:solidFill>
            <a:schemeClr val="tx2"/>
          </a:solidFill>
          <a:ln>
            <a:noFill/>
          </a:ln>
        </p:spPr>
        <p:txBody>
          <a:bodyPr vert="horz" wrap="square" lIns="137160" tIns="109728" rIns="137160" bIns="109728" numCol="1" anchor="ctr" anchorCtr="0" compatLnSpc="1">
            <a:prstTxWarp prst="textNoShape">
              <a:avLst/>
            </a:prstTxWarp>
            <a:noAutofit/>
          </a:bodyPr>
          <a:lstStyle>
            <a:lvl1pPr>
              <a:lnSpc>
                <a:spcPct val="95000"/>
              </a:lnSpc>
              <a:defRPr lang="en-US" sz="2900" kern="1200" dirty="0" smtClean="0">
                <a:gradFill>
                  <a:gsLst>
                    <a:gs pos="0">
                      <a:srgbClr val="FFFFFF"/>
                    </a:gs>
                    <a:gs pos="100000">
                      <a:srgbClr val="FFFFFF"/>
                    </a:gs>
                  </a:gsLst>
                  <a:lin ang="5400000" scaled="0"/>
                </a:gradFill>
                <a:latin typeface="Segoe UI Light"/>
                <a:ea typeface="ＭＳ Ｐゴシック" charset="0"/>
                <a:cs typeface="Segoe UI Light"/>
              </a:defRPr>
            </a:lvl1pPr>
          </a:lstStyle>
          <a:p>
            <a:pPr marL="0" lvl="0" indent="0" algn="l" defTabSz="914081" rtl="0" eaLnBrk="1" fontAlgn="base" latinLnBrk="0" hangingPunct="1">
              <a:lnSpc>
                <a:spcPct val="100000"/>
              </a:lnSpc>
              <a:spcBef>
                <a:spcPct val="0"/>
              </a:spcBef>
              <a:spcAft>
                <a:spcPct val="0"/>
              </a:spcAft>
              <a:buFontTx/>
              <a:buNone/>
            </a:pPr>
            <a:r>
              <a:rPr lang="en-US" dirty="0"/>
              <a:t>Click to edit master title style</a:t>
            </a:r>
          </a:p>
        </p:txBody>
      </p:sp>
    </p:spTree>
    <p:extLst>
      <p:ext uri="{BB962C8B-B14F-4D97-AF65-F5344CB8AC3E}">
        <p14:creationId xmlns:p14="http://schemas.microsoft.com/office/powerpoint/2010/main" val="1327531714"/>
      </p:ext>
    </p:extLst>
  </p:cSld>
  <p:clrMapOvr>
    <a:masterClrMapping/>
  </p:clrMapOvr>
  <p:transition>
    <p:fade/>
  </p:transition>
  <p:extLst>
    <p:ext uri="{DCECCB84-F9BA-43D5-87BE-67443E8EF086}">
      <p15:sldGuideLst xmlns:p15="http://schemas.microsoft.com/office/powerpoint/2012/main">
        <p15:guide id="1" orient="horz" pos="2203">
          <p15:clr>
            <a:srgbClr val="FBAE40"/>
          </p15:clr>
        </p15:guide>
        <p15:guide id="2" pos="305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Large">
    <p:spTree>
      <p:nvGrpSpPr>
        <p:cNvPr id="1" name=""/>
        <p:cNvGrpSpPr/>
        <p:nvPr/>
      </p:nvGrpSpPr>
      <p:grpSpPr>
        <a:xfrm>
          <a:off x="0" y="0"/>
          <a:ext cx="0" cy="0"/>
          <a:chOff x="0" y="0"/>
          <a:chExt cx="0" cy="0"/>
        </a:xfrm>
      </p:grpSpPr>
      <p:sp>
        <p:nvSpPr>
          <p:cNvPr id="2" name="Title 1"/>
          <p:cNvSpPr>
            <a:spLocks noGrp="1"/>
          </p:cNvSpPr>
          <p:nvPr>
            <p:ph type="title"/>
          </p:nvPr>
        </p:nvSpPr>
        <p:spPr>
          <a:xfrm>
            <a:off x="874248" y="1563130"/>
            <a:ext cx="7395504" cy="1344828"/>
          </a:xfrm>
        </p:spPr>
        <p:txBody>
          <a:bodyPr lIns="68580" tIns="34290" rIns="68580" bIns="34290"/>
          <a:lstStyle>
            <a:lvl1pPr>
              <a:defRPr sz="3500" baseline="0"/>
            </a:lvl1pPr>
          </a:lstStyle>
          <a:p>
            <a:r>
              <a:rPr lang="en-US"/>
              <a:t>Click to edit Master title style</a:t>
            </a:r>
            <a:endParaRPr lang="en-US" dirty="0"/>
          </a:p>
        </p:txBody>
      </p:sp>
    </p:spTree>
    <p:extLst>
      <p:ext uri="{BB962C8B-B14F-4D97-AF65-F5344CB8AC3E}">
        <p14:creationId xmlns:p14="http://schemas.microsoft.com/office/powerpoint/2010/main" val="76118498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gradFill>
          <a:gsLst>
            <a:gs pos="0">
              <a:schemeClr val="bg1"/>
            </a:gs>
            <a:gs pos="75000">
              <a:schemeClr val="bg1"/>
            </a:gs>
            <a:gs pos="100000">
              <a:srgbClr val="FF8200"/>
            </a:gs>
          </a:gsLst>
          <a:lin ang="16200000" scaled="0"/>
        </a:gradFill>
        <a:effectLst/>
      </p:bgPr>
    </p:bg>
    <p:spTree>
      <p:nvGrpSpPr>
        <p:cNvPr id="1" name=""/>
        <p:cNvGrpSpPr/>
        <p:nvPr/>
      </p:nvGrpSpPr>
      <p:grpSpPr>
        <a:xfrm>
          <a:off x="0" y="0"/>
          <a:ext cx="0" cy="0"/>
          <a:chOff x="0" y="0"/>
          <a:chExt cx="0" cy="0"/>
        </a:xfrm>
      </p:grpSpPr>
      <p:pic>
        <p:nvPicPr>
          <p:cNvPr id="13" name="Picture 24" descr="C:\Program Files\Microsoft Resource DVD Artwork\DVD_ART\Artwork_Imagery\Shapes and Graphics\Line\faded white line.png"/>
          <p:cNvPicPr>
            <a:picLocks noChangeArrowheads="1"/>
          </p:cNvPicPr>
          <p:nvPr userDrawn="1"/>
        </p:nvPicPr>
        <p:blipFill>
          <a:blip r:embed="rId2" cstate="print"/>
          <a:srcRect/>
          <a:stretch>
            <a:fillRect/>
          </a:stretch>
        </p:blipFill>
        <p:spPr bwMode="auto">
          <a:xfrm>
            <a:off x="0" y="3848121"/>
            <a:ext cx="7652766" cy="19029"/>
          </a:xfrm>
          <a:prstGeom prst="rect">
            <a:avLst/>
          </a:prstGeom>
          <a:noFill/>
        </p:spPr>
      </p:pic>
      <p:sp>
        <p:nvSpPr>
          <p:cNvPr id="16" name="Text Placeholder 6"/>
          <p:cNvSpPr>
            <a:spLocks noGrp="1"/>
          </p:cNvSpPr>
          <p:nvPr>
            <p:ph type="body" sz="quarter" idx="11" hasCustomPrompt="1"/>
          </p:nvPr>
        </p:nvSpPr>
        <p:spPr>
          <a:xfrm>
            <a:off x="152400" y="2724150"/>
            <a:ext cx="8794062" cy="1117470"/>
          </a:xfrm>
          <a:prstGeom prst="rect">
            <a:avLst/>
          </a:prstGeom>
          <a:effectLst/>
        </p:spPr>
        <p:txBody>
          <a:bodyPr anchor="t" anchorCtr="0">
            <a:noAutofit/>
            <a:scene3d>
              <a:camera prst="orthographicFront"/>
              <a:lightRig rig="flat" dir="t"/>
            </a:scene3d>
            <a:sp3d extrusionH="88900" contourW="2540">
              <a:bevelT w="38100" h="31750"/>
              <a:contourClr>
                <a:srgbClr val="F4A234"/>
              </a:contourClr>
            </a:sp3d>
          </a:bodyPr>
          <a:lstStyle>
            <a:lvl1pPr marL="0" indent="0" algn="r">
              <a:lnSpc>
                <a:spcPct val="100000"/>
              </a:lnSpc>
              <a:spcBef>
                <a:spcPts val="0"/>
              </a:spcBef>
              <a:buFont typeface="Arial" pitchFamily="34" charset="0"/>
              <a:buNone/>
              <a:defRPr kumimoji="0" lang="en-US" sz="10000" b="1" i="1" u="none" strike="noStrike" kern="1200" cap="none" spc="-642" normalizeH="0" baseline="0" noProof="0" dirty="0" smtClean="0">
                <a:ln w="11430">
                  <a:solidFill>
                    <a:schemeClr val="accent4">
                      <a:lumMod val="50000"/>
                    </a:schemeClr>
                  </a:solidFill>
                </a:ln>
                <a:solidFill>
                  <a:schemeClr val="tx1"/>
                </a:solidFill>
                <a:effectLst/>
                <a:uLnTx/>
                <a:uFillTx/>
                <a:latin typeface="+mn-lt"/>
                <a:ea typeface="+mn-ea"/>
                <a:cs typeface="+mn-cs"/>
              </a:defRPr>
            </a:lvl1pPr>
          </a:lstStyle>
          <a:p>
            <a:pPr marL="0" marR="0" lvl="0" indent="0" algn="r" defTabSz="914363" rtl="0" eaLnBrk="1" fontAlgn="auto" latinLnBrk="0" hangingPunct="1">
              <a:lnSpc>
                <a:spcPct val="90000"/>
              </a:lnSpc>
              <a:spcBef>
                <a:spcPct val="20000"/>
              </a:spcBef>
              <a:spcAft>
                <a:spcPts val="0"/>
              </a:spcAft>
              <a:buClrTx/>
              <a:buSzTx/>
              <a:buFont typeface="Arial" pitchFamily="34" charset="0"/>
              <a:buNone/>
              <a:tabLst/>
              <a:defRPr/>
            </a:pPr>
            <a:r>
              <a:rPr kumimoji="0" lang="en-US" sz="10000" b="1" i="1" u="none" strike="noStrike" kern="1200" cap="none" spc="-642" normalizeH="0" baseline="0" noProof="0" dirty="0">
                <a:ln w="11430">
                  <a:solidFill>
                    <a:srgbClr val="88A17B">
                      <a:lumMod val="50000"/>
                    </a:srgbClr>
                  </a:solidFill>
                </a:ln>
                <a:solidFill>
                  <a:srgbClr val="FFFFFF"/>
                </a:solidFill>
                <a:effectLst/>
                <a:uLnTx/>
                <a:uFillTx/>
                <a:latin typeface="Calibri"/>
                <a:ea typeface="+mn-ea"/>
                <a:cs typeface="+mn-cs"/>
              </a:rPr>
              <a:t>click to…</a:t>
            </a:r>
          </a:p>
        </p:txBody>
      </p:sp>
    </p:spTree>
    <p:extLst>
      <p:ext uri="{BB962C8B-B14F-4D97-AF65-F5344CB8AC3E}">
        <p14:creationId xmlns:p14="http://schemas.microsoft.com/office/powerpoint/2010/main" val="2536790568"/>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pPr eaLnBrk="1" latinLnBrk="1" hangingPunct="1"/>
            <a:r>
              <a:rPr lang="en-US"/>
              <a:t>Click to edit Master title style</a:t>
            </a:r>
            <a:endParaRPr/>
          </a:p>
        </p:txBody>
      </p:sp>
      <p:sp>
        <p:nvSpPr>
          <p:cNvPr id="7" name="Rectangle 6"/>
          <p:cNvSpPr>
            <a:spLocks noGrp="1"/>
          </p:cNvSpPr>
          <p:nvPr>
            <p:ph sz="quarter" idx="13"/>
          </p:nvPr>
        </p:nvSpPr>
        <p:spPr>
          <a:xfrm>
            <a:off x="76200" y="971550"/>
            <a:ext cx="8991600" cy="4114800"/>
          </a:xfrm>
        </p:spPr>
        <p:txBody>
          <a:bodyPr/>
          <a:lstStyle>
            <a:lvl1pPr>
              <a:defRPr sz="2400"/>
            </a:lvl1pPr>
            <a:lvl2pPr>
              <a:defRPr sz="2000"/>
            </a:lvl2pPr>
            <a:lvl3pPr>
              <a:defRPr sz="1800"/>
            </a:lvl3pPr>
            <a:lvl4pPr>
              <a:defRPr sz="1600"/>
            </a:lvl4pPr>
            <a:lvl5pPr>
              <a:defRPr sz="1600"/>
            </a:lvl5pPr>
          </a:lstStyle>
          <a:p>
            <a:pPr lvl="0" eaLnBrk="1" latinLnBrk="1" hangingPunct="1"/>
            <a:r>
              <a:rPr lang="en-US" dirty="0"/>
              <a:t>Click to edit Master text styles</a:t>
            </a:r>
          </a:p>
          <a:p>
            <a:pPr lvl="1" eaLnBrk="1" latinLnBrk="1" hangingPunct="1"/>
            <a:r>
              <a:rPr lang="en-US" dirty="0"/>
              <a:t>Second level</a:t>
            </a:r>
          </a:p>
          <a:p>
            <a:pPr lvl="2" eaLnBrk="1" latinLnBrk="1" hangingPunct="1"/>
            <a:r>
              <a:rPr lang="en-US" dirty="0"/>
              <a:t>Third level</a:t>
            </a:r>
          </a:p>
          <a:p>
            <a:pPr lvl="3" eaLnBrk="1" latinLnBrk="1" hangingPunct="1"/>
            <a:r>
              <a:rPr lang="en-US" dirty="0"/>
              <a:t>Fourth level</a:t>
            </a:r>
          </a:p>
          <a:p>
            <a:pPr lvl="4" eaLnBrk="1" latinLnBrk="1" hangingPunct="1"/>
            <a:r>
              <a:rPr lang="en-US" dirty="0"/>
              <a:t>Fifth level</a:t>
            </a:r>
            <a:endParaRPr dirty="0"/>
          </a:p>
        </p:txBody>
      </p:sp>
      <p:sp>
        <p:nvSpPr>
          <p:cNvPr id="3" name="TextBox 2"/>
          <p:cNvSpPr txBox="1"/>
          <p:nvPr userDrawn="1"/>
        </p:nvSpPr>
        <p:spPr>
          <a:xfrm>
            <a:off x="8571173" y="4881890"/>
            <a:ext cx="572826" cy="261610"/>
          </a:xfrm>
          <a:prstGeom prst="rect">
            <a:avLst/>
          </a:prstGeom>
          <a:noFill/>
        </p:spPr>
        <p:txBody>
          <a:bodyPr wrap="square" rtlCol="0" anchor="b">
            <a:spAutoFit/>
          </a:bodyPr>
          <a:lstStyle/>
          <a:p>
            <a:pPr algn="r"/>
            <a:fld id="{3AEE0D2A-EEC8-45D6-A9AB-6258958F4280}" type="slidenum">
              <a:rPr lang="en-US" sz="1050" smtClean="0">
                <a:latin typeface="Segoe UI Light" panose="020B0502040204020203" pitchFamily="34" charset="0"/>
                <a:cs typeface="Segoe UI Light" panose="020B0502040204020203" pitchFamily="34" charset="0"/>
              </a:rPr>
              <a:pPr algn="r"/>
              <a:t>‹#›</a:t>
            </a:fld>
            <a:endParaRPr lang="en-US" sz="1050" dirty="0">
              <a:latin typeface="Segoe UI Light" panose="020B0502040204020203" pitchFamily="34" charset="0"/>
              <a:cs typeface="Segoe UI Light" panose="020B0502040204020203" pitchFamily="34" charset="0"/>
            </a:endParaRP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25000" b="25000"/>
          <a:stretch/>
        </p:blipFill>
        <p:spPr>
          <a:xfrm>
            <a:off x="7772400" y="0"/>
            <a:ext cx="1371599" cy="3429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eaLnBrk="1" latinLnBrk="0" hangingPunct="1">
              <a:buNone/>
              <a:defRPr kumimoji="0" sz="2800">
                <a:solidFill>
                  <a:schemeClr val="tx2"/>
                </a:solidFill>
              </a:defRPr>
            </a:lvl1pPr>
            <a:lvl2pPr eaLnBrk="1" latinLnBrk="0" hangingPunct="1">
              <a:buNone/>
              <a:defRPr kumimoji="0" sz="1800">
                <a:solidFill>
                  <a:schemeClr val="tx1">
                    <a:tint val="75000"/>
                  </a:schemeClr>
                </a:solidFill>
              </a:defRPr>
            </a:lvl2pPr>
            <a:lvl3pPr eaLnBrk="1" latinLnBrk="0" hangingPunct="1">
              <a:buNone/>
              <a:defRPr kumimoji="0" sz="1600">
                <a:solidFill>
                  <a:schemeClr val="tx1">
                    <a:tint val="75000"/>
                  </a:schemeClr>
                </a:solidFill>
              </a:defRPr>
            </a:lvl3pPr>
            <a:lvl4pPr eaLnBrk="1" latinLnBrk="0" hangingPunct="1">
              <a:buNone/>
              <a:defRPr kumimoji="0" sz="1400">
                <a:solidFill>
                  <a:schemeClr val="tx1">
                    <a:tint val="75000"/>
                  </a:schemeClr>
                </a:solidFill>
              </a:defRPr>
            </a:lvl4pPr>
            <a:lvl5pPr eaLnBrk="1" latinLnBrk="0" hangingPunct="1">
              <a:buNone/>
              <a:defRPr kumimoji="0" sz="1400">
                <a:solidFill>
                  <a:schemeClr val="tx1">
                    <a:tint val="75000"/>
                  </a:schemeClr>
                </a:solidFill>
              </a:defRPr>
            </a:lvl5pPr>
            <a:extLst/>
          </a:lstStyle>
          <a:p>
            <a:pPr lvl="0" eaLnBrk="1" latinLnBrk="1" hangingPunct="1"/>
            <a:r>
              <a:rPr lang="en-US"/>
              <a:t>Click to edit Master text styles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 name="Title 1"/>
          <p:cNvSpPr>
            <a:spLocks noGrp="1"/>
          </p:cNvSpPr>
          <p:nvPr>
            <p:ph type="title" hasCustomPrompt="1"/>
          </p:nvPr>
        </p:nvSpPr>
        <p:spPr>
          <a:xfrm>
            <a:off x="1371600" y="1200150"/>
            <a:ext cx="7620000" cy="742950"/>
          </a:xfrm>
        </p:spPr>
        <p:txBody>
          <a:bodyPr/>
          <a:lstStyle>
            <a:lvl1pPr algn="l" eaLnBrk="1" latinLnBrk="0" hangingPunct="1">
              <a:buNone/>
              <a:defRPr kumimoji="0" sz="4400" b="0" cap="none">
                <a:solidFill>
                  <a:srgbClr val="FFFFFF"/>
                </a:solidFill>
              </a:defRPr>
            </a:lvl1pPr>
            <a:extLst/>
          </a:lstStyle>
          <a:p>
            <a:r>
              <a:rPr kumimoji="0" lang="en-US" dirty="0"/>
              <a:t>Click to edit master title style</a:t>
            </a:r>
          </a:p>
        </p:txBody>
      </p:sp>
      <p:sp>
        <p:nvSpPr>
          <p:cNvPr id="12" name="Date Placeholder 11"/>
          <p:cNvSpPr>
            <a:spLocks noGrp="1"/>
          </p:cNvSpPr>
          <p:nvPr>
            <p:ph type="dt" sz="half" idx="10"/>
          </p:nvPr>
        </p:nvSpPr>
        <p:spPr>
          <a:xfrm>
            <a:off x="6096000" y="4686300"/>
            <a:ext cx="2667000" cy="273844"/>
          </a:xfrm>
          <a:prstGeom prst="rect">
            <a:avLst/>
          </a:prstGeom>
        </p:spPr>
        <p:txBody>
          <a:bodyPr/>
          <a:lstStyle/>
          <a:p>
            <a:fld id="{6FCF9F07-3BC7-4570-B054-79111B0A380C}" type="datetime1">
              <a:rPr kumimoji="0" lang="en-US" smtClean="0"/>
              <a:pPr/>
              <a:t>2022-09-14</a:t>
            </a:fld>
            <a:endParaRPr kumimoji="0" lang="en-US"/>
          </a:p>
        </p:txBody>
      </p:sp>
      <p:sp>
        <p:nvSpPr>
          <p:cNvPr id="13" name="Slide Number Placeholder 12"/>
          <p:cNvSpPr>
            <a:spLocks noGrp="1"/>
          </p:cNvSpPr>
          <p:nvPr>
            <p:ph type="sldNum" sz="quarter" idx="11"/>
          </p:nvPr>
        </p:nvSpPr>
        <p:spPr>
          <a:xfrm>
            <a:off x="0" y="1314450"/>
            <a:ext cx="1295400" cy="526257"/>
          </a:xfrm>
          <a:prstGeom prst="rect">
            <a:avLst/>
          </a:prstGeom>
        </p:spPr>
        <p:txBody>
          <a:bodyPr>
            <a:noAutofit/>
          </a:bodyPr>
          <a:lstStyle>
            <a:lvl1pPr eaLnBrk="1" latinLnBrk="0" hangingPunct="1">
              <a:defRPr kumimoji="0" sz="2400">
                <a:solidFill>
                  <a:srgbClr val="FFFFFF"/>
                </a:solidFill>
              </a:defRPr>
            </a:lvl1pPr>
            <a:extLst/>
          </a:lstStyle>
          <a:p>
            <a:pPr algn="ctr"/>
            <a:fld id="{8F82E0A0-C266-4798-8C8F-B9F91E9DA37E}" type="slidenum">
              <a:rPr kumimoji="0" lang="en-US" sz="2400" b="1" smtClean="0">
                <a:solidFill>
                  <a:srgbClr val="FFFFFF"/>
                </a:solidFill>
              </a:rPr>
              <a:pPr algn="ctr"/>
              <a:t>‹#›</a:t>
            </a:fld>
            <a:endParaRPr kumimoji="0" lang="en-US" sz="2400" dirty="0">
              <a:solidFill>
                <a:srgbClr val="FFFFFF"/>
              </a:solidFill>
            </a:endParaRPr>
          </a:p>
        </p:txBody>
      </p:sp>
      <p:sp>
        <p:nvSpPr>
          <p:cNvPr id="14" name="Footer Placeholder 13"/>
          <p:cNvSpPr>
            <a:spLocks noGrp="1"/>
          </p:cNvSpPr>
          <p:nvPr>
            <p:ph type="ftr" sz="quarter" idx="12"/>
          </p:nvPr>
        </p:nvSpPr>
        <p:spPr>
          <a:xfrm>
            <a:off x="609601" y="4686155"/>
            <a:ext cx="5421083" cy="273844"/>
          </a:xfrm>
          <a:prstGeom prst="rect">
            <a:avLst/>
          </a:prstGeom>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1" hangingPunct="1"/>
            <a:r>
              <a:rPr lang="en-US" dirty="0"/>
              <a:t>Click to edit Master title style</a:t>
            </a:r>
            <a:endParaRPr dirty="0"/>
          </a:p>
        </p:txBody>
      </p:sp>
      <p:sp>
        <p:nvSpPr>
          <p:cNvPr id="9" name="Content Placeholder 8"/>
          <p:cNvSpPr>
            <a:spLocks noGrp="1"/>
          </p:cNvSpPr>
          <p:nvPr>
            <p:ph sz="quarter" idx="13"/>
          </p:nvPr>
        </p:nvSpPr>
        <p:spPr>
          <a:xfrm>
            <a:off x="152400" y="971550"/>
            <a:ext cx="4343400" cy="4038600"/>
          </a:xfrm>
        </p:spPr>
        <p:txBody>
          <a:bodyPr/>
          <a:lstStyle/>
          <a:p>
            <a:pPr lvl="0" eaLnBrk="1" latinLnBrk="1" hangingPunct="1"/>
            <a:r>
              <a:rPr lang="en-US" dirty="0"/>
              <a:t>Click to edit Master text styles</a:t>
            </a:r>
          </a:p>
          <a:p>
            <a:pPr lvl="1" eaLnBrk="1" latinLnBrk="1" hangingPunct="1"/>
            <a:r>
              <a:rPr lang="en-US" dirty="0"/>
              <a:t>Second level</a:t>
            </a:r>
          </a:p>
          <a:p>
            <a:pPr lvl="2" eaLnBrk="1" latinLnBrk="1" hangingPunct="1"/>
            <a:r>
              <a:rPr lang="en-US" dirty="0"/>
              <a:t>Third level</a:t>
            </a:r>
          </a:p>
          <a:p>
            <a:pPr lvl="3" eaLnBrk="1" latinLnBrk="1" hangingPunct="1"/>
            <a:r>
              <a:rPr lang="en-US" dirty="0"/>
              <a:t>Fourth level</a:t>
            </a:r>
          </a:p>
          <a:p>
            <a:pPr lvl="4" eaLnBrk="1" latinLnBrk="1" hangingPunct="1"/>
            <a:r>
              <a:rPr lang="en-US" dirty="0"/>
              <a:t>Fifth level</a:t>
            </a:r>
            <a:endParaRPr dirty="0"/>
          </a:p>
        </p:txBody>
      </p:sp>
      <p:sp>
        <p:nvSpPr>
          <p:cNvPr id="11" name="Content Placeholder 10"/>
          <p:cNvSpPr>
            <a:spLocks noGrp="1"/>
          </p:cNvSpPr>
          <p:nvPr>
            <p:ph sz="quarter" idx="14"/>
          </p:nvPr>
        </p:nvSpPr>
        <p:spPr>
          <a:xfrm>
            <a:off x="4844900" y="971550"/>
            <a:ext cx="4222899" cy="4038599"/>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eaLnBrk="1" latinLnBrk="0" hangingPunct="1">
              <a:defRPr kumimoji="0"/>
            </a:lvl1pPr>
            <a:extLst/>
          </a:lstStyle>
          <a:p>
            <a:pPr eaLnBrk="1" latinLnBrk="1" hangingPunct="1"/>
            <a:r>
              <a:rPr lang="en-US"/>
              <a:t>Click to edit Master title style</a:t>
            </a:r>
            <a:endParaRPr/>
          </a:p>
        </p:txBody>
      </p:sp>
      <p:sp>
        <p:nvSpPr>
          <p:cNvPr id="11" name="Content Placeholder 10"/>
          <p:cNvSpPr>
            <a:spLocks noGrp="1"/>
          </p:cNvSpPr>
          <p:nvPr>
            <p:ph sz="quarter" idx="13"/>
          </p:nvPr>
        </p:nvSpPr>
        <p:spPr>
          <a:xfrm>
            <a:off x="609600" y="1919818"/>
            <a:ext cx="3886200" cy="2628900"/>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3" name="Content Placeholder 12"/>
          <p:cNvSpPr>
            <a:spLocks noGrp="1"/>
          </p:cNvSpPr>
          <p:nvPr>
            <p:ph sz="quarter" idx="14"/>
          </p:nvPr>
        </p:nvSpPr>
        <p:spPr>
          <a:xfrm>
            <a:off x="4800600" y="1919818"/>
            <a:ext cx="3886200" cy="2628900"/>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0" name="Date Placeholder 9"/>
          <p:cNvSpPr>
            <a:spLocks noGrp="1"/>
          </p:cNvSpPr>
          <p:nvPr>
            <p:ph type="dt" sz="half" idx="15"/>
          </p:nvPr>
        </p:nvSpPr>
        <p:spPr>
          <a:xfrm>
            <a:off x="6096000" y="4686300"/>
            <a:ext cx="2667000" cy="273844"/>
          </a:xfrm>
          <a:prstGeom prst="rect">
            <a:avLst/>
          </a:prstGeom>
        </p:spPr>
        <p:txBody>
          <a:bodyPr rtlCol="0"/>
          <a:lstStyle/>
          <a:p>
            <a:fld id="{E4606EA6-EFEA-4C30-9264-4F9291A5780D}" type="datetime1">
              <a:rPr kumimoji="0" lang="en-US" smtClean="0"/>
              <a:pPr/>
              <a:t>2022-09-14</a:t>
            </a:fld>
            <a:endParaRPr kumimoji="0" lang="en-US"/>
          </a:p>
        </p:txBody>
      </p:sp>
      <p:sp>
        <p:nvSpPr>
          <p:cNvPr id="12" name="Slide Number Placeholder 11"/>
          <p:cNvSpPr>
            <a:spLocks noGrp="1"/>
          </p:cNvSpPr>
          <p:nvPr>
            <p:ph type="sldNum" sz="quarter" idx="16"/>
          </p:nvPr>
        </p:nvSpPr>
        <p:spPr>
          <a:xfrm>
            <a:off x="0" y="771287"/>
            <a:ext cx="533400" cy="183357"/>
          </a:xfrm>
          <a:prstGeom prst="rect">
            <a:avLst/>
          </a:prstGeom>
        </p:spPr>
        <p:txBody>
          <a:bodyPr rtlCol="0"/>
          <a:lstStyle/>
          <a:p>
            <a:pPr algn="ctr"/>
            <a:fld id="{8F82E0A0-C266-4798-8C8F-B9F91E9DA37E}" type="slidenum">
              <a:rPr kumimoji="0" lang="en-US" sz="1400" b="1" smtClean="0">
                <a:solidFill>
                  <a:srgbClr val="FFFFFF"/>
                </a:solidFill>
              </a:rPr>
              <a:pPr algn="ctr"/>
              <a:t>‹#›</a:t>
            </a:fld>
            <a:endParaRPr kumimoji="0" lang="en-US"/>
          </a:p>
        </p:txBody>
      </p:sp>
      <p:sp>
        <p:nvSpPr>
          <p:cNvPr id="14" name="Footer Placeholder 13"/>
          <p:cNvSpPr>
            <a:spLocks noGrp="1"/>
          </p:cNvSpPr>
          <p:nvPr>
            <p:ph type="ftr" sz="quarter" idx="17"/>
          </p:nvPr>
        </p:nvSpPr>
        <p:spPr>
          <a:xfrm>
            <a:off x="609601" y="4686155"/>
            <a:ext cx="5421083" cy="273844"/>
          </a:xfrm>
          <a:prstGeom prst="rect">
            <a:avLst/>
          </a:prstGeom>
        </p:spPr>
        <p:txBody>
          <a:bodyPr rtlCol="0"/>
          <a:lstStyle/>
          <a:p>
            <a:endParaRPr kumimoji="0"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eaLnBrk="1" latinLnBrk="0" hangingPunct="1">
              <a:buFontTx/>
              <a:buNone/>
              <a:defRPr kumimoji="0" sz="2000" b="1">
                <a:solidFill>
                  <a:srgbClr val="FFFFFF"/>
                </a:solidFill>
              </a:defRPr>
            </a:lvl1pPr>
            <a:extLst/>
          </a:lstStyle>
          <a:p>
            <a:pPr lvl="0" eaLnBrk="1" latinLnBrk="1" hangingPunct="1"/>
            <a:r>
              <a:rPr lang="en-US"/>
              <a:t>Click to 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eaLnBrk="1" latinLnBrk="0" hangingPunct="1">
              <a:buFontTx/>
              <a:buNone/>
              <a:defRPr kumimoji="0" sz="2000" b="1">
                <a:solidFill>
                  <a:srgbClr val="FFFFFF"/>
                </a:solidFill>
              </a:defRPr>
            </a:lvl1pPr>
            <a:extLst/>
          </a:lstStyle>
          <a:p>
            <a:pPr lvl="0" eaLnBrk="1" latinLnBrk="1" hangingPunct="1"/>
            <a:r>
              <a:rPr lang="en-US"/>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1" hangingPunct="1"/>
            <a:r>
              <a:rPr lang="en-US"/>
              <a:t>Click to edit Master title style</a:t>
            </a:r>
            <a:endParaRPr/>
          </a:p>
        </p:txBody>
      </p:sp>
      <p:sp>
        <p:nvSpPr>
          <p:cNvPr id="3" name="Date Placeholder 2"/>
          <p:cNvSpPr>
            <a:spLocks noGrp="1"/>
          </p:cNvSpPr>
          <p:nvPr>
            <p:ph type="dt" sz="half" idx="10"/>
          </p:nvPr>
        </p:nvSpPr>
        <p:spPr>
          <a:xfrm>
            <a:off x="6096000" y="4686300"/>
            <a:ext cx="2667000" cy="273844"/>
          </a:xfrm>
          <a:prstGeom prst="rect">
            <a:avLst/>
          </a:prstGeom>
        </p:spPr>
        <p:txBody>
          <a:bodyPr/>
          <a:lstStyle/>
          <a:p>
            <a:fld id="{6DFADB5D-B7A0-47E3-AD2D-B1A6F8614213}" type="datetime1">
              <a:rPr kumimoji="0" lang="en-US" smtClean="0"/>
              <a:pPr/>
              <a:t>2022-09-14</a:t>
            </a:fld>
            <a:endParaRPr kumimoji="0" lang="en-US"/>
          </a:p>
        </p:txBody>
      </p:sp>
      <p:sp>
        <p:nvSpPr>
          <p:cNvPr id="4" name="Footer Placeholder 3"/>
          <p:cNvSpPr>
            <a:spLocks noGrp="1"/>
          </p:cNvSpPr>
          <p:nvPr>
            <p:ph type="ftr" sz="quarter" idx="11"/>
          </p:nvPr>
        </p:nvSpPr>
        <p:spPr>
          <a:xfrm>
            <a:off x="609601" y="4686155"/>
            <a:ext cx="5421083" cy="273844"/>
          </a:xfrm>
          <a:prstGeom prst="rect">
            <a:avLst/>
          </a:prstGeom>
        </p:spPr>
        <p:txBody>
          <a:bodyPr/>
          <a:lstStyle/>
          <a:p>
            <a:endParaRPr kumimoji="0" lang="en-US"/>
          </a:p>
        </p:txBody>
      </p:sp>
      <p:sp>
        <p:nvSpPr>
          <p:cNvPr id="5" name="Slide Number Placeholder 4"/>
          <p:cNvSpPr>
            <a:spLocks noGrp="1"/>
          </p:cNvSpPr>
          <p:nvPr>
            <p:ph type="sldNum" sz="quarter" idx="12"/>
          </p:nvPr>
        </p:nvSpPr>
        <p:spPr>
          <a:xfrm>
            <a:off x="0" y="771287"/>
            <a:ext cx="533400" cy="183357"/>
          </a:xfrm>
          <a:prstGeom prst="rect">
            <a:avLst/>
          </a:prstGeom>
        </p:spPr>
        <p:txBody>
          <a:bodyPr/>
          <a:lstStyle>
            <a:lvl1pPr eaLnBrk="1" latinLnBrk="0" hangingPunct="1">
              <a:defRPr kumimoji="0">
                <a:solidFill>
                  <a:srgbClr val="FFFFFF"/>
                </a:solidFill>
              </a:defRPr>
            </a:lvl1pPr>
            <a:extLst/>
          </a:lstStyle>
          <a:p>
            <a:fld id="{A3F7CB7D-F184-43C7-B6FD-03D728E1BBFF}" type="slidenum">
              <a:rPr kumimoji="0" lang="en-US" smtClean="0">
                <a:solidFill>
                  <a:srgbClr val="FFFFFF"/>
                </a:solidFill>
              </a:rPr>
              <a:pPr/>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0" y="4686300"/>
            <a:ext cx="2667000" cy="273844"/>
          </a:xfrm>
          <a:prstGeom prst="rect">
            <a:avLst/>
          </a:prstGeom>
        </p:spPr>
        <p:txBody>
          <a:bodyPr/>
          <a:lstStyle/>
          <a:p>
            <a:fld id="{72968126-03FC-49C0-B9B8-2B561CCC3D90}" type="datetime1">
              <a:rPr kumimoji="0" lang="en-US" smtClean="0"/>
              <a:pPr/>
              <a:t>2022-09-14</a:t>
            </a:fld>
            <a:endParaRPr kumimoji="0" lang="en-US"/>
          </a:p>
        </p:txBody>
      </p:sp>
      <p:sp>
        <p:nvSpPr>
          <p:cNvPr id="3" name="Footer Placeholder 2"/>
          <p:cNvSpPr>
            <a:spLocks noGrp="1"/>
          </p:cNvSpPr>
          <p:nvPr>
            <p:ph type="ftr" sz="quarter" idx="11"/>
          </p:nvPr>
        </p:nvSpPr>
        <p:spPr>
          <a:xfrm>
            <a:off x="609601" y="4686155"/>
            <a:ext cx="5421083" cy="273844"/>
          </a:xfrm>
          <a:prstGeom prst="rect">
            <a:avLst/>
          </a:prstGeom>
        </p:spPr>
        <p:txBody>
          <a:bodyPr/>
          <a:lstStyle/>
          <a:p>
            <a:endParaRPr kumimoji="0" lang="en-US" dirty="0"/>
          </a:p>
        </p:txBody>
      </p:sp>
      <p:sp>
        <p:nvSpPr>
          <p:cNvPr id="4" name="Slide Number Placeholder 3"/>
          <p:cNvSpPr>
            <a:spLocks noGrp="1"/>
          </p:cNvSpPr>
          <p:nvPr>
            <p:ph type="sldNum" sz="quarter" idx="12"/>
          </p:nvPr>
        </p:nvSpPr>
        <p:spPr>
          <a:xfrm>
            <a:off x="0" y="4686300"/>
            <a:ext cx="533400" cy="285750"/>
          </a:xfrm>
          <a:prstGeom prst="rect">
            <a:avLst/>
          </a:prstGeom>
        </p:spPr>
        <p:txBody>
          <a:bodyPr/>
          <a:lstStyle>
            <a:lvl1pPr eaLnBrk="1" latinLnBrk="0" hangingPunct="1">
              <a:defRPr kumimoji="0">
                <a:solidFill>
                  <a:schemeClr val="tx2"/>
                </a:solidFill>
              </a:defRPr>
            </a:lvl1pPr>
            <a:extLst/>
          </a:lstStyle>
          <a:p>
            <a:fld id="{A3F7CB7D-F184-43C7-B6FD-03D728E1BBFF}" type="slidenum">
              <a:rPr kumimoji="0" lang="en-US" smtClean="0">
                <a:solidFill>
                  <a:schemeClr val="tx2"/>
                </a:solidFill>
              </a:rPr>
              <a:pPr/>
              <a:t>‹#›</a:t>
            </a:fld>
            <a:endParaRPr kumimoji="0" lang="en-US" dirty="0">
              <a:solidFill>
                <a:schemeClr val="tx2"/>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eaLnBrk="1" latinLnBrk="0" hangingPunct="1">
              <a:buNone/>
              <a:defRPr kumimoji="0" sz="4200" b="0"/>
            </a:lvl1pPr>
            <a:extLst/>
          </a:lstStyle>
          <a:p>
            <a:pPr eaLnBrk="1" latinLnBrk="1" hangingPunct="1"/>
            <a:r>
              <a:rPr lang="en-US"/>
              <a:t>Click to edit Master title style</a:t>
            </a:r>
            <a:endParaRPr/>
          </a:p>
        </p:txBody>
      </p:sp>
      <p:sp>
        <p:nvSpPr>
          <p:cNvPr id="5" name="Date Placeholder 4"/>
          <p:cNvSpPr>
            <a:spLocks noGrp="1"/>
          </p:cNvSpPr>
          <p:nvPr>
            <p:ph type="dt" sz="half" idx="10"/>
          </p:nvPr>
        </p:nvSpPr>
        <p:spPr>
          <a:xfrm>
            <a:off x="6096000" y="4686300"/>
            <a:ext cx="2667000" cy="273844"/>
          </a:xfrm>
          <a:prstGeom prst="rect">
            <a:avLst/>
          </a:prstGeom>
        </p:spPr>
        <p:txBody>
          <a:bodyPr/>
          <a:lstStyle/>
          <a:p>
            <a:fld id="{F49A8198-4617-485E-9585-4840B69DBBA6}" type="datetime1">
              <a:rPr kumimoji="0" lang="en-US" smtClean="0"/>
              <a:pPr/>
              <a:t>2022-09-14</a:t>
            </a:fld>
            <a:endParaRPr kumimoji="0" lang="en-US"/>
          </a:p>
        </p:txBody>
      </p:sp>
      <p:sp>
        <p:nvSpPr>
          <p:cNvPr id="6" name="Footer Placeholder 5"/>
          <p:cNvSpPr>
            <a:spLocks noGrp="1"/>
          </p:cNvSpPr>
          <p:nvPr>
            <p:ph type="ftr" sz="quarter" idx="11"/>
          </p:nvPr>
        </p:nvSpPr>
        <p:spPr>
          <a:xfrm>
            <a:off x="609601" y="4686155"/>
            <a:ext cx="5421083" cy="273844"/>
          </a:xfrm>
          <a:prstGeom prst="rect">
            <a:avLst/>
          </a:prstGeom>
        </p:spPr>
        <p:txBody>
          <a:bodyPr/>
          <a:lstStyle/>
          <a:p>
            <a:endParaRPr kumimoji="0" lang="en-US"/>
          </a:p>
        </p:txBody>
      </p:sp>
      <p:sp>
        <p:nvSpPr>
          <p:cNvPr id="7" name="Slide Number Placeholder 6"/>
          <p:cNvSpPr>
            <a:spLocks noGrp="1"/>
          </p:cNvSpPr>
          <p:nvPr>
            <p:ph type="sldNum" sz="quarter" idx="12"/>
          </p:nvPr>
        </p:nvSpPr>
        <p:spPr>
          <a:xfrm>
            <a:off x="0" y="771287"/>
            <a:ext cx="533400" cy="183357"/>
          </a:xfrm>
          <a:prstGeom prst="rect">
            <a:avLst/>
          </a:prstGeom>
        </p:spPr>
        <p:txBody>
          <a:bodyPr/>
          <a:lstStyle>
            <a:lvl1pPr eaLnBrk="1" latinLnBrk="0" hangingPunct="1">
              <a:defRPr kumimoji="0">
                <a:solidFill>
                  <a:srgbClr val="FFFFFF"/>
                </a:solidFill>
              </a:defRPr>
            </a:lvl1pPr>
            <a:extLst/>
          </a:lstStyle>
          <a:p>
            <a:fld id="{A3F7CB7D-F184-43C7-B6FD-03D728E1BBFF}" type="slidenum">
              <a:rPr kumimoji="0" lang="en-US" smtClean="0">
                <a:solidFill>
                  <a:srgbClr val="FFFFFF"/>
                </a:solidFill>
              </a:rPr>
              <a:pPr/>
              <a:t>‹#›</a:t>
            </a:fld>
            <a:endParaRPr kumimoji="0"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eaLnBrk="1" latinLnBrk="0" hangingPunct="1">
              <a:spcAft>
                <a:spcPts val="1000"/>
              </a:spcAft>
              <a:buNone/>
              <a:defRPr kumimoji="0" sz="1800"/>
            </a:lvl1pPr>
            <a:lvl2pPr eaLnBrk="1" latinLnBrk="0" hangingPunct="1">
              <a:buNone/>
              <a:defRPr kumimoji="0" sz="1200"/>
            </a:lvl2pPr>
            <a:lvl3pPr eaLnBrk="1" latinLnBrk="0" hangingPunct="1">
              <a:buNone/>
              <a:defRPr kumimoji="0" sz="1000"/>
            </a:lvl3pPr>
            <a:lvl4pPr eaLnBrk="1" latinLnBrk="0" hangingPunct="1">
              <a:buNone/>
              <a:defRPr kumimoji="0" sz="900"/>
            </a:lvl4pPr>
            <a:lvl5pPr eaLnBrk="1" latinLnBrk="0" hangingPunct="1">
              <a:buNone/>
              <a:defRPr kumimoji="0" sz="900"/>
            </a:lvl5pPr>
            <a:extLst/>
          </a:lstStyle>
          <a:p>
            <a:pPr lvl="0" eaLnBrk="1" latinLnBrk="1" hangingPunct="1"/>
            <a:r>
              <a:rPr lang="en-US"/>
              <a:t>Click to edit Master text styles</a:t>
            </a:r>
          </a:p>
        </p:txBody>
      </p:sp>
      <p:sp>
        <p:nvSpPr>
          <p:cNvPr id="9" name="Content Placeholder 8"/>
          <p:cNvSpPr>
            <a:spLocks noGrp="1"/>
          </p:cNvSpPr>
          <p:nvPr>
            <p:ph sz="quarter" idx="13"/>
          </p:nvPr>
        </p:nvSpPr>
        <p:spPr>
          <a:xfrm>
            <a:off x="2362200" y="1428750"/>
            <a:ext cx="6400800" cy="3200400"/>
          </a:xfrm>
        </p:spPr>
        <p:txBody>
          <a:bodyPr/>
          <a:lstStyle/>
          <a:p>
            <a:pPr lvl="0" eaLnBrk="1" latinLnBrk="1" hangingPunct="1"/>
            <a:r>
              <a:rPr lang="en-US"/>
              <a:t>Click to 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76200" y="982980"/>
            <a:ext cx="8991600" cy="4027170"/>
          </a:xfrm>
          <a:prstGeom prst="rect">
            <a:avLst/>
          </a:prstGeom>
        </p:spPr>
        <p:txBody>
          <a:bodyPr vert="horz">
            <a:normAutofit/>
          </a:bodyPr>
          <a:lstStyle/>
          <a:p>
            <a:pPr lvl="0" eaLnBrk="1" latinLnBrk="1" hangingPunct="1"/>
            <a:r>
              <a:rPr kumimoji="0" lang="en-US" dirty="0"/>
              <a:t>Click to edit Master text styles</a:t>
            </a:r>
          </a:p>
          <a:p>
            <a:pPr lvl="1" eaLnBrk="1" latinLnBrk="1" hangingPunct="1"/>
            <a:r>
              <a:rPr kumimoji="0" lang="en-US" dirty="0"/>
              <a:t>Second level</a:t>
            </a:r>
          </a:p>
          <a:p>
            <a:pPr lvl="2" eaLnBrk="1" latinLnBrk="1" hangingPunct="1"/>
            <a:r>
              <a:rPr kumimoji="0" lang="en-US" dirty="0"/>
              <a:t>Third level</a:t>
            </a:r>
          </a:p>
          <a:p>
            <a:pPr lvl="3" eaLnBrk="1" latinLnBrk="1" hangingPunct="1"/>
            <a:r>
              <a:rPr kumimoji="0" lang="en-US" dirty="0"/>
              <a:t>Fourth level</a:t>
            </a:r>
          </a:p>
          <a:p>
            <a:pPr lvl="4" eaLnBrk="1" latinLnBrk="1" hangingPunct="1"/>
            <a:r>
              <a:rPr kumimoji="0" lang="en-US" dirty="0"/>
              <a:t>Fifth level</a:t>
            </a:r>
          </a:p>
        </p:txBody>
      </p:sp>
      <p:sp>
        <p:nvSpPr>
          <p:cNvPr id="7" name="Rectangle 6"/>
          <p:cNvSpPr/>
          <p:nvPr/>
        </p:nvSpPr>
        <p:spPr>
          <a:xfrm>
            <a:off x="0" y="74295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0" y="777241"/>
            <a:ext cx="9144000" cy="85725"/>
          </a:xfrm>
          <a:prstGeom prst="rect">
            <a:avLst/>
          </a:prstGeom>
          <a:solidFill>
            <a:srgbClr val="FF820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2" name="Title Placeholder 21"/>
          <p:cNvSpPr>
            <a:spLocks noGrp="1"/>
          </p:cNvSpPr>
          <p:nvPr>
            <p:ph type="title"/>
          </p:nvPr>
        </p:nvSpPr>
        <p:spPr>
          <a:xfrm>
            <a:off x="76200" y="118110"/>
            <a:ext cx="8991600" cy="624840"/>
          </a:xfrm>
          <a:prstGeom prst="rect">
            <a:avLst/>
          </a:prstGeom>
        </p:spPr>
        <p:txBody>
          <a:bodyPr vert="horz" anchor="b">
            <a:noAutofit/>
          </a:bodyPr>
          <a:lstStyle/>
          <a:p>
            <a:pPr eaLnBrk="1" latinLnBrk="1" hangingPunct="1"/>
            <a:r>
              <a:rPr kumimoji="0" lang="en-US" dirty="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9" r:id="rId2"/>
    <p:sldLayoutId id="2147483658" r:id="rId3"/>
    <p:sldLayoutId id="2147483651" r:id="rId4"/>
    <p:sldLayoutId id="2147483652" r:id="rId5"/>
    <p:sldLayoutId id="2147483653" r:id="rId6"/>
    <p:sldLayoutId id="2147483654" r:id="rId7"/>
    <p:sldLayoutId id="2147483655" r:id="rId8"/>
    <p:sldLayoutId id="2147483656" r:id="rId9"/>
    <p:sldLayoutId id="2147483657" r:id="rId10"/>
    <p:sldLayoutId id="2147483660" r:id="rId11"/>
    <p:sldLayoutId id="2147483661" r:id="rId12"/>
  </p:sldLayoutIdLst>
  <p:txStyles>
    <p:titleStyle>
      <a:lvl1pPr algn="l" rtl="0" eaLnBrk="1" latinLnBrk="0" hangingPunct="1">
        <a:spcBef>
          <a:spcPct val="0"/>
        </a:spcBef>
        <a:buNone/>
        <a:defRPr kumimoji="0" sz="3600" b="1" kern="1200">
          <a:solidFill>
            <a:schemeClr val="tx2"/>
          </a:solidFill>
          <a:latin typeface="Segoe UI Semibold" pitchFamily="34" charset="0"/>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Segoe UI Light" pitchFamily="34"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Segoe UI Light" pitchFamily="34"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Segoe UI Light" pitchFamily="34"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Segoe UI Light" pitchFamily="34"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Segoe UI Light" pitchFamily="34" charset="0"/>
          <a:ea typeface="+mn-ea"/>
          <a:cs typeface="+mn-cs"/>
        </a:defRPr>
      </a:lvl5pPr>
      <a:lvl6pPr marL="2103120" indent="-228600" algn="l"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rc.gregoire@nuonsoft.com" TargetMode="External"/><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mailto:marc.gregoire@nikon.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wiley.com/en-us/Professional+C++,+4th+Edition-p-9781119421306" TargetMode="External"/><Relationship Id="rId7"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becpp.org/" TargetMode="External"/><Relationship Id="rId11" Type="http://schemas.openxmlformats.org/officeDocument/2006/relationships/image" Target="../media/image9.png"/><Relationship Id="rId5" Type="http://schemas.openxmlformats.org/officeDocument/2006/relationships/hyperlink" Target="https://www.apress.com/gp/book/9781484249222" TargetMode="External"/><Relationship Id="rId10" Type="http://schemas.openxmlformats.org/officeDocument/2006/relationships/image" Target="../media/image8.jpeg"/><Relationship Id="rId4" Type="http://schemas.openxmlformats.org/officeDocument/2006/relationships/hyperlink" Target="http://www.apress.com/9781484218754" TargetMode="External"/><Relationship Id="rId9"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p:nvPr>
        </p:nvSpPr>
        <p:spPr>
          <a:xfrm>
            <a:off x="76200" y="378691"/>
            <a:ext cx="8991600" cy="1659659"/>
          </a:xfrm>
        </p:spPr>
        <p:txBody>
          <a:bodyPr anchor="t">
            <a:noAutofit/>
          </a:bodyPr>
          <a:lstStyle/>
          <a:p>
            <a:pPr defTabSz="914363">
              <a:lnSpc>
                <a:spcPct val="90000"/>
              </a:lnSpc>
              <a:spcBef>
                <a:spcPts val="0"/>
              </a:spcBef>
              <a:buSzPct val="90000"/>
            </a:pPr>
            <a:r>
              <a:rPr lang="en-US" sz="5400" cap="none" dirty="0">
                <a:solidFill>
                  <a:schemeClr val="tx1"/>
                </a:solidFill>
                <a:latin typeface="Segoe UI Black" panose="020B0A02040204020203" pitchFamily="34" charset="0"/>
                <a:ea typeface="Segoe UI Black" panose="020B0A02040204020203" pitchFamily="34" charset="0"/>
                <a:cs typeface="Segoe UI Semibold" panose="020B0702040204020203" pitchFamily="34" charset="0"/>
              </a:rPr>
              <a:t>C++23:</a:t>
            </a:r>
            <a:r>
              <a:rPr lang="en-US" sz="4600" cap="none" dirty="0">
                <a:solidFill>
                  <a:schemeClr val="tx1"/>
                </a:solidFill>
                <a:ea typeface="Segoe UI Black" panose="020B0A02040204020203" pitchFamily="34" charset="0"/>
                <a:cs typeface="Segoe UI Semibold" panose="020B0702040204020203" pitchFamily="34" charset="0"/>
              </a:rPr>
              <a:t> </a:t>
            </a:r>
            <a:r>
              <a:rPr lang="en-US" sz="4600" cap="none" dirty="0">
                <a:solidFill>
                  <a:schemeClr val="tx1"/>
                </a:solidFill>
                <a:latin typeface="Segoe UI Light"/>
              </a:rPr>
              <a:t>What’s in it for you?</a:t>
            </a:r>
            <a:endParaRPr lang="en-US" sz="4600" cap="none" dirty="0">
              <a:solidFill>
                <a:schemeClr val="tx1"/>
              </a:solidFill>
              <a:latin typeface="Segoe UI Light"/>
              <a:ea typeface="+mn-ea"/>
              <a:cs typeface="+mn-cs"/>
            </a:endParaRPr>
          </a:p>
        </p:txBody>
      </p:sp>
      <p:sp>
        <p:nvSpPr>
          <p:cNvPr id="5" name="Rectangle 4"/>
          <p:cNvSpPr>
            <a:spLocks noGrp="1"/>
          </p:cNvSpPr>
          <p:nvPr>
            <p:ph type="subTitle" idx="1"/>
          </p:nvPr>
        </p:nvSpPr>
        <p:spPr/>
        <p:txBody>
          <a:bodyPr>
            <a:normAutofit/>
          </a:bodyPr>
          <a:lstStyle/>
          <a:p>
            <a:endParaRPr lang="en-US" sz="1600" dirty="0">
              <a:solidFill>
                <a:schemeClr val="bg1"/>
              </a:solidFill>
              <a:latin typeface="Segoe UI Semibold" pitchFamily="34" charset="0"/>
              <a:ea typeface="Segoe UI Semibold" pitchFamily="34" charset="0"/>
              <a:cs typeface="Segoe UI Semibold" pitchFamily="34" charset="0"/>
            </a:endParaRPr>
          </a:p>
        </p:txBody>
      </p:sp>
      <p:sp>
        <p:nvSpPr>
          <p:cNvPr id="10" name="Date Placeholder 27"/>
          <p:cNvSpPr>
            <a:spLocks noGrp="1"/>
          </p:cNvSpPr>
          <p:nvPr>
            <p:ph type="dt" sz="half" idx="10"/>
          </p:nvPr>
        </p:nvSpPr>
        <p:spPr>
          <a:xfrm>
            <a:off x="0" y="4551524"/>
            <a:ext cx="2209800" cy="514350"/>
          </a:xfrm>
          <a:prstGeom prst="rect">
            <a:avLst/>
          </a:prstGeom>
        </p:spPr>
        <p:txBody>
          <a:bodyPr anchor="ctr">
            <a:noAutofit/>
          </a:bodyPr>
          <a:lstStyle>
            <a:lvl1pPr marL="0" indent="0" algn="l" rtl="0" eaLnBrk="1" latinLnBrk="1" hangingPunct="1">
              <a:spcBef>
                <a:spcPts val="700"/>
              </a:spcBef>
              <a:buClr>
                <a:schemeClr val="accent2"/>
              </a:buClr>
              <a:buSzPct val="60000"/>
              <a:buFont typeface="Wingdings"/>
              <a:buNone/>
              <a:defRPr kumimoji="0" lang="en-US" sz="2000" kern="1200" smtClean="0">
                <a:solidFill>
                  <a:srgbClr val="FFFFFF"/>
                </a:solidFill>
                <a:latin typeface="Segoe UI Light" pitchFamily="34" charset="0"/>
                <a:ea typeface="+mn-ea"/>
                <a:cs typeface="+mn-cs"/>
              </a:defRPr>
            </a:lvl1pPr>
            <a:extLst/>
          </a:lstStyle>
          <a:p>
            <a:pPr algn="ctr"/>
            <a:r>
              <a:rPr lang="en-US" sz="1800" dirty="0"/>
              <a:t>September 12</a:t>
            </a:r>
            <a:r>
              <a:rPr lang="en-US" sz="1800" baseline="30000" dirty="0"/>
              <a:t>th</a:t>
            </a:r>
            <a:r>
              <a:rPr lang="en-US" sz="1800" dirty="0"/>
              <a:t> 2022</a:t>
            </a:r>
          </a:p>
        </p:txBody>
      </p:sp>
      <p:sp>
        <p:nvSpPr>
          <p:cNvPr id="8" name="Subtitle 2">
            <a:extLst>
              <a:ext uri="{FF2B5EF4-FFF2-40B4-BE49-F238E27FC236}">
                <a16:creationId xmlns:a16="http://schemas.microsoft.com/office/drawing/2014/main" id="{33BC8470-838D-4363-A52A-0AB38EBBFBD1}"/>
              </a:ext>
            </a:extLst>
          </p:cNvPr>
          <p:cNvSpPr txBox="1">
            <a:spLocks/>
          </p:cNvSpPr>
          <p:nvPr/>
        </p:nvSpPr>
        <p:spPr>
          <a:xfrm>
            <a:off x="5334000" y="3105150"/>
            <a:ext cx="2858542" cy="1046633"/>
          </a:xfrm>
          <a:prstGeom prst="rect">
            <a:avLst/>
          </a:prstGeom>
        </p:spPr>
        <p:txBody>
          <a:bodyPr vert="horz" wrap="square" lIns="0" tIns="0" rIns="0" bIns="0" rtlCol="0">
            <a:noAutofit/>
          </a:bodyPr>
          <a:lstStyle>
            <a:lvl1pPr marL="0" indent="0" algn="l" defTabSz="914363" rtl="0" eaLnBrk="1" latinLnBrk="0" hangingPunct="1">
              <a:lnSpc>
                <a:spcPct val="90000"/>
              </a:lnSpc>
              <a:spcBef>
                <a:spcPts val="0"/>
              </a:spcBef>
              <a:buSzPct val="90000"/>
              <a:buFont typeface="Arial" pitchFamily="34" charset="0"/>
              <a:buNone/>
              <a:defRPr sz="3200" kern="1200">
                <a:gradFill>
                  <a:gsLst>
                    <a:gs pos="0">
                      <a:schemeClr val="accent1"/>
                    </a:gs>
                    <a:gs pos="86000">
                      <a:schemeClr val="accent1"/>
                    </a:gs>
                  </a:gsLst>
                  <a:lin ang="5400000" scaled="0"/>
                </a:gradFill>
                <a:latin typeface="+mn-lt"/>
                <a:ea typeface="+mn-ea"/>
                <a:cs typeface="+mn-cs"/>
              </a:defRPr>
            </a:lvl1pPr>
            <a:lvl2pPr marL="457182" indent="0" algn="ctr" defTabSz="914363" rtl="0" eaLnBrk="1" latinLnBrk="0" hangingPunct="1">
              <a:lnSpc>
                <a:spcPct val="90000"/>
              </a:lnSpc>
              <a:spcBef>
                <a:spcPct val="20000"/>
              </a:spcBef>
              <a:buSzPct val="90000"/>
              <a:buFont typeface="Arial" pitchFamily="34" charset="0"/>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SzPct val="90000"/>
              <a:buFont typeface="Arial" pitchFamily="34" charset="0"/>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SzPct val="90000"/>
              <a:buFont typeface="Arial" pitchFamily="34" charset="0"/>
              <a:buNone/>
              <a:defRPr sz="20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SzPct val="90000"/>
              <a:buFont typeface="Arial" pitchFamily="34" charset="0"/>
              <a:buNone/>
              <a:defRPr sz="20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l" defTabSz="914363" rtl="0" eaLnBrk="1" fontAlgn="auto" latinLnBrk="0" hangingPunct="1">
              <a:lnSpc>
                <a:spcPct val="90000"/>
              </a:lnSpc>
              <a:spcBef>
                <a:spcPts val="0"/>
              </a:spcBef>
              <a:spcAft>
                <a:spcPts val="0"/>
              </a:spcAft>
              <a:buClrTx/>
              <a:buSzPct val="90000"/>
              <a:buFont typeface="Arial" pitchFamily="34" charset="0"/>
              <a:buNone/>
              <a:tabLst/>
              <a:defRPr/>
            </a:pPr>
            <a:r>
              <a:rPr kumimoji="0" lang="en-US" sz="2000" b="0" i="0" u="none" strike="noStrike" kern="1200" cap="none" spc="0" normalizeH="0" baseline="0" noProof="0" dirty="0">
                <a:ln>
                  <a:noFill/>
                </a:ln>
                <a:solidFill>
                  <a:schemeClr val="tx1"/>
                </a:solidFill>
                <a:effectLst/>
                <a:uLnTx/>
                <a:uFillTx/>
                <a:latin typeface="Segoe UI Semibold"/>
              </a:rPr>
              <a:t>Marc </a:t>
            </a:r>
            <a:r>
              <a:rPr kumimoji="0" lang="en-US" sz="2000" b="0" i="0" u="none" strike="noStrike" kern="1200" cap="none" spc="0" normalizeH="0" baseline="0" noProof="0" dirty="0" err="1">
                <a:ln>
                  <a:noFill/>
                </a:ln>
                <a:solidFill>
                  <a:schemeClr val="tx1"/>
                </a:solidFill>
                <a:effectLst/>
                <a:uLnTx/>
                <a:uFillTx/>
                <a:latin typeface="Segoe UI Semibold"/>
              </a:rPr>
              <a:t>Grégoire</a:t>
            </a:r>
            <a:endParaRPr kumimoji="0" lang="en-US" sz="2000" b="0" i="0" u="none" strike="noStrike" kern="1200" cap="none" spc="0" normalizeH="0" baseline="0" noProof="0" dirty="0">
              <a:ln>
                <a:noFill/>
              </a:ln>
              <a:solidFill>
                <a:schemeClr val="tx1"/>
              </a:solidFill>
              <a:effectLst/>
              <a:uLnTx/>
              <a:uFillTx/>
              <a:latin typeface="Segoe UI Semibold"/>
            </a:endParaRPr>
          </a:p>
          <a:p>
            <a:pPr marL="0" marR="0" lvl="0" indent="0" algn="l" defTabSz="914363" rtl="0" eaLnBrk="1" fontAlgn="auto" latinLnBrk="0" hangingPunct="1">
              <a:lnSpc>
                <a:spcPct val="90000"/>
              </a:lnSpc>
              <a:spcBef>
                <a:spcPts val="0"/>
              </a:spcBef>
              <a:spcAft>
                <a:spcPts val="0"/>
              </a:spcAft>
              <a:buClrTx/>
              <a:buSzPct val="90000"/>
              <a:buFont typeface="Arial" pitchFamily="34" charset="0"/>
              <a:buNone/>
              <a:tabLst/>
              <a:defRPr/>
            </a:pPr>
            <a:r>
              <a:rPr kumimoji="0" lang="en-US" sz="1600" b="0" i="0" u="none" strike="noStrike" kern="1200" cap="none" spc="0" normalizeH="0" baseline="0" noProof="0" dirty="0">
                <a:ln>
                  <a:noFill/>
                </a:ln>
                <a:solidFill>
                  <a:schemeClr val="tx1"/>
                </a:solidFill>
                <a:effectLst/>
                <a:uLnTx/>
                <a:uFillTx/>
                <a:latin typeface="Segoe UI Light"/>
              </a:rPr>
              <a:t>Software Project Manager</a:t>
            </a:r>
          </a:p>
          <a:p>
            <a:pPr marL="0" marR="0" lvl="0" indent="0" algn="l" defTabSz="914363" rtl="0" eaLnBrk="1" fontAlgn="auto" latinLnBrk="0" hangingPunct="1">
              <a:lnSpc>
                <a:spcPct val="90000"/>
              </a:lnSpc>
              <a:spcBef>
                <a:spcPts val="0"/>
              </a:spcBef>
              <a:spcAft>
                <a:spcPts val="0"/>
              </a:spcAft>
              <a:buClrTx/>
              <a:buSzPct val="90000"/>
              <a:buFont typeface="Arial" pitchFamily="34" charset="0"/>
              <a:buNone/>
              <a:tabLst/>
              <a:defRPr/>
            </a:pPr>
            <a:r>
              <a:rPr lang="en-US" sz="1600" dirty="0">
                <a:solidFill>
                  <a:schemeClr val="tx1"/>
                </a:solidFill>
                <a:latin typeface="Segoe UI Light"/>
                <a:hlinkClick r:id="rId3"/>
              </a:rPr>
              <a:t>marc.gregoire@nuonsoft.com</a:t>
            </a:r>
            <a:endParaRPr kumimoji="0" lang="en-US" sz="1600" b="0" i="0" u="none" strike="noStrike" kern="1200" cap="none" spc="0" normalizeH="0" baseline="0" noProof="0" dirty="0">
              <a:ln>
                <a:noFill/>
              </a:ln>
              <a:solidFill>
                <a:schemeClr val="tx1"/>
              </a:solidFill>
              <a:effectLst/>
              <a:uLnTx/>
              <a:uFillTx/>
              <a:latin typeface="Segoe UI Light"/>
            </a:endParaRPr>
          </a:p>
          <a:p>
            <a:pPr lvl="0"/>
            <a:r>
              <a:rPr lang="en-US" sz="1400" dirty="0">
                <a:solidFill>
                  <a:schemeClr val="tx1"/>
                </a:solidFill>
                <a:latin typeface="Segoe UI Light"/>
                <a:hlinkClick r:id="rId4"/>
              </a:rPr>
              <a:t>marc.gregoire@nikon.com</a:t>
            </a:r>
            <a:r>
              <a:rPr lang="en-US" sz="1400" dirty="0">
                <a:solidFill>
                  <a:schemeClr val="tx1"/>
                </a:solidFill>
                <a:latin typeface="Segoe UI Light"/>
              </a:rPr>
              <a:t> </a:t>
            </a:r>
          </a:p>
        </p:txBody>
      </p:sp>
      <p:pic>
        <p:nvPicPr>
          <p:cNvPr id="15" name="Picture 3" descr="G:\Data\Documents\Pictures\Nikon_LOGO_25mm_300dpi_295x295px.jpg">
            <a:extLst>
              <a:ext uri="{FF2B5EF4-FFF2-40B4-BE49-F238E27FC236}">
                <a16:creationId xmlns:a16="http://schemas.microsoft.com/office/drawing/2014/main" id="{27DF764D-7556-4BF5-8A16-AC9989252D1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77680" y="2972917"/>
            <a:ext cx="665633" cy="66563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80324" y="3763129"/>
            <a:ext cx="1060343" cy="427808"/>
          </a:xfrm>
          <a:prstGeom prst="rect">
            <a:avLst/>
          </a:prstGeom>
        </p:spPr>
      </p:pic>
      <p:pic>
        <p:nvPicPr>
          <p:cNvPr id="11" name="Picture 10">
            <a:extLst>
              <a:ext uri="{FF2B5EF4-FFF2-40B4-BE49-F238E27FC236}">
                <a16:creationId xmlns:a16="http://schemas.microsoft.com/office/drawing/2014/main" id="{B715B21C-AF50-4FC3-BA31-B47197BB2A58}"/>
              </a:ext>
            </a:extLst>
          </p:cNvPr>
          <p:cNvPicPr>
            <a:picLocks noChangeAspect="1"/>
          </p:cNvPicPr>
          <p:nvPr/>
        </p:nvPicPr>
        <p:blipFill>
          <a:blip r:embed="rId7"/>
          <a:stretch>
            <a:fillRect/>
          </a:stretch>
        </p:blipFill>
        <p:spPr>
          <a:xfrm>
            <a:off x="477367" y="2375933"/>
            <a:ext cx="3769666" cy="188483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FF8200"/>
                </a:solidFill>
              </a:rPr>
              <a:t>if </a:t>
            </a:r>
            <a:r>
              <a:rPr lang="en-US" sz="1600" dirty="0" err="1">
                <a:solidFill>
                  <a:srgbClr val="FF8200"/>
                </a:solidFill>
              </a:rPr>
              <a:t>consteval</a:t>
            </a:r>
            <a:endParaRPr lang="en-US" sz="1600" dirty="0">
              <a:solidFill>
                <a:srgbClr val="FF8200"/>
              </a:solidFill>
            </a:endParaRPr>
          </a:p>
          <a:p>
            <a:pPr lvl="1">
              <a:lnSpc>
                <a:spcPct val="120000"/>
              </a:lnSpc>
              <a:spcBef>
                <a:spcPts val="0"/>
              </a:spcBef>
            </a:pPr>
            <a:r>
              <a:rPr lang="en-US" sz="1600" dirty="0"/>
              <a:t>Multidimensional Subscript Operator</a:t>
            </a:r>
          </a:p>
          <a:p>
            <a:pPr lvl="1">
              <a:lnSpc>
                <a:spcPct val="120000"/>
              </a:lnSpc>
              <a:spcBef>
                <a:spcPts val="0"/>
              </a:spcBef>
            </a:pPr>
            <a:r>
              <a:rPr lang="en-US" sz="1600" dirty="0"/>
              <a:t>Attributes on Lambda-Expressions</a:t>
            </a:r>
          </a:p>
          <a:p>
            <a:pPr lvl="1">
              <a:lnSpc>
                <a:spcPct val="120000"/>
              </a:lnSpc>
              <a:spcBef>
                <a:spcPts val="0"/>
              </a:spcBef>
            </a:pPr>
            <a:r>
              <a:rPr lang="en-US" sz="1600" dirty="0"/>
              <a:t>Literal Suffix for </a:t>
            </a:r>
            <a:r>
              <a:rPr lang="en-US" sz="1600" dirty="0" err="1"/>
              <a:t>size_t</a:t>
            </a:r>
            <a:endParaRPr lang="en-US" sz="1600" dirty="0"/>
          </a:p>
          <a:p>
            <a:pPr lvl="1">
              <a:lnSpc>
                <a:spcPct val="120000"/>
              </a:lnSpc>
              <a:spcBef>
                <a:spcPts val="0"/>
              </a:spcBef>
            </a:pPr>
            <a:r>
              <a:rPr lang="en-US" sz="1600" dirty="0"/>
              <a:t>auto(x): decay-copy in The Language</a:t>
            </a:r>
          </a:p>
          <a:p>
            <a:pPr lvl="1">
              <a:lnSpc>
                <a:spcPct val="120000"/>
              </a:lnSpc>
              <a:spcBef>
                <a:spcPts val="0"/>
              </a:spcBef>
            </a:pPr>
            <a:r>
              <a:rPr lang="en-US" sz="1600" dirty="0"/>
              <a:t>#elifdef, #elifndef, and #warning</a:t>
            </a:r>
          </a:p>
          <a:p>
            <a:pPr lvl="1">
              <a:lnSpc>
                <a:spcPct val="120000"/>
              </a:lnSpc>
              <a:spcBef>
                <a:spcPts val="0"/>
              </a:spcBef>
            </a:pPr>
            <a:r>
              <a:rPr lang="en-US" sz="1600" dirty="0"/>
              <a:t>Marking Unreachable Code</a:t>
            </a:r>
          </a:p>
          <a:p>
            <a:pPr lvl="1">
              <a:lnSpc>
                <a:spcPct val="120000"/>
              </a:lnSpc>
              <a:spcBef>
                <a:spcPts val="0"/>
              </a:spcBef>
            </a:pPr>
            <a:r>
              <a:rPr lang="en-US" sz="1600" dirty="0"/>
              <a:t>Assumptions</a:t>
            </a:r>
          </a:p>
          <a:p>
            <a:pPr lvl="1">
              <a:lnSpc>
                <a:spcPct val="120000"/>
              </a:lnSpc>
              <a:spcBef>
                <a:spcPts val="0"/>
              </a:spcBef>
            </a:pPr>
            <a:r>
              <a:rPr lang="en-US" sz="1600" dirty="0"/>
              <a:t>Named Universal Character Escapes</a:t>
            </a:r>
          </a:p>
          <a:p>
            <a:pPr lvl="1">
              <a:lnSpc>
                <a:spcPct val="120000"/>
              </a:lnSpc>
              <a:spcBef>
                <a:spcPts val="0"/>
              </a:spcBef>
            </a:pPr>
            <a:r>
              <a:rPr lang="en-US" sz="1600" dirty="0"/>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216930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show="0">
  <p:cSld>
    <p:bg>
      <p:bgRef idx="1001">
        <a:schemeClr val="bg1"/>
      </p:bgRef>
    </p:bg>
    <p:spTree>
      <p:nvGrpSpPr>
        <p:cNvPr id="1" name=""/>
        <p:cNvGrpSpPr/>
        <p:nvPr/>
      </p:nvGrpSpPr>
      <p:grpSpPr>
        <a:xfrm>
          <a:off x="0" y="0"/>
          <a:ext cx="0" cy="0"/>
          <a:chOff x="0" y="0"/>
          <a:chExt cx="0" cy="0"/>
        </a:xfrm>
      </p:grpSpPr>
      <p:sp>
        <p:nvSpPr>
          <p:cNvPr id="2" name="Rectangle 1"/>
          <p:cNvSpPr>
            <a:spLocks noChangeArrowheads="1"/>
          </p:cNvSpPr>
          <p:nvPr/>
        </p:nvSpPr>
        <p:spPr bwMode="auto">
          <a:xfrm>
            <a:off x="0" y="0"/>
            <a:ext cx="9144000" cy="5143500"/>
          </a:xfrm>
          <a:prstGeom prst="rect">
            <a:avLst/>
          </a:prstGeom>
          <a:noFill/>
          <a:ln w="76200" cap="flat" cmpd="sng" algn="ctr">
            <a:solidFill>
              <a:schemeClr val="accent4">
                <a:shade val="75000"/>
              </a:schemeClr>
            </a:solidFill>
            <a:prstDash val="solid"/>
            <a:miter lim="800000"/>
            <a:headEnd type="none" w="med" len="med"/>
            <a:tailEnd type="none" w="med" len="med"/>
          </a:ln>
          <a:effectLst/>
        </p:spPr>
        <p:txBody>
          <a:bodyPr vert="horz" wrap="none" lIns="91440" tIns="45720" rIns="91440" bIns="45720" anchor="ctr"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3" name="Shape 2"/>
          <p:cNvSpPr txBox="1">
            <a:spLocks noChangeArrowheads="1"/>
          </p:cNvSpPr>
          <p:nvPr/>
        </p:nvSpPr>
        <p:spPr>
          <a:xfrm>
            <a:off x="685800" y="285750"/>
            <a:ext cx="7772400" cy="838200"/>
          </a:xfrm>
          <a:prstGeom prst="rect">
            <a:avLst/>
          </a:prstGeom>
        </p:spPr>
        <p:txBody>
          <a:bodyPr>
            <a:normAutofit fontScale="98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x-none" sz="2041" b="0" i="0" u="none" strike="noStrike" kern="1200" cap="none" spc="0" normalizeH="0" baseline="0" noProof="0" dirty="0">
                <a:ln>
                  <a:noFill/>
                </a:ln>
                <a:solidFill>
                  <a:srgbClr val="DDDDDD">
                    <a:alpha val="100000"/>
                  </a:srgbClr>
                </a:solidFill>
                <a:effectLst/>
                <a:uLnTx/>
                <a:uFillTx/>
                <a:latin typeface="Tw Cen MT"/>
                <a:ea typeface="+mn-ea"/>
                <a:cs typeface="+mn-cs"/>
              </a:rPr>
              <a:t>Widescreen Test Pattern (16:9)</a:t>
            </a:r>
            <a:endParaRPr kumimoji="0" lang="en-US" sz="4898" b="0" i="0" u="none" strike="noStrike" kern="1200" cap="none" spc="0" normalizeH="0" baseline="0" noProof="0" dirty="0">
              <a:ln>
                <a:noFill/>
              </a:ln>
              <a:solidFill>
                <a:srgbClr val="DEF5FA"/>
              </a:solidFill>
              <a:effectLst/>
              <a:uLnTx/>
              <a:uFillTx/>
              <a:latin typeface="Tw Cen MT"/>
              <a:ea typeface="+mn-ea"/>
              <a:cs typeface="+mn-cs"/>
            </a:endParaRPr>
          </a:p>
        </p:txBody>
      </p:sp>
      <p:sp>
        <p:nvSpPr>
          <p:cNvPr id="4" name="Straight Connector 3"/>
          <p:cNvSpPr>
            <a:spLocks noChangeShapeType="1"/>
          </p:cNvSpPr>
          <p:nvPr/>
        </p:nvSpPr>
        <p:spPr bwMode="auto">
          <a:xfrm>
            <a:off x="1143000" y="0"/>
            <a:ext cx="0" cy="5143500"/>
          </a:xfrm>
          <a:prstGeom prst="line">
            <a:avLst/>
          </a:prstGeom>
          <a:noFill/>
          <a:ln w="12700" cap="flat" cmpd="sng" algn="ctr">
            <a:solidFill>
              <a:schemeClr val="accent1"/>
            </a:solidFill>
            <a:prstDash val="dash"/>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5" name="Straight Connector 4"/>
          <p:cNvSpPr>
            <a:spLocks noChangeShapeType="1"/>
          </p:cNvSpPr>
          <p:nvPr/>
        </p:nvSpPr>
        <p:spPr bwMode="auto">
          <a:xfrm>
            <a:off x="8001000" y="0"/>
            <a:ext cx="0" cy="5143500"/>
          </a:xfrm>
          <a:prstGeom prst="line">
            <a:avLst/>
          </a:prstGeom>
          <a:noFill/>
          <a:ln w="12700" cap="flat" cmpd="sng" algn="ctr">
            <a:solidFill>
              <a:srgbClr val="0000FF"/>
            </a:solidFill>
            <a:prstDash val="dash"/>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6" name="Straight Connector 5"/>
          <p:cNvSpPr>
            <a:spLocks noChangeShapeType="1"/>
          </p:cNvSpPr>
          <p:nvPr/>
        </p:nvSpPr>
        <p:spPr bwMode="auto">
          <a:xfrm>
            <a:off x="0" y="4780298"/>
            <a:ext cx="9144000" cy="0"/>
          </a:xfrm>
          <a:prstGeom prst="line">
            <a:avLst/>
          </a:prstGeom>
          <a:noFill/>
          <a:ln w="28575" cap="flat" cmpd="sng" algn="ctr">
            <a:solidFill>
              <a:schemeClr val="accent4">
                <a:shade val="75000"/>
              </a:schemeClr>
            </a:solidFill>
            <a:prstDash val="solid"/>
            <a:round/>
            <a:headEnd type="triangle" w="med" len="med"/>
            <a:tailEnd type="triangl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7" name="Oval 6"/>
          <p:cNvSpPr>
            <a:spLocks noChangeArrowheads="1"/>
          </p:cNvSpPr>
          <p:nvPr/>
        </p:nvSpPr>
        <p:spPr bwMode="auto">
          <a:xfrm>
            <a:off x="3276600" y="1352550"/>
            <a:ext cx="2590800" cy="2588406"/>
          </a:xfrm>
          <a:prstGeom prst="ellipse">
            <a:avLst/>
          </a:prstGeom>
          <a:noFill/>
          <a:ln w="28575" cap="flat" cmpd="sng" algn="ctr">
            <a:solidFill>
              <a:schemeClr val="accent1"/>
            </a:solidFill>
            <a:prstDash val="solid"/>
            <a:round/>
            <a:headEnd type="none" w="med" len="med"/>
            <a:tailEnd type="none" w="med" len="med"/>
          </a:ln>
          <a:effectLst/>
        </p:spPr>
        <p:txBody>
          <a:bodyPr vert="horz" wrap="square" lIns="91440" tIns="45720" rIns="91440" bIns="45720" anchor="ctr" compatLnSpc="1">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x-none" sz="1800" b="1" i="0" u="none" strike="noStrike" kern="1200" cap="none" spc="0" normalizeH="0" baseline="0" noProof="0" dirty="0">
                <a:ln>
                  <a:noFill/>
                </a:ln>
                <a:solidFill>
                  <a:srgbClr val="DDDDDD">
                    <a:alpha val="100000"/>
                  </a:srgbClr>
                </a:solidFill>
                <a:effectLst/>
                <a:uLnTx/>
                <a:uFillTx/>
                <a:latin typeface="Tw Cen MT"/>
                <a:ea typeface="+mn-ea"/>
                <a:cs typeface="+mn-cs"/>
              </a:rPr>
              <a:t>Aspect Ratio Test</a:t>
            </a:r>
            <a:endParaRPr kumimoji="0" lang="en-US" sz="4000" b="0" i="0" u="none" strike="noStrike" kern="1200" cap="none" spc="0" normalizeH="0" baseline="0" noProof="0" dirty="0">
              <a:ln>
                <a:noFill/>
              </a:ln>
              <a:solidFill>
                <a:prstClr val="white"/>
              </a:solidFill>
              <a:effectLst/>
              <a:uLnTx/>
              <a:uFillTx/>
              <a:latin typeface="Tw Cen MT"/>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x-none" sz="1050" b="0" i="0" u="none" strike="noStrike" kern="1200" cap="none" spc="0" normalizeH="0" baseline="0" noProof="0" dirty="0">
              <a:ln>
                <a:noFill/>
              </a:ln>
              <a:solidFill>
                <a:srgbClr val="DDDDDD">
                  <a:alpha val="100000"/>
                </a:srgbClr>
              </a:solidFill>
              <a:effectLst/>
              <a:uLnTx/>
              <a:uFillTx/>
              <a:latin typeface="Tw Cen MT"/>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x-none" sz="1400" b="0" i="0" u="none" strike="noStrike" kern="1200" cap="none" spc="0" normalizeH="0" baseline="0" noProof="0" dirty="0">
                <a:ln>
                  <a:noFill/>
                </a:ln>
                <a:solidFill>
                  <a:srgbClr val="DDDDDD">
                    <a:alpha val="100000"/>
                  </a:srgbClr>
                </a:solidFill>
                <a:effectLst/>
                <a:uLnTx/>
                <a:uFillTx/>
                <a:latin typeface="Tw Cen MT"/>
                <a:ea typeface="+mn-ea"/>
                <a:cs typeface="+mn-cs"/>
              </a:rPr>
              <a:t>(Should appear circular)</a:t>
            </a:r>
          </a:p>
        </p:txBody>
      </p:sp>
      <p:sp>
        <p:nvSpPr>
          <p:cNvPr id="27" name="Rectangle 26"/>
          <p:cNvSpPr>
            <a:spLocks noChangeArrowheads="1"/>
          </p:cNvSpPr>
          <p:nvPr/>
        </p:nvSpPr>
        <p:spPr bwMode="auto">
          <a:xfrm>
            <a:off x="381000" y="4780299"/>
            <a:ext cx="533400" cy="244249"/>
          </a:xfrm>
          <a:prstGeom prst="rect">
            <a:avLst/>
          </a:prstGeom>
          <a:noFill/>
          <a:ln w="9525" cap="flat" cmpd="sng" algn="ctr">
            <a:noFill/>
            <a:prstDash val="solid"/>
            <a:miter lim="800000"/>
            <a:headEnd type="none" w="med" len="med"/>
            <a:tailEnd type="none" w="med" len="med"/>
          </a:ln>
          <a:effectLst/>
        </p:spPr>
        <p:txBody>
          <a:bodyPr vert="horz" wrap="square" lIns="45720" tIns="45720" rIns="45720" bIns="45720" anchor="t"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x-none" sz="1000" b="1" i="0" u="none" strike="noStrike" kern="1200" cap="none" spc="0" normalizeH="0" baseline="0" noProof="0" dirty="0">
                <a:ln>
                  <a:noFill/>
                </a:ln>
                <a:solidFill>
                  <a:srgbClr val="2DA2BF"/>
                </a:solidFill>
                <a:effectLst/>
                <a:uLnTx/>
                <a:uFillTx/>
                <a:latin typeface="Arial"/>
                <a:ea typeface="+mn-ea"/>
                <a:cs typeface="+mn-cs"/>
              </a:rPr>
              <a:t>16x9</a:t>
            </a:r>
            <a:endParaRPr kumimoji="0" lang="en-US" altLang="x-none" sz="1000" b="0" i="0" u="none" strike="noStrike" kern="1200" cap="none" spc="0" normalizeH="0" baseline="0" noProof="0" dirty="0">
              <a:ln>
                <a:noFill/>
              </a:ln>
              <a:solidFill>
                <a:srgbClr val="2DA2BF"/>
              </a:solidFill>
              <a:effectLst/>
              <a:uLnTx/>
              <a:uFillTx/>
              <a:latin typeface="Arial"/>
              <a:ea typeface="+mn-ea"/>
              <a:cs typeface="+mn-cs"/>
            </a:endParaRPr>
          </a:p>
        </p:txBody>
      </p:sp>
      <p:sp>
        <p:nvSpPr>
          <p:cNvPr id="28" name="Straight Connector 27"/>
          <p:cNvSpPr>
            <a:spLocks noChangeShapeType="1"/>
          </p:cNvSpPr>
          <p:nvPr/>
        </p:nvSpPr>
        <p:spPr bwMode="auto">
          <a:xfrm>
            <a:off x="1143000" y="4399651"/>
            <a:ext cx="6858000" cy="0"/>
          </a:xfrm>
          <a:prstGeom prst="line">
            <a:avLst/>
          </a:prstGeom>
          <a:noFill/>
          <a:ln w="28575" cap="flat" cmpd="sng" algn="ctr">
            <a:solidFill>
              <a:schemeClr val="accent4">
                <a:shade val="75000"/>
              </a:schemeClr>
            </a:solidFill>
            <a:prstDash val="solid"/>
            <a:round/>
            <a:headEnd type="triangle" w="med" len="med"/>
            <a:tailEnd type="triangl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29" name="Rectangle 28"/>
          <p:cNvSpPr>
            <a:spLocks noChangeArrowheads="1"/>
          </p:cNvSpPr>
          <p:nvPr/>
        </p:nvSpPr>
        <p:spPr bwMode="auto">
          <a:xfrm>
            <a:off x="1371600" y="4399651"/>
            <a:ext cx="533400" cy="244249"/>
          </a:xfrm>
          <a:prstGeom prst="rect">
            <a:avLst/>
          </a:prstGeom>
          <a:noFill/>
          <a:ln w="9525" cap="flat" cmpd="sng" algn="ctr">
            <a:noFill/>
            <a:prstDash val="solid"/>
            <a:miter lim="800000"/>
            <a:headEnd type="none" w="med" len="med"/>
            <a:tailEnd type="none" w="med" len="med"/>
          </a:ln>
          <a:effectLst/>
        </p:spPr>
        <p:txBody>
          <a:bodyPr vert="horz" wrap="square" lIns="45720" tIns="45720" rIns="45720" bIns="45720" anchor="t"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x-none" sz="1000" b="1" i="0" u="none" strike="noStrike" kern="1200" cap="none" spc="0" normalizeH="0" baseline="0" noProof="0" dirty="0">
                <a:ln>
                  <a:noFill/>
                </a:ln>
                <a:solidFill>
                  <a:srgbClr val="2DA2BF"/>
                </a:solidFill>
                <a:effectLst/>
                <a:uLnTx/>
                <a:uFillTx/>
                <a:latin typeface="Arial"/>
                <a:ea typeface="+mn-ea"/>
                <a:cs typeface="+mn-cs"/>
              </a:rPr>
              <a:t>4x3</a:t>
            </a:r>
            <a:endParaRPr kumimoji="0" lang="en-US" altLang="x-none" sz="1000" b="0" i="0" u="none" strike="noStrike" kern="1200" cap="none" spc="0" normalizeH="0" baseline="0" noProof="0" dirty="0">
              <a:ln>
                <a:noFill/>
              </a:ln>
              <a:solidFill>
                <a:srgbClr val="2DA2BF"/>
              </a:solidFill>
              <a:effectLst/>
              <a:uLnTx/>
              <a:uFillTx/>
              <a:latin typeface="Arial"/>
              <a:ea typeface="+mn-ea"/>
              <a:cs typeface="+mn-cs"/>
            </a:endParaRP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if </a:t>
            </a:r>
            <a:r>
              <a:rPr lang="en-US" dirty="0" err="1">
                <a:latin typeface="Segoe UI" panose="020B0502040204020203" pitchFamily="34" charset="0"/>
                <a:cs typeface="Segoe UI" panose="020B0502040204020203" pitchFamily="34" charset="0"/>
              </a:rPr>
              <a:t>consteval</a:t>
            </a:r>
            <a:endParaRPr lang="en-US" dirty="0">
              <a:latin typeface="Segoe UI" panose="020B0502040204020203" pitchFamily="34" charset="0"/>
              <a:cs typeface="Segoe UI" panose="020B0502040204020203" pitchFamily="34" charset="0"/>
            </a:endParaRP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Syntax:</a:t>
            </a:r>
          </a:p>
          <a:p>
            <a:pPr marL="320040" lvl="1" indent="0">
              <a:buNone/>
            </a:pPr>
            <a:r>
              <a:rPr lang="en-US" dirty="0">
                <a:solidFill>
                  <a:srgbClr val="0000FF"/>
                </a:solidFill>
                <a:latin typeface="Consolas" panose="020B0609020204030204" pitchFamily="49" charset="0"/>
              </a:rPr>
              <a:t>if </a:t>
            </a:r>
            <a:r>
              <a:rPr lang="en-US" dirty="0" err="1">
                <a:solidFill>
                  <a:srgbClr val="0000FF"/>
                </a:solidFill>
                <a:latin typeface="Consolas" panose="020B0609020204030204" pitchFamily="49" charset="0"/>
              </a:rPr>
              <a:t>consteval</a:t>
            </a:r>
            <a:r>
              <a:rPr lang="en-US" dirty="0">
                <a:solidFill>
                  <a:srgbClr val="000000"/>
                </a:solidFill>
                <a:latin typeface="Consolas" panose="020B0609020204030204" pitchFamily="49" charset="0"/>
              </a:rPr>
              <a:t> { </a:t>
            </a:r>
            <a:r>
              <a:rPr lang="en-US" dirty="0">
                <a:solidFill>
                  <a:srgbClr val="008000"/>
                </a:solidFill>
                <a:latin typeface="Consolas" panose="020B0609020204030204" pitchFamily="49" charset="0"/>
              </a:rPr>
              <a:t>/* A */ </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 else </a:t>
            </a:r>
            <a:r>
              <a:rPr lang="en-US" dirty="0">
                <a:solidFill>
                  <a:srgbClr val="000000"/>
                </a:solidFill>
                <a:latin typeface="Consolas" panose="020B0609020204030204" pitchFamily="49" charset="0"/>
              </a:rPr>
              <a:t>{</a:t>
            </a:r>
            <a:r>
              <a:rPr lang="en-US" dirty="0">
                <a:solidFill>
                  <a:srgbClr val="008000"/>
                </a:solidFill>
                <a:latin typeface="Consolas" panose="020B0609020204030204" pitchFamily="49" charset="0"/>
              </a:rPr>
              <a:t> /* B */ </a:t>
            </a:r>
            <a:r>
              <a:rPr kumimoji="0" lang="en-US"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endParaRPr lang="en-US" dirty="0"/>
          </a:p>
          <a:p>
            <a:r>
              <a:rPr lang="en-US" dirty="0"/>
              <a:t>No condition</a:t>
            </a:r>
          </a:p>
          <a:p>
            <a:r>
              <a:rPr lang="en-US" dirty="0"/>
              <a:t>Braces are mandatory</a:t>
            </a:r>
          </a:p>
          <a:p>
            <a:r>
              <a:rPr lang="en-US" dirty="0"/>
              <a:t>Effect:</a:t>
            </a:r>
          </a:p>
          <a:p>
            <a:pPr lvl="1"/>
            <a:r>
              <a:rPr lang="en-US" dirty="0"/>
              <a:t>If this statement is evaluated during constant evaluation, then A is executed, otherwise B</a:t>
            </a:r>
          </a:p>
        </p:txBody>
      </p:sp>
    </p:spTree>
    <p:extLst>
      <p:ext uri="{BB962C8B-B14F-4D97-AF65-F5344CB8AC3E}">
        <p14:creationId xmlns:p14="http://schemas.microsoft.com/office/powerpoint/2010/main" val="1284828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if </a:t>
            </a:r>
            <a:r>
              <a:rPr lang="en-US" dirty="0" err="1">
                <a:latin typeface="Segoe UI" panose="020B0502040204020203" pitchFamily="34" charset="0"/>
                <a:cs typeface="Segoe UI" panose="020B0502040204020203" pitchFamily="34" charset="0"/>
              </a:rPr>
              <a:t>consteval</a:t>
            </a:r>
            <a:endParaRPr lang="en-US" dirty="0">
              <a:latin typeface="Segoe UI" panose="020B0502040204020203" pitchFamily="34" charset="0"/>
              <a:cs typeface="Segoe UI" panose="020B0502040204020203" pitchFamily="34" charset="0"/>
            </a:endParaRP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Why? We have </a:t>
            </a:r>
            <a:r>
              <a:rPr lang="en-US" dirty="0">
                <a:latin typeface="Consolas" panose="020B0609020204030204" pitchFamily="49" charset="0"/>
              </a:rPr>
              <a:t>std::</a:t>
            </a:r>
            <a:r>
              <a:rPr lang="en-US" dirty="0" err="1">
                <a:latin typeface="Consolas" panose="020B0609020204030204" pitchFamily="49" charset="0"/>
              </a:rPr>
              <a:t>is_constant_evaluated</a:t>
            </a:r>
            <a:r>
              <a:rPr lang="en-US" dirty="0">
                <a:latin typeface="Consolas" panose="020B0609020204030204" pitchFamily="49" charset="0"/>
              </a:rPr>
              <a:t>()</a:t>
            </a:r>
            <a:r>
              <a:rPr lang="en-US" dirty="0"/>
              <a:t>, so what’s wrong with:</a:t>
            </a:r>
          </a:p>
          <a:p>
            <a:pPr marL="320040" lvl="1" indent="0">
              <a:buNone/>
            </a:pPr>
            <a:r>
              <a:rPr lang="en-US" dirty="0">
                <a:solidFill>
                  <a:srgbClr val="0000FF"/>
                </a:solidFill>
                <a:latin typeface="Consolas" panose="020B0609020204030204" pitchFamily="49" charset="0"/>
              </a:rPr>
              <a:t>if </a:t>
            </a:r>
            <a:r>
              <a:rPr lang="en-US" dirty="0">
                <a:solidFill>
                  <a:srgbClr val="000000"/>
                </a:solidFill>
                <a:latin typeface="Consolas" panose="020B0609020204030204" pitchFamily="49" charset="0"/>
              </a:rPr>
              <a:t>(std::</a:t>
            </a:r>
            <a:r>
              <a:rPr lang="en-US" dirty="0" err="1">
                <a:solidFill>
                  <a:srgbClr val="000000"/>
                </a:solidFill>
                <a:latin typeface="Consolas" panose="020B0609020204030204" pitchFamily="49" charset="0"/>
              </a:rPr>
              <a:t>is_constant_evaluated</a:t>
            </a:r>
            <a:r>
              <a:rPr lang="en-US" dirty="0">
                <a:solidFill>
                  <a:srgbClr val="000000"/>
                </a:solidFill>
                <a:latin typeface="Consolas" panose="020B0609020204030204" pitchFamily="49" charset="0"/>
              </a:rPr>
              <a:t>()) { </a:t>
            </a:r>
            <a:r>
              <a:rPr lang="en-US" dirty="0">
                <a:solidFill>
                  <a:srgbClr val="008000"/>
                </a:solidFill>
                <a:latin typeface="Consolas" panose="020B0609020204030204" pitchFamily="49" charset="0"/>
              </a:rPr>
              <a:t>/*A*/ </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 else </a:t>
            </a:r>
            <a:r>
              <a:rPr lang="en-US" dirty="0">
                <a:solidFill>
                  <a:srgbClr val="000000"/>
                </a:solidFill>
                <a:latin typeface="Consolas" panose="020B0609020204030204" pitchFamily="49" charset="0"/>
              </a:rPr>
              <a:t>{</a:t>
            </a:r>
            <a:r>
              <a:rPr lang="en-US" dirty="0">
                <a:solidFill>
                  <a:srgbClr val="008000"/>
                </a:solidFill>
                <a:latin typeface="Consolas" panose="020B0609020204030204" pitchFamily="49" charset="0"/>
              </a:rPr>
              <a:t> /*B*/ </a:t>
            </a:r>
            <a:r>
              <a:rPr kumimoji="0" lang="en-US"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endParaRPr lang="en-US" dirty="0"/>
          </a:p>
          <a:p>
            <a:r>
              <a:rPr lang="en-US" dirty="0"/>
              <a:t>It’s equivalent except for:</a:t>
            </a:r>
          </a:p>
          <a:p>
            <a:pPr lvl="1"/>
            <a:r>
              <a:rPr lang="en-US" dirty="0">
                <a:latin typeface="Consolas" panose="020B0609020204030204" pitchFamily="49" charset="0"/>
              </a:rPr>
              <a:t>if </a:t>
            </a:r>
            <a:r>
              <a:rPr lang="en-US" dirty="0" err="1">
                <a:latin typeface="Consolas" panose="020B0609020204030204" pitchFamily="49" charset="0"/>
              </a:rPr>
              <a:t>consteval</a:t>
            </a:r>
            <a:r>
              <a:rPr lang="en-US" dirty="0"/>
              <a:t> is part of core language, so no header needed</a:t>
            </a:r>
          </a:p>
          <a:p>
            <a:pPr lvl="1"/>
            <a:r>
              <a:rPr lang="en-US" dirty="0">
                <a:latin typeface="Consolas" panose="020B0609020204030204" pitchFamily="49" charset="0"/>
              </a:rPr>
              <a:t>if </a:t>
            </a:r>
            <a:r>
              <a:rPr lang="en-US" dirty="0" err="1">
                <a:latin typeface="Consolas" panose="020B0609020204030204" pitchFamily="49" charset="0"/>
              </a:rPr>
              <a:t>consteval</a:t>
            </a:r>
            <a:r>
              <a:rPr lang="en-US" dirty="0"/>
              <a:t> cannot be used wrong, </a:t>
            </a:r>
            <a:r>
              <a:rPr lang="en-US" dirty="0" err="1">
                <a:latin typeface="Consolas" panose="020B0609020204030204" pitchFamily="49" charset="0"/>
              </a:rPr>
              <a:t>is_constant_evaluated</a:t>
            </a:r>
            <a:r>
              <a:rPr lang="en-US" dirty="0">
                <a:latin typeface="Consolas" panose="020B0609020204030204" pitchFamily="49" charset="0"/>
              </a:rPr>
              <a:t>()</a:t>
            </a:r>
            <a:r>
              <a:rPr lang="en-US" dirty="0"/>
              <a:t> can:</a:t>
            </a:r>
            <a:br>
              <a:rPr lang="en-US" dirty="0"/>
            </a:br>
            <a:r>
              <a:rPr lang="en-US" sz="1600" dirty="0">
                <a:solidFill>
                  <a:srgbClr val="0000FF"/>
                </a:solidFill>
                <a:latin typeface="Consolas" panose="020B0609020204030204" pitchFamily="49" charset="0"/>
              </a:rPr>
              <a:t>if </a:t>
            </a:r>
            <a:r>
              <a:rPr lang="en-US" sz="1600" dirty="0">
                <a:solidFill>
                  <a:srgbClr val="FF0000"/>
                </a:solidFill>
                <a:latin typeface="Consolas" panose="020B0609020204030204" pitchFamily="49" charset="0"/>
              </a:rPr>
              <a:t>constexpr</a:t>
            </a:r>
            <a:r>
              <a:rPr lang="en-US" sz="1600" dirty="0">
                <a:solidFill>
                  <a:srgbClr val="0000FF"/>
                </a:solidFill>
                <a:latin typeface="Consolas" panose="020B0609020204030204" pitchFamily="49" charset="0"/>
              </a:rPr>
              <a:t> </a:t>
            </a:r>
            <a:r>
              <a:rPr lang="en-US" sz="1600" dirty="0">
                <a:solidFill>
                  <a:srgbClr val="000000"/>
                </a:solidFill>
                <a:latin typeface="Consolas" panose="020B0609020204030204" pitchFamily="49" charset="0"/>
              </a:rPr>
              <a:t>(std::</a:t>
            </a:r>
            <a:r>
              <a:rPr lang="en-US" sz="1600" dirty="0" err="1">
                <a:solidFill>
                  <a:srgbClr val="000000"/>
                </a:solidFill>
                <a:latin typeface="Consolas" panose="020B0609020204030204" pitchFamily="49" charset="0"/>
              </a:rPr>
              <a:t>is_constant_evaluated</a:t>
            </a:r>
            <a:r>
              <a:rPr lang="en-US" sz="1600" dirty="0">
                <a:solidFill>
                  <a:srgbClr val="000000"/>
                </a:solidFill>
                <a:latin typeface="Consolas" panose="020B0609020204030204" pitchFamily="49" charset="0"/>
              </a:rPr>
              <a:t>()) { </a:t>
            </a:r>
            <a:r>
              <a:rPr lang="en-US" sz="1600" dirty="0">
                <a:solidFill>
                  <a:srgbClr val="008000"/>
                </a:solidFill>
                <a:latin typeface="Consolas" panose="020B0609020204030204" pitchFamily="49" charset="0"/>
              </a:rPr>
              <a:t>/*A*/ </a:t>
            </a:r>
            <a:r>
              <a:rPr lang="en-US" sz="1600" dirty="0">
                <a:solidFill>
                  <a:srgbClr val="000000"/>
                </a:solidFill>
                <a:latin typeface="Consolas" panose="020B0609020204030204" pitchFamily="49" charset="0"/>
              </a:rPr>
              <a:t>}</a:t>
            </a:r>
            <a:r>
              <a:rPr lang="en-US" sz="1600" dirty="0">
                <a:solidFill>
                  <a:srgbClr val="0000FF"/>
                </a:solidFill>
                <a:latin typeface="Consolas" panose="020B0609020204030204" pitchFamily="49" charset="0"/>
              </a:rPr>
              <a:t> else </a:t>
            </a:r>
            <a:r>
              <a:rPr lang="en-US" sz="1600" dirty="0">
                <a:solidFill>
                  <a:srgbClr val="000000"/>
                </a:solidFill>
                <a:latin typeface="Consolas" panose="020B0609020204030204" pitchFamily="49" charset="0"/>
              </a:rPr>
              <a:t>{</a:t>
            </a:r>
            <a:r>
              <a:rPr lang="en-US" sz="1600" dirty="0">
                <a:solidFill>
                  <a:srgbClr val="008000"/>
                </a:solidFill>
                <a:latin typeface="Consolas" panose="020B0609020204030204" pitchFamily="49" charset="0"/>
              </a:rPr>
              <a:t> /*B*/ </a:t>
            </a:r>
            <a:r>
              <a:rPr kumimoji="0" lang="en-US" sz="1600" b="0" i="0" u="none" strike="noStrike" kern="1200" cap="none" spc="0" normalizeH="0" baseline="0" noProof="0" dirty="0">
                <a:ln>
                  <a:noFill/>
                </a:ln>
                <a:solidFill>
                  <a:srgbClr val="000000"/>
                </a:solidFill>
                <a:effectLst/>
                <a:uLnTx/>
                <a:uFillTx/>
                <a:latin typeface="Consolas" panose="020B0609020204030204" pitchFamily="49" charset="0"/>
                <a:ea typeface="+mn-ea"/>
                <a:cs typeface="+mn-cs"/>
              </a:rPr>
              <a:t>}</a:t>
            </a:r>
            <a:endParaRPr lang="en-US" dirty="0"/>
          </a:p>
          <a:p>
            <a:pPr lvl="1"/>
            <a:r>
              <a:rPr lang="en-US" dirty="0"/>
              <a:t>Within an </a:t>
            </a:r>
            <a:r>
              <a:rPr lang="en-US" dirty="0">
                <a:latin typeface="Consolas" panose="020B0609020204030204" pitchFamily="49" charset="0"/>
              </a:rPr>
              <a:t>if </a:t>
            </a:r>
            <a:r>
              <a:rPr lang="en-US" dirty="0" err="1">
                <a:latin typeface="Consolas" panose="020B0609020204030204" pitchFamily="49" charset="0"/>
              </a:rPr>
              <a:t>consteval</a:t>
            </a:r>
            <a:r>
              <a:rPr lang="en-US" dirty="0">
                <a:latin typeface="Consolas" panose="020B0609020204030204" pitchFamily="49" charset="0"/>
              </a:rPr>
              <a:t> </a:t>
            </a:r>
            <a:r>
              <a:rPr lang="en-US" dirty="0"/>
              <a:t>block you can call immediate (</a:t>
            </a:r>
            <a:r>
              <a:rPr lang="en-US" dirty="0" err="1">
                <a:latin typeface="Consolas" panose="020B0609020204030204" pitchFamily="49" charset="0"/>
              </a:rPr>
              <a:t>consteval</a:t>
            </a:r>
            <a:r>
              <a:rPr lang="en-US" dirty="0"/>
              <a:t>) functions</a:t>
            </a:r>
          </a:p>
        </p:txBody>
      </p:sp>
    </p:spTree>
    <p:extLst>
      <p:ext uri="{BB962C8B-B14F-4D97-AF65-F5344CB8AC3E}">
        <p14:creationId xmlns:p14="http://schemas.microsoft.com/office/powerpoint/2010/main" val="38908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if </a:t>
            </a:r>
            <a:r>
              <a:rPr lang="en-US" dirty="0" err="1">
                <a:latin typeface="Segoe UI" panose="020B0502040204020203" pitchFamily="34" charset="0"/>
                <a:cs typeface="Segoe UI" panose="020B0502040204020203" pitchFamily="34" charset="0"/>
              </a:rPr>
              <a:t>consteval</a:t>
            </a:r>
            <a:endParaRPr lang="en-US" dirty="0">
              <a:latin typeface="Segoe UI" panose="020B0502040204020203" pitchFamily="34" charset="0"/>
              <a:cs typeface="Segoe UI" panose="020B0502040204020203" pitchFamily="34" charset="0"/>
            </a:endParaRP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Example:</a:t>
            </a:r>
          </a:p>
          <a:p>
            <a:pPr marL="320040" lvl="1" indent="0">
              <a:spcBef>
                <a:spcPts val="0"/>
              </a:spcBef>
              <a:buNone/>
            </a:pPr>
            <a:r>
              <a:rPr lang="en-US" sz="1400" dirty="0" err="1">
                <a:solidFill>
                  <a:srgbClr val="0000FF"/>
                </a:solidFill>
                <a:latin typeface="Consolas" panose="020B0609020204030204" pitchFamily="49" charset="0"/>
              </a:rPr>
              <a:t>consteval</a:t>
            </a:r>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f(</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a:t>
            </a:r>
            <a:r>
              <a:rPr lang="en-US" sz="1400" dirty="0" err="1">
                <a:solidFill>
                  <a:srgbClr val="808080"/>
                </a:solidFill>
                <a:latin typeface="Consolas" panose="020B0609020204030204" pitchFamily="49" charset="0"/>
              </a:rPr>
              <a:t>i</a:t>
            </a:r>
            <a:r>
              <a:rPr lang="en-US" sz="1400" dirty="0">
                <a:solidFill>
                  <a:srgbClr val="000000"/>
                </a:solidFill>
                <a:latin typeface="Consolas" panose="020B0609020204030204" pitchFamily="49" charset="0"/>
              </a:rPr>
              <a:t>) { </a:t>
            </a:r>
            <a:r>
              <a:rPr lang="en-US" sz="1400" dirty="0">
                <a:solidFill>
                  <a:srgbClr val="0000FF"/>
                </a:solidFill>
                <a:latin typeface="Consolas" panose="020B0609020204030204" pitchFamily="49" charset="0"/>
              </a:rPr>
              <a:t>return</a:t>
            </a:r>
            <a:r>
              <a:rPr lang="en-US" sz="1400" dirty="0">
                <a:solidFill>
                  <a:srgbClr val="000000"/>
                </a:solidFill>
                <a:latin typeface="Consolas" panose="020B0609020204030204" pitchFamily="49" charset="0"/>
              </a:rPr>
              <a:t> </a:t>
            </a:r>
            <a:r>
              <a:rPr lang="en-US" sz="1400" dirty="0" err="1">
                <a:solidFill>
                  <a:srgbClr val="808080"/>
                </a:solidFill>
                <a:latin typeface="Consolas" panose="020B0609020204030204" pitchFamily="49" charset="0"/>
              </a:rPr>
              <a:t>i</a:t>
            </a:r>
            <a:r>
              <a:rPr lang="en-US" sz="1400" dirty="0">
                <a:solidFill>
                  <a:srgbClr val="000000"/>
                </a:solidFill>
                <a:latin typeface="Consolas" panose="020B0609020204030204" pitchFamily="49" charset="0"/>
              </a:rPr>
              <a:t>; }</a:t>
            </a:r>
          </a:p>
          <a:p>
            <a:pPr marL="320040" lvl="1" indent="0">
              <a:spcBef>
                <a:spcPts val="0"/>
              </a:spcBef>
              <a:buNone/>
            </a:pPr>
            <a:endParaRPr lang="en-US" sz="1400" dirty="0">
              <a:solidFill>
                <a:srgbClr val="000000"/>
              </a:solidFill>
              <a:latin typeface="Consolas" panose="020B0609020204030204" pitchFamily="49" charset="0"/>
            </a:endParaRPr>
          </a:p>
          <a:p>
            <a:pPr marL="320040" lvl="1" indent="0">
              <a:spcBef>
                <a:spcPts val="0"/>
              </a:spcBef>
              <a:buNone/>
            </a:pPr>
            <a:r>
              <a:rPr lang="en-US" sz="1400" dirty="0">
                <a:solidFill>
                  <a:srgbClr val="0000FF"/>
                </a:solidFill>
                <a:latin typeface="Consolas" panose="020B0609020204030204" pitchFamily="49" charset="0"/>
              </a:rPr>
              <a:t>constexpr</a:t>
            </a:r>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g(</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a:t>
            </a:r>
            <a:r>
              <a:rPr lang="en-US" sz="1400" dirty="0" err="1">
                <a:solidFill>
                  <a:srgbClr val="808080"/>
                </a:solidFill>
                <a:latin typeface="Consolas" panose="020B0609020204030204" pitchFamily="49" charset="0"/>
              </a:rPr>
              <a:t>i</a:t>
            </a:r>
            <a:r>
              <a:rPr lang="en-US" sz="1400" dirty="0">
                <a:solidFill>
                  <a:srgbClr val="000000"/>
                </a:solidFill>
                <a:latin typeface="Consolas" panose="020B0609020204030204" pitchFamily="49" charset="0"/>
              </a:rPr>
              <a:t>) {</a:t>
            </a:r>
          </a:p>
          <a:p>
            <a:pPr marL="320040" lvl="1" indent="0">
              <a:spcBef>
                <a:spcPts val="0"/>
              </a:spcBef>
              <a:buNone/>
            </a:pPr>
            <a:r>
              <a:rPr lang="en-US" sz="1400" dirty="0">
                <a:solidFill>
                  <a:srgbClr val="0000FF"/>
                </a:solidFill>
                <a:latin typeface="Consolas" panose="020B0609020204030204" pitchFamily="49" charset="0"/>
              </a:rPr>
              <a:t>  if</a:t>
            </a:r>
            <a:r>
              <a:rPr lang="en-US" sz="1400" dirty="0">
                <a:solidFill>
                  <a:srgbClr val="000000"/>
                </a:solidFill>
                <a:latin typeface="Consolas" panose="020B0609020204030204" pitchFamily="49" charset="0"/>
              </a:rPr>
              <a:t> </a:t>
            </a:r>
            <a:r>
              <a:rPr lang="en-US" sz="1400" dirty="0" err="1">
                <a:solidFill>
                  <a:srgbClr val="0000FF"/>
                </a:solidFill>
                <a:latin typeface="Consolas" panose="020B0609020204030204" pitchFamily="49" charset="0"/>
              </a:rPr>
              <a:t>consteval</a:t>
            </a:r>
            <a:r>
              <a:rPr lang="en-US" sz="1400" dirty="0">
                <a:solidFill>
                  <a:srgbClr val="000000"/>
                </a:solidFill>
                <a:latin typeface="Consolas" panose="020B0609020204030204" pitchFamily="49" charset="0"/>
              </a:rPr>
              <a:t> {</a:t>
            </a:r>
          </a:p>
          <a:p>
            <a:pPr marL="320040" lvl="1" indent="0">
              <a:spcBef>
                <a:spcPts val="0"/>
              </a:spcBef>
              <a:buNone/>
            </a:pPr>
            <a:r>
              <a:rPr lang="en-US" sz="1400" dirty="0">
                <a:solidFill>
                  <a:srgbClr val="0000FF"/>
                </a:solidFill>
                <a:latin typeface="Consolas" panose="020B0609020204030204" pitchFamily="49" charset="0"/>
              </a:rPr>
              <a:t>    return</a:t>
            </a:r>
            <a:r>
              <a:rPr lang="en-US" sz="1400" dirty="0">
                <a:solidFill>
                  <a:srgbClr val="000000"/>
                </a:solidFill>
                <a:latin typeface="Consolas" panose="020B0609020204030204" pitchFamily="49" charset="0"/>
              </a:rPr>
              <a:t> f(</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 + 1;  </a:t>
            </a:r>
            <a:r>
              <a:rPr lang="en-US" sz="1400" dirty="0">
                <a:solidFill>
                  <a:srgbClr val="008000"/>
                </a:solidFill>
                <a:latin typeface="Consolas" panose="020B0609020204030204" pitchFamily="49" charset="0"/>
              </a:rPr>
              <a:t>// immediate function context</a:t>
            </a:r>
            <a:endParaRPr lang="en-US" sz="1400" dirty="0">
              <a:solidFill>
                <a:srgbClr val="000000"/>
              </a:solidFill>
              <a:latin typeface="Consolas" panose="020B0609020204030204" pitchFamily="49" charset="0"/>
            </a:endParaRPr>
          </a:p>
          <a:p>
            <a:pPr marL="320040" lvl="1" indent="0">
              <a:spcBef>
                <a:spcPts val="0"/>
              </a:spcBef>
              <a:buNone/>
            </a:pPr>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 else</a:t>
            </a:r>
            <a:r>
              <a:rPr lang="en-US" sz="1400" dirty="0">
                <a:solidFill>
                  <a:srgbClr val="000000"/>
                </a:solidFill>
                <a:latin typeface="Consolas" panose="020B0609020204030204" pitchFamily="49" charset="0"/>
              </a:rPr>
              <a:t> {</a:t>
            </a:r>
          </a:p>
          <a:p>
            <a:pPr marL="320040" lvl="1" indent="0">
              <a:spcBef>
                <a:spcPts val="0"/>
              </a:spcBef>
              <a:buNone/>
            </a:pPr>
            <a:r>
              <a:rPr lang="en-US" sz="1400" dirty="0">
                <a:solidFill>
                  <a:srgbClr val="0000FF"/>
                </a:solidFill>
                <a:latin typeface="Consolas" panose="020B0609020204030204" pitchFamily="49" charset="0"/>
              </a:rPr>
              <a:t>    return</a:t>
            </a:r>
            <a:r>
              <a:rPr lang="en-US" sz="1400" dirty="0">
                <a:solidFill>
                  <a:srgbClr val="000000"/>
                </a:solidFill>
                <a:latin typeface="Consolas" panose="020B0609020204030204" pitchFamily="49" charset="0"/>
              </a:rPr>
              <a:t> 42;</a:t>
            </a:r>
          </a:p>
          <a:p>
            <a:pPr marL="320040" lvl="1" indent="0">
              <a:spcBef>
                <a:spcPts val="0"/>
              </a:spcBef>
              <a:buNone/>
            </a:pPr>
            <a:r>
              <a:rPr lang="en-US" sz="1400" dirty="0">
                <a:solidFill>
                  <a:srgbClr val="000000"/>
                </a:solidFill>
                <a:latin typeface="Consolas" panose="020B0609020204030204" pitchFamily="49" charset="0"/>
              </a:rPr>
              <a:t>  }</a:t>
            </a:r>
          </a:p>
          <a:p>
            <a:pPr marL="320040" lvl="1" indent="0">
              <a:spcBef>
                <a:spcPts val="0"/>
              </a:spcBef>
              <a:buNone/>
            </a:pPr>
            <a:r>
              <a:rPr lang="en-US" sz="1400" dirty="0">
                <a:solidFill>
                  <a:srgbClr val="000000"/>
                </a:solidFill>
                <a:latin typeface="Consolas" panose="020B0609020204030204" pitchFamily="49" charset="0"/>
              </a:rPr>
              <a:t>}</a:t>
            </a:r>
          </a:p>
          <a:p>
            <a:pPr marL="320040" lvl="1" indent="0">
              <a:spcBef>
                <a:spcPts val="0"/>
              </a:spcBef>
              <a:buNone/>
            </a:pPr>
            <a:endParaRPr lang="en-US" sz="1400" dirty="0">
              <a:solidFill>
                <a:srgbClr val="000000"/>
              </a:solidFill>
              <a:latin typeface="Consolas" panose="020B0609020204030204" pitchFamily="49" charset="0"/>
            </a:endParaRPr>
          </a:p>
          <a:p>
            <a:pPr marL="320040" lvl="1" indent="0">
              <a:spcBef>
                <a:spcPts val="0"/>
              </a:spcBef>
              <a:buNone/>
            </a:pPr>
            <a:r>
              <a:rPr lang="en-US" sz="1400" dirty="0" err="1">
                <a:solidFill>
                  <a:srgbClr val="0000FF"/>
                </a:solidFill>
                <a:latin typeface="Consolas" panose="020B0609020204030204" pitchFamily="49" charset="0"/>
              </a:rPr>
              <a:t>consteval</a:t>
            </a:r>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h(</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a:t>
            </a:r>
            <a:r>
              <a:rPr lang="en-US" sz="1400" dirty="0" err="1">
                <a:solidFill>
                  <a:srgbClr val="808080"/>
                </a:solidFill>
                <a:latin typeface="Consolas" panose="020B0609020204030204" pitchFamily="49" charset="0"/>
              </a:rPr>
              <a:t>i</a:t>
            </a:r>
            <a:r>
              <a:rPr lang="en-US" sz="1400" dirty="0">
                <a:solidFill>
                  <a:srgbClr val="000000"/>
                </a:solidFill>
                <a:latin typeface="Consolas" panose="020B0609020204030204" pitchFamily="49" charset="0"/>
              </a:rPr>
              <a:t>) {</a:t>
            </a:r>
          </a:p>
          <a:p>
            <a:pPr marL="320040" lvl="1" indent="0">
              <a:spcBef>
                <a:spcPts val="0"/>
              </a:spcBef>
              <a:buNone/>
            </a:pPr>
            <a:r>
              <a:rPr lang="en-US" sz="1400" dirty="0">
                <a:solidFill>
                  <a:srgbClr val="0000FF"/>
                </a:solidFill>
                <a:latin typeface="Consolas" panose="020B0609020204030204" pitchFamily="49" charset="0"/>
              </a:rPr>
              <a:t>  return</a:t>
            </a:r>
            <a:r>
              <a:rPr lang="en-US" sz="1400" dirty="0">
                <a:solidFill>
                  <a:srgbClr val="000000"/>
                </a:solidFill>
                <a:latin typeface="Consolas" panose="020B0609020204030204" pitchFamily="49" charset="0"/>
              </a:rPr>
              <a:t> f(</a:t>
            </a:r>
            <a:r>
              <a:rPr lang="en-US" sz="1400" dirty="0" err="1">
                <a:solidFill>
                  <a:srgbClr val="808080"/>
                </a:solidFill>
                <a:latin typeface="Consolas" panose="020B0609020204030204" pitchFamily="49" charset="0"/>
              </a:rPr>
              <a:t>i</a:t>
            </a:r>
            <a:r>
              <a:rPr lang="en-US" sz="1400" dirty="0">
                <a:solidFill>
                  <a:srgbClr val="000000"/>
                </a:solidFill>
                <a:latin typeface="Consolas" panose="020B0609020204030204" pitchFamily="49" charset="0"/>
              </a:rPr>
              <a:t>) + 1;    </a:t>
            </a:r>
            <a:r>
              <a:rPr lang="en-US" sz="1400" dirty="0">
                <a:solidFill>
                  <a:srgbClr val="008000"/>
                </a:solidFill>
                <a:latin typeface="Consolas" panose="020B0609020204030204" pitchFamily="49" charset="0"/>
              </a:rPr>
              <a:t>// immediate function context</a:t>
            </a:r>
            <a:endParaRPr lang="en-US" sz="1400" dirty="0">
              <a:solidFill>
                <a:srgbClr val="000000"/>
              </a:solidFill>
              <a:latin typeface="Consolas" panose="020B0609020204030204" pitchFamily="49" charset="0"/>
            </a:endParaRPr>
          </a:p>
          <a:p>
            <a:pPr marL="320040" lvl="1" indent="0">
              <a:spcBef>
                <a:spcPts val="0"/>
              </a:spcBef>
              <a:buNone/>
            </a:pPr>
            <a:r>
              <a:rPr lang="en-US" sz="1400" dirty="0">
                <a:solidFill>
                  <a:srgbClr val="000000"/>
                </a:solidFill>
                <a:latin typeface="Consolas" panose="020B0609020204030204" pitchFamily="49" charset="0"/>
              </a:rPr>
              <a:t>}</a:t>
            </a:r>
            <a:endParaRPr lang="en-US" dirty="0">
              <a:latin typeface="Consolas" panose="020B0609020204030204" pitchFamily="49" charset="0"/>
            </a:endParaRPr>
          </a:p>
        </p:txBody>
      </p:sp>
    </p:spTree>
    <p:extLst>
      <p:ext uri="{BB962C8B-B14F-4D97-AF65-F5344CB8AC3E}">
        <p14:creationId xmlns:p14="http://schemas.microsoft.com/office/powerpoint/2010/main" val="321545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fade">
                                      <p:cBhvr>
                                        <p:cTn id="19" dur="500"/>
                                        <p:tgtEl>
                                          <p:spTgt spid="3">
                                            <p:txEl>
                                              <p:pRg st="7" end="7"/>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fade">
                                      <p:cBhvr>
                                        <p:cTn id="25" dur="500"/>
                                        <p:tgtEl>
                                          <p:spTgt spid="3">
                                            <p:txEl>
                                              <p:pRg st="9" end="9"/>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500"/>
                                        <p:tgtEl>
                                          <p:spTgt spid="3">
                                            <p:txEl>
                                              <p:pRg st="11" end="1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animEffect transition="in" filter="fade">
                                      <p:cBhvr>
                                        <p:cTn id="33" dur="500"/>
                                        <p:tgtEl>
                                          <p:spTgt spid="3">
                                            <p:txEl>
                                              <p:pRg st="12" end="12"/>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3" end="13"/>
                                            </p:txEl>
                                          </p:spTgt>
                                        </p:tgtEl>
                                        <p:attrNameLst>
                                          <p:attrName>style.visibility</p:attrName>
                                        </p:attrNameLst>
                                      </p:cBhvr>
                                      <p:to>
                                        <p:strVal val="visible"/>
                                      </p:to>
                                    </p:set>
                                    <p:animEffect transition="in" filter="fade">
                                      <p:cBhvr>
                                        <p:cTn id="36"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FF8200"/>
                </a:solidFill>
              </a:rPr>
              <a:t>Multidimensional Subscript Operator</a:t>
            </a:r>
          </a:p>
          <a:p>
            <a:pPr lvl="1">
              <a:lnSpc>
                <a:spcPct val="120000"/>
              </a:lnSpc>
              <a:spcBef>
                <a:spcPts val="0"/>
              </a:spcBef>
            </a:pPr>
            <a:r>
              <a:rPr lang="en-US" sz="1600" dirty="0"/>
              <a:t>Attributes on Lambda-Expressions</a:t>
            </a:r>
          </a:p>
          <a:p>
            <a:pPr lvl="1">
              <a:lnSpc>
                <a:spcPct val="120000"/>
              </a:lnSpc>
              <a:spcBef>
                <a:spcPts val="0"/>
              </a:spcBef>
            </a:pPr>
            <a:r>
              <a:rPr lang="en-US" sz="1600" dirty="0"/>
              <a:t>Literal Suffix for </a:t>
            </a:r>
            <a:r>
              <a:rPr lang="en-US" sz="1600" dirty="0" err="1"/>
              <a:t>size_t</a:t>
            </a:r>
            <a:endParaRPr lang="en-US" sz="1600" dirty="0"/>
          </a:p>
          <a:p>
            <a:pPr lvl="1">
              <a:lnSpc>
                <a:spcPct val="120000"/>
              </a:lnSpc>
              <a:spcBef>
                <a:spcPts val="0"/>
              </a:spcBef>
            </a:pPr>
            <a:r>
              <a:rPr lang="en-US" sz="1600" dirty="0"/>
              <a:t>auto(x): decay-copy in The Language</a:t>
            </a:r>
          </a:p>
          <a:p>
            <a:pPr lvl="1">
              <a:lnSpc>
                <a:spcPct val="120000"/>
              </a:lnSpc>
              <a:spcBef>
                <a:spcPts val="0"/>
              </a:spcBef>
            </a:pPr>
            <a:r>
              <a:rPr lang="en-US" sz="1600" dirty="0"/>
              <a:t>#elifdef, #elifndef, and #warning</a:t>
            </a:r>
          </a:p>
          <a:p>
            <a:pPr lvl="1">
              <a:lnSpc>
                <a:spcPct val="120000"/>
              </a:lnSpc>
              <a:spcBef>
                <a:spcPts val="0"/>
              </a:spcBef>
            </a:pPr>
            <a:r>
              <a:rPr lang="en-US" sz="1600" dirty="0"/>
              <a:t>Marking Unreachable Code</a:t>
            </a:r>
          </a:p>
          <a:p>
            <a:pPr lvl="1">
              <a:lnSpc>
                <a:spcPct val="120000"/>
              </a:lnSpc>
              <a:spcBef>
                <a:spcPts val="0"/>
              </a:spcBef>
            </a:pPr>
            <a:r>
              <a:rPr lang="en-US" sz="1600" dirty="0"/>
              <a:t>Assumptions</a:t>
            </a:r>
          </a:p>
          <a:p>
            <a:pPr lvl="1">
              <a:lnSpc>
                <a:spcPct val="120000"/>
              </a:lnSpc>
              <a:spcBef>
                <a:spcPts val="0"/>
              </a:spcBef>
            </a:pPr>
            <a:r>
              <a:rPr lang="en-US" sz="1600" dirty="0"/>
              <a:t>Named Universal Character Escapes</a:t>
            </a:r>
          </a:p>
          <a:p>
            <a:pPr lvl="1">
              <a:lnSpc>
                <a:spcPct val="120000"/>
              </a:lnSpc>
              <a:spcBef>
                <a:spcPts val="0"/>
              </a:spcBef>
            </a:pPr>
            <a:r>
              <a:rPr lang="en-US" sz="1600" dirty="0"/>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2231383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Multidimensional Subscript Operator</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In the past, two options for accessing multidimensional data:</a:t>
            </a:r>
          </a:p>
          <a:p>
            <a:pPr lvl="1"/>
            <a:r>
              <a:rPr lang="en-US" dirty="0"/>
              <a:t>Function call: </a:t>
            </a:r>
            <a:r>
              <a:rPr lang="en-US" dirty="0">
                <a:latin typeface="Consolas" panose="020B0609020204030204" pitchFamily="49" charset="0"/>
              </a:rPr>
              <a:t>data(x, y, z)</a:t>
            </a:r>
          </a:p>
          <a:p>
            <a:pPr lvl="1"/>
            <a:r>
              <a:rPr lang="en-US" dirty="0"/>
              <a:t>Multiple levels of array indexing: </a:t>
            </a:r>
            <a:r>
              <a:rPr lang="en-US" dirty="0">
                <a:latin typeface="Consolas" panose="020B0609020204030204" pitchFamily="49" charset="0"/>
              </a:rPr>
              <a:t>data[x][y][z]</a:t>
            </a:r>
          </a:p>
          <a:p>
            <a:r>
              <a:rPr lang="en-US" dirty="0"/>
              <a:t>C++23</a:t>
            </a:r>
          </a:p>
          <a:p>
            <a:pPr lvl="1"/>
            <a:r>
              <a:rPr lang="en-US" dirty="0"/>
              <a:t>Multidimensional subscript operator: </a:t>
            </a:r>
            <a:r>
              <a:rPr lang="en-US" dirty="0">
                <a:latin typeface="Consolas" panose="020B0609020204030204" pitchFamily="49" charset="0"/>
              </a:rPr>
              <a:t>data[x, y, z]</a:t>
            </a:r>
          </a:p>
          <a:p>
            <a:pPr lvl="1"/>
            <a:r>
              <a:rPr lang="en-US" dirty="0"/>
              <a:t>E.g.:</a:t>
            </a:r>
          </a:p>
          <a:p>
            <a:pPr marL="640080" lvl="2" indent="0">
              <a:buNone/>
            </a:pPr>
            <a:r>
              <a:rPr lang="en-US" sz="1600" dirty="0">
                <a:solidFill>
                  <a:srgbClr val="000000"/>
                </a:solidFill>
                <a:latin typeface="Consolas" panose="020B0609020204030204" pitchFamily="49" charset="0"/>
              </a:rPr>
              <a:t>T&amp; </a:t>
            </a:r>
            <a:r>
              <a:rPr lang="en-US" sz="1600" dirty="0">
                <a:solidFill>
                  <a:srgbClr val="0000FF"/>
                </a:solidFill>
                <a:latin typeface="Consolas" panose="020B0609020204030204" pitchFamily="49" charset="0"/>
              </a:rPr>
              <a:t>operator</a:t>
            </a:r>
            <a:r>
              <a:rPr lang="en-US" sz="1600" dirty="0">
                <a:solidFill>
                  <a:srgbClr val="000000"/>
                </a:solidFill>
                <a:latin typeface="Consolas" panose="020B0609020204030204" pitchFamily="49" charset="0"/>
              </a:rPr>
              <a:t>[](</a:t>
            </a:r>
            <a:r>
              <a:rPr lang="en-US" sz="1600" dirty="0" err="1">
                <a:solidFill>
                  <a:srgbClr val="2B91AF"/>
                </a:solidFill>
                <a:latin typeface="Consolas" panose="020B0609020204030204" pitchFamily="49" charset="0"/>
              </a:rPr>
              <a:t>size_t</a:t>
            </a:r>
            <a:r>
              <a:rPr lang="en-US" sz="1600" dirty="0">
                <a:solidFill>
                  <a:srgbClr val="000000"/>
                </a:solidFill>
                <a:latin typeface="Consolas" panose="020B0609020204030204" pitchFamily="49" charset="0"/>
              </a:rPr>
              <a:t> </a:t>
            </a:r>
            <a:r>
              <a:rPr lang="en-US" sz="1600" dirty="0">
                <a:solidFill>
                  <a:srgbClr val="808080"/>
                </a:solidFill>
                <a:latin typeface="Consolas" panose="020B0609020204030204" pitchFamily="49" charset="0"/>
              </a:rPr>
              <a:t>x</a:t>
            </a:r>
            <a:r>
              <a:rPr lang="en-US" sz="1600" dirty="0">
                <a:solidFill>
                  <a:srgbClr val="000000"/>
                </a:solidFill>
                <a:latin typeface="Consolas" panose="020B0609020204030204" pitchFamily="49" charset="0"/>
              </a:rPr>
              <a:t>, </a:t>
            </a:r>
            <a:r>
              <a:rPr lang="en-US" sz="1600" dirty="0" err="1">
                <a:solidFill>
                  <a:srgbClr val="2B91AF"/>
                </a:solidFill>
                <a:latin typeface="Consolas" panose="020B0609020204030204" pitchFamily="49" charset="0"/>
              </a:rPr>
              <a:t>size_t</a:t>
            </a:r>
            <a:r>
              <a:rPr lang="en-US" sz="1600" dirty="0">
                <a:solidFill>
                  <a:srgbClr val="000000"/>
                </a:solidFill>
                <a:latin typeface="Consolas" panose="020B0609020204030204" pitchFamily="49" charset="0"/>
              </a:rPr>
              <a:t> </a:t>
            </a:r>
            <a:r>
              <a:rPr lang="en-US" sz="1600" dirty="0">
                <a:solidFill>
                  <a:srgbClr val="808080"/>
                </a:solidFill>
                <a:latin typeface="Consolas" panose="020B0609020204030204" pitchFamily="49" charset="0"/>
              </a:rPr>
              <a:t>y</a:t>
            </a:r>
            <a:r>
              <a:rPr lang="en-US" sz="1600" dirty="0">
                <a:solidFill>
                  <a:srgbClr val="000000"/>
                </a:solidFill>
                <a:latin typeface="Consolas" panose="020B0609020204030204" pitchFamily="49" charset="0"/>
              </a:rPr>
              <a:t>, </a:t>
            </a:r>
            <a:r>
              <a:rPr lang="en-US" sz="1600" dirty="0" err="1">
                <a:solidFill>
                  <a:srgbClr val="2B91AF"/>
                </a:solidFill>
                <a:latin typeface="Consolas" panose="020B0609020204030204" pitchFamily="49" charset="0"/>
              </a:rPr>
              <a:t>size_t</a:t>
            </a:r>
            <a:r>
              <a:rPr lang="en-US" sz="1600" dirty="0">
                <a:solidFill>
                  <a:srgbClr val="000000"/>
                </a:solidFill>
                <a:latin typeface="Consolas" panose="020B0609020204030204" pitchFamily="49" charset="0"/>
              </a:rPr>
              <a:t> </a:t>
            </a:r>
            <a:r>
              <a:rPr lang="en-US" sz="1600" dirty="0">
                <a:solidFill>
                  <a:srgbClr val="808080"/>
                </a:solidFill>
                <a:latin typeface="Consolas" panose="020B0609020204030204" pitchFamily="49" charset="0"/>
              </a:rPr>
              <a:t>z</a:t>
            </a:r>
            <a:r>
              <a:rPr lang="en-US" sz="1600" dirty="0">
                <a:solidFill>
                  <a:srgbClr val="000000"/>
                </a:solidFill>
                <a:latin typeface="Consolas" panose="020B0609020204030204" pitchFamily="49" charset="0"/>
              </a:rPr>
              <a:t>) </a:t>
            </a:r>
            <a:r>
              <a:rPr lang="en-US" sz="1600" dirty="0" err="1">
                <a:solidFill>
                  <a:srgbClr val="0000FF"/>
                </a:solidFill>
                <a:latin typeface="Consolas" panose="020B0609020204030204" pitchFamily="49" charset="0"/>
              </a:rPr>
              <a:t>noexcept</a:t>
            </a:r>
            <a:r>
              <a:rPr lang="en-US" sz="1600" dirty="0">
                <a:solidFill>
                  <a:srgbClr val="000000"/>
                </a:solidFill>
                <a:latin typeface="Consolas" panose="020B0609020204030204" pitchFamily="49" charset="0"/>
              </a:rPr>
              <a:t> { </a:t>
            </a:r>
            <a:r>
              <a:rPr lang="en-US" sz="1600" dirty="0">
                <a:solidFill>
                  <a:srgbClr val="008000"/>
                </a:solidFill>
                <a:latin typeface="Consolas" panose="020B0609020204030204" pitchFamily="49" charset="0"/>
              </a:rPr>
              <a:t>/*...*/</a:t>
            </a:r>
            <a:r>
              <a:rPr lang="en-US" sz="1600" dirty="0">
                <a:solidFill>
                  <a:srgbClr val="000000"/>
                </a:solidFill>
                <a:latin typeface="Consolas" panose="020B0609020204030204" pitchFamily="49" charset="0"/>
              </a:rPr>
              <a:t> }</a:t>
            </a:r>
            <a:endParaRPr lang="en-US" dirty="0">
              <a:latin typeface="Consolas" panose="020B0609020204030204" pitchFamily="49" charset="0"/>
            </a:endParaRPr>
          </a:p>
        </p:txBody>
      </p:sp>
    </p:spTree>
    <p:extLst>
      <p:ext uri="{BB962C8B-B14F-4D97-AF65-F5344CB8AC3E}">
        <p14:creationId xmlns:p14="http://schemas.microsoft.com/office/powerpoint/2010/main" val="3984316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FF8200"/>
                </a:solidFill>
              </a:rPr>
              <a:t>Attributes on Lambda-Expressions</a:t>
            </a:r>
          </a:p>
          <a:p>
            <a:pPr lvl="1">
              <a:lnSpc>
                <a:spcPct val="120000"/>
              </a:lnSpc>
              <a:spcBef>
                <a:spcPts val="0"/>
              </a:spcBef>
            </a:pPr>
            <a:r>
              <a:rPr lang="en-US" sz="1600" dirty="0"/>
              <a:t>Literal Suffix for </a:t>
            </a:r>
            <a:r>
              <a:rPr lang="en-US" sz="1600" dirty="0" err="1"/>
              <a:t>size_t</a:t>
            </a:r>
            <a:endParaRPr lang="en-US" sz="1600" dirty="0"/>
          </a:p>
          <a:p>
            <a:pPr lvl="1">
              <a:lnSpc>
                <a:spcPct val="120000"/>
              </a:lnSpc>
              <a:spcBef>
                <a:spcPts val="0"/>
              </a:spcBef>
            </a:pPr>
            <a:r>
              <a:rPr lang="en-US" sz="1600" dirty="0"/>
              <a:t>auto(x): decay-copy in The Language</a:t>
            </a:r>
          </a:p>
          <a:p>
            <a:pPr lvl="1">
              <a:lnSpc>
                <a:spcPct val="120000"/>
              </a:lnSpc>
              <a:spcBef>
                <a:spcPts val="0"/>
              </a:spcBef>
            </a:pPr>
            <a:r>
              <a:rPr lang="en-US" sz="1600" dirty="0"/>
              <a:t>#elifdef, #elifndef, and #warning</a:t>
            </a:r>
          </a:p>
          <a:p>
            <a:pPr lvl="1">
              <a:lnSpc>
                <a:spcPct val="120000"/>
              </a:lnSpc>
              <a:spcBef>
                <a:spcPts val="0"/>
              </a:spcBef>
            </a:pPr>
            <a:r>
              <a:rPr lang="en-US" sz="1600" dirty="0"/>
              <a:t>Marking Unreachable Code</a:t>
            </a:r>
          </a:p>
          <a:p>
            <a:pPr lvl="1">
              <a:lnSpc>
                <a:spcPct val="120000"/>
              </a:lnSpc>
              <a:spcBef>
                <a:spcPts val="0"/>
              </a:spcBef>
            </a:pPr>
            <a:r>
              <a:rPr lang="en-US" sz="1600" dirty="0"/>
              <a:t>Assumptions</a:t>
            </a:r>
          </a:p>
          <a:p>
            <a:pPr lvl="1">
              <a:lnSpc>
                <a:spcPct val="120000"/>
              </a:lnSpc>
              <a:spcBef>
                <a:spcPts val="0"/>
              </a:spcBef>
            </a:pPr>
            <a:r>
              <a:rPr lang="en-US" sz="1600" dirty="0"/>
              <a:t>Named Universal Character Escapes</a:t>
            </a:r>
          </a:p>
          <a:p>
            <a:pPr lvl="1">
              <a:lnSpc>
                <a:spcPct val="120000"/>
              </a:lnSpc>
              <a:spcBef>
                <a:spcPts val="0"/>
              </a:spcBef>
            </a:pPr>
            <a:r>
              <a:rPr lang="en-US" sz="1600" dirty="0"/>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1795704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Attributes on Lambda-Expressions</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Before C++23, you can specify attributes for the </a:t>
            </a:r>
            <a:r>
              <a:rPr lang="en-US" b="1" dirty="0">
                <a:latin typeface="Segoe UI Semibold" panose="020B0702040204020203" pitchFamily="34" charset="0"/>
                <a:cs typeface="Segoe UI Semibold" panose="020B0702040204020203" pitchFamily="34" charset="0"/>
              </a:rPr>
              <a:t>function object </a:t>
            </a:r>
            <a:r>
              <a:rPr lang="en-US" dirty="0"/>
              <a:t>generated by a lambda expression</a:t>
            </a:r>
          </a:p>
          <a:p>
            <a:r>
              <a:rPr lang="en-US" dirty="0"/>
              <a:t>E.g.:</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a = [] </a:t>
            </a:r>
            <a:r>
              <a:rPr lang="en-US" sz="1400" dirty="0">
                <a:solidFill>
                  <a:srgbClr val="000000"/>
                </a:solidFill>
                <a:highlight>
                  <a:srgbClr val="FFFF00"/>
                </a:highlight>
                <a:latin typeface="Cascadia Mono" panose="020B0609020000020004" pitchFamily="49" charset="0"/>
              </a:rPr>
              <a:t>() [[deprecated]]</a:t>
            </a:r>
            <a:r>
              <a:rPr lang="en-US" sz="1400" dirty="0">
                <a:solidFill>
                  <a:srgbClr val="000000"/>
                </a:solidFill>
                <a:latin typeface="Cascadia Mono" panose="020B0609020000020004" pitchFamily="49" charset="0"/>
              </a:rPr>
              <a:t> { </a:t>
            </a:r>
            <a:r>
              <a:rPr lang="en-US" sz="1400" dirty="0">
                <a:solidFill>
                  <a:srgbClr val="0000FF"/>
                </a:solidFill>
                <a:latin typeface="Cascadia Mono" panose="020B0609020000020004" pitchFamily="49" charset="0"/>
              </a:rPr>
              <a:t>return</a:t>
            </a:r>
            <a:r>
              <a:rPr lang="en-US" sz="1400" dirty="0">
                <a:solidFill>
                  <a:srgbClr val="000000"/>
                </a:solidFill>
                <a:latin typeface="Cascadia Mono" panose="020B0609020000020004" pitchFamily="49" charset="0"/>
              </a:rPr>
              <a:t> 42; };</a:t>
            </a:r>
          </a:p>
          <a:p>
            <a:r>
              <a:rPr lang="en-US" dirty="0"/>
              <a:t>C++23 also allows attributes for the </a:t>
            </a:r>
            <a:r>
              <a:rPr lang="en-US" b="1" dirty="0">
                <a:latin typeface="Segoe UI Semibold" panose="020B0702040204020203" pitchFamily="34" charset="0"/>
                <a:cs typeface="Segoe UI Semibold" panose="020B0702040204020203" pitchFamily="34" charset="0"/>
              </a:rPr>
              <a:t>function call operator</a:t>
            </a:r>
            <a:r>
              <a:rPr lang="en-US" b="1" dirty="0"/>
              <a:t> </a:t>
            </a:r>
            <a:r>
              <a:rPr lang="en-US" dirty="0"/>
              <a:t>of the generated function object</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a = [] </a:t>
            </a:r>
            <a:r>
              <a:rPr lang="en-US" sz="1400" dirty="0">
                <a:solidFill>
                  <a:srgbClr val="000000"/>
                </a:solidFill>
                <a:highlight>
                  <a:srgbClr val="FFFF00"/>
                </a:highlight>
                <a:latin typeface="Cascadia Mono" panose="020B0609020000020004" pitchFamily="49" charset="0"/>
              </a:rPr>
              <a:t>[[</a:t>
            </a:r>
            <a:r>
              <a:rPr lang="en-US" sz="1400" dirty="0" err="1">
                <a:solidFill>
                  <a:srgbClr val="000000"/>
                </a:solidFill>
                <a:highlight>
                  <a:srgbClr val="FFFF00"/>
                </a:highlight>
                <a:latin typeface="Cascadia Mono" panose="020B0609020000020004" pitchFamily="49" charset="0"/>
              </a:rPr>
              <a:t>nodiscard</a:t>
            </a:r>
            <a:r>
              <a:rPr lang="en-US" sz="1400" dirty="0">
                <a:solidFill>
                  <a:srgbClr val="000000"/>
                </a:solidFill>
                <a:highlight>
                  <a:srgbClr val="FFFF00"/>
                </a:highlight>
                <a:latin typeface="Cascadia Mono" panose="020B0609020000020004" pitchFamily="49" charset="0"/>
              </a:rPr>
              <a:t>]]</a:t>
            </a:r>
            <a:r>
              <a:rPr lang="en-US" sz="1400" dirty="0">
                <a:solidFill>
                  <a:srgbClr val="000000"/>
                </a:solidFill>
                <a:latin typeface="Cascadia Mono" panose="020B0609020000020004" pitchFamily="49" charset="0"/>
              </a:rPr>
              <a:t> () </a:t>
            </a:r>
            <a:r>
              <a:rPr lang="en-US" sz="1400" dirty="0">
                <a:solidFill>
                  <a:srgbClr val="000000"/>
                </a:solidFill>
                <a:highlight>
                  <a:srgbClr val="FFFF00"/>
                </a:highlight>
                <a:latin typeface="Cascadia Mono" panose="020B0609020000020004" pitchFamily="49" charset="0"/>
              </a:rPr>
              <a:t>[[deprecated]]</a:t>
            </a:r>
            <a:r>
              <a:rPr lang="en-US" sz="1400" dirty="0">
                <a:solidFill>
                  <a:srgbClr val="000000"/>
                </a:solidFill>
                <a:latin typeface="Cascadia Mono" panose="020B0609020000020004" pitchFamily="49" charset="0"/>
              </a:rPr>
              <a:t> { </a:t>
            </a:r>
            <a:r>
              <a:rPr lang="en-US" sz="1400" dirty="0">
                <a:solidFill>
                  <a:srgbClr val="0000FF"/>
                </a:solidFill>
                <a:latin typeface="Cascadia Mono" panose="020B0609020000020004" pitchFamily="49" charset="0"/>
              </a:rPr>
              <a:t>return</a:t>
            </a:r>
            <a:r>
              <a:rPr lang="en-US" sz="1400" dirty="0">
                <a:solidFill>
                  <a:srgbClr val="000000"/>
                </a:solidFill>
                <a:latin typeface="Cascadia Mono" panose="020B0609020000020004" pitchFamily="49" charset="0"/>
              </a:rPr>
              <a:t> 42; };</a:t>
            </a:r>
            <a:endParaRPr lang="en-US" dirty="0"/>
          </a:p>
          <a:p>
            <a:endParaRPr lang="en-US" dirty="0"/>
          </a:p>
        </p:txBody>
      </p:sp>
      <p:sp>
        <p:nvSpPr>
          <p:cNvPr id="4" name="TextBox 3">
            <a:extLst>
              <a:ext uri="{FF2B5EF4-FFF2-40B4-BE49-F238E27FC236}">
                <a16:creationId xmlns:a16="http://schemas.microsoft.com/office/drawing/2014/main" id="{575B66DC-09F4-9662-94A1-D211279B6EEE}"/>
              </a:ext>
            </a:extLst>
          </p:cNvPr>
          <p:cNvSpPr txBox="1"/>
          <p:nvPr/>
        </p:nvSpPr>
        <p:spPr>
          <a:xfrm>
            <a:off x="5029200" y="3730350"/>
            <a:ext cx="1752600" cy="646331"/>
          </a:xfrm>
          <a:prstGeom prst="rect">
            <a:avLst/>
          </a:prstGeom>
          <a:ln>
            <a:solidFill>
              <a:srgbClr val="0070C0"/>
            </a:solidFill>
          </a:ln>
        </p:spPr>
        <p:txBody>
          <a:bodyPr wrap="square" rtlCol="0">
            <a:spAutoFit/>
          </a:bodyPr>
          <a:lstStyle/>
          <a:p>
            <a:r>
              <a:rPr lang="en-US" dirty="0">
                <a:latin typeface="Segoe UI Light" pitchFamily="34" charset="0"/>
              </a:rPr>
              <a:t>Attribute on the </a:t>
            </a:r>
            <a:r>
              <a:rPr lang="en-US" b="1" dirty="0">
                <a:latin typeface="Segoe UI Light" pitchFamily="34" charset="0"/>
              </a:rPr>
              <a:t>function object</a:t>
            </a:r>
          </a:p>
        </p:txBody>
      </p:sp>
      <p:cxnSp>
        <p:nvCxnSpPr>
          <p:cNvPr id="5" name="Straight Arrow Connector 4">
            <a:extLst>
              <a:ext uri="{FF2B5EF4-FFF2-40B4-BE49-F238E27FC236}">
                <a16:creationId xmlns:a16="http://schemas.microsoft.com/office/drawing/2014/main" id="{0D30E6E2-FF10-FB29-B2E3-BD8D0A3AB255}"/>
              </a:ext>
            </a:extLst>
          </p:cNvPr>
          <p:cNvCxnSpPr>
            <a:cxnSpLocks/>
          </p:cNvCxnSpPr>
          <p:nvPr/>
        </p:nvCxnSpPr>
        <p:spPr>
          <a:xfrm flipH="1" flipV="1">
            <a:off x="4267200" y="3638550"/>
            <a:ext cx="762000" cy="414965"/>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E47A126-E09A-442E-A16F-5CB80DE1A267}"/>
              </a:ext>
            </a:extLst>
          </p:cNvPr>
          <p:cNvSpPr txBox="1"/>
          <p:nvPr/>
        </p:nvSpPr>
        <p:spPr>
          <a:xfrm>
            <a:off x="3403977" y="4440019"/>
            <a:ext cx="3377823" cy="646331"/>
          </a:xfrm>
          <a:prstGeom prst="rect">
            <a:avLst/>
          </a:prstGeom>
          <a:ln>
            <a:solidFill>
              <a:srgbClr val="0070C0"/>
            </a:solidFill>
          </a:ln>
        </p:spPr>
        <p:txBody>
          <a:bodyPr wrap="square" rtlCol="0">
            <a:spAutoFit/>
          </a:bodyPr>
          <a:lstStyle/>
          <a:p>
            <a:r>
              <a:rPr lang="en-US" dirty="0">
                <a:latin typeface="Segoe UI Light" pitchFamily="34" charset="0"/>
              </a:rPr>
              <a:t>Attribute on the </a:t>
            </a:r>
            <a:r>
              <a:rPr lang="en-US" b="1" dirty="0">
                <a:latin typeface="Segoe UI Light" pitchFamily="34" charset="0"/>
              </a:rPr>
              <a:t>function call operator</a:t>
            </a:r>
            <a:r>
              <a:rPr lang="en-US" dirty="0">
                <a:latin typeface="Segoe UI Light" pitchFamily="34" charset="0"/>
              </a:rPr>
              <a:t> of the function object</a:t>
            </a:r>
          </a:p>
        </p:txBody>
      </p:sp>
      <p:cxnSp>
        <p:nvCxnSpPr>
          <p:cNvPr id="7" name="Straight Arrow Connector 6">
            <a:extLst>
              <a:ext uri="{FF2B5EF4-FFF2-40B4-BE49-F238E27FC236}">
                <a16:creationId xmlns:a16="http://schemas.microsoft.com/office/drawing/2014/main" id="{8B13E71F-0219-ABD7-801E-882FBF85F513}"/>
              </a:ext>
            </a:extLst>
          </p:cNvPr>
          <p:cNvCxnSpPr>
            <a:cxnSpLocks/>
          </p:cNvCxnSpPr>
          <p:nvPr/>
        </p:nvCxnSpPr>
        <p:spPr>
          <a:xfrm flipH="1" flipV="1">
            <a:off x="2438400" y="3638550"/>
            <a:ext cx="951149" cy="1124634"/>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17477BB1-1BC4-872D-A0E1-EAEA159ACD39}"/>
              </a:ext>
            </a:extLst>
          </p:cNvPr>
          <p:cNvSpPr/>
          <p:nvPr/>
        </p:nvSpPr>
        <p:spPr>
          <a:xfrm>
            <a:off x="1676400" y="3333750"/>
            <a:ext cx="1524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D2F0A7F-4B2C-75C0-B5A9-0D3AF123F9AC}"/>
              </a:ext>
            </a:extLst>
          </p:cNvPr>
          <p:cNvSpPr/>
          <p:nvPr/>
        </p:nvSpPr>
        <p:spPr>
          <a:xfrm>
            <a:off x="3491817" y="3346784"/>
            <a:ext cx="1524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2161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xit" presetSubtype="0" fill="hold" grpId="0" nodeType="withEffect">
                                  <p:stCondLst>
                                    <p:cond delay="0"/>
                                  </p:stCondLst>
                                  <p:childTnLst>
                                    <p:animEffect transition="out" filter="fade">
                                      <p:cBhvr>
                                        <p:cTn id="20" dur="500"/>
                                        <p:tgtEl>
                                          <p:spTgt spid="9"/>
                                        </p:tgtEl>
                                      </p:cBhvr>
                                    </p:animEffect>
                                    <p:set>
                                      <p:cBhvr>
                                        <p:cTn id="21" dur="1" fill="hold">
                                          <p:stCondLst>
                                            <p:cond delay="499"/>
                                          </p:stCondLst>
                                        </p:cTn>
                                        <p:tgtEl>
                                          <p:spTgt spid="9"/>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par>
                                <p:cTn id="27" presetID="10"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par>
                                <p:cTn id="30" presetID="10" presetClass="exit" presetSubtype="0" fill="hold" grpId="0" nodeType="withEffect">
                                  <p:stCondLst>
                                    <p:cond delay="0"/>
                                  </p:stCondLst>
                                  <p:childTnLst>
                                    <p:animEffect transition="out" filter="fade">
                                      <p:cBhvr>
                                        <p:cTn id="31" dur="500"/>
                                        <p:tgtEl>
                                          <p:spTgt spid="8"/>
                                        </p:tgtEl>
                                      </p:cBhvr>
                                    </p:animEffect>
                                    <p:set>
                                      <p:cBhvr>
                                        <p:cTn id="3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FF8200"/>
                </a:solidFill>
              </a:rPr>
              <a:t>Literal Suffix for </a:t>
            </a:r>
            <a:r>
              <a:rPr lang="en-US" sz="1600" dirty="0" err="1">
                <a:solidFill>
                  <a:srgbClr val="FF8200"/>
                </a:solidFill>
              </a:rPr>
              <a:t>size_t</a:t>
            </a:r>
            <a:endParaRPr lang="en-US" sz="1600" dirty="0">
              <a:solidFill>
                <a:srgbClr val="FF8200"/>
              </a:solidFill>
            </a:endParaRPr>
          </a:p>
          <a:p>
            <a:pPr lvl="1">
              <a:lnSpc>
                <a:spcPct val="120000"/>
              </a:lnSpc>
              <a:spcBef>
                <a:spcPts val="0"/>
              </a:spcBef>
            </a:pPr>
            <a:r>
              <a:rPr lang="en-US" sz="1600" dirty="0"/>
              <a:t>auto(x): decay-copy in The Language</a:t>
            </a:r>
          </a:p>
          <a:p>
            <a:pPr lvl="1">
              <a:lnSpc>
                <a:spcPct val="120000"/>
              </a:lnSpc>
              <a:spcBef>
                <a:spcPts val="0"/>
              </a:spcBef>
            </a:pPr>
            <a:r>
              <a:rPr lang="en-US" sz="1600" dirty="0"/>
              <a:t>#elifdef, #elifndef, and #warning</a:t>
            </a:r>
          </a:p>
          <a:p>
            <a:pPr lvl="1">
              <a:lnSpc>
                <a:spcPct val="120000"/>
              </a:lnSpc>
              <a:spcBef>
                <a:spcPts val="0"/>
              </a:spcBef>
            </a:pPr>
            <a:r>
              <a:rPr lang="en-US" sz="1600" dirty="0"/>
              <a:t>Marking Unreachable Code</a:t>
            </a:r>
          </a:p>
          <a:p>
            <a:pPr lvl="1">
              <a:lnSpc>
                <a:spcPct val="120000"/>
              </a:lnSpc>
              <a:spcBef>
                <a:spcPts val="0"/>
              </a:spcBef>
            </a:pPr>
            <a:r>
              <a:rPr lang="en-US" sz="1600" dirty="0"/>
              <a:t>Assumptions</a:t>
            </a:r>
          </a:p>
          <a:p>
            <a:pPr lvl="1">
              <a:lnSpc>
                <a:spcPct val="120000"/>
              </a:lnSpc>
              <a:spcBef>
                <a:spcPts val="0"/>
              </a:spcBef>
            </a:pPr>
            <a:r>
              <a:rPr lang="en-US" sz="1600" dirty="0"/>
              <a:t>Named Universal Character Escapes</a:t>
            </a:r>
          </a:p>
          <a:p>
            <a:pPr lvl="1">
              <a:lnSpc>
                <a:spcPct val="120000"/>
              </a:lnSpc>
              <a:spcBef>
                <a:spcPts val="0"/>
              </a:spcBef>
            </a:pPr>
            <a:r>
              <a:rPr lang="en-US" sz="1600" dirty="0"/>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659524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Literal Suffix for </a:t>
            </a:r>
            <a:r>
              <a:rPr lang="en-US" dirty="0" err="1">
                <a:latin typeface="Segoe UI" panose="020B0502040204020203" pitchFamily="34" charset="0"/>
                <a:cs typeface="Segoe UI" panose="020B0502040204020203" pitchFamily="34" charset="0"/>
              </a:rPr>
              <a:t>size_t</a:t>
            </a:r>
            <a:endParaRPr lang="en-US" dirty="0">
              <a:latin typeface="Segoe UI" panose="020B0502040204020203" pitchFamily="34" charset="0"/>
              <a:cs typeface="Segoe UI" panose="020B0502040204020203" pitchFamily="34" charset="0"/>
            </a:endParaRP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Existing integer literal suffixes: </a:t>
            </a:r>
            <a:r>
              <a:rPr lang="en-US" dirty="0">
                <a:latin typeface="Consolas" panose="020B0609020204030204" pitchFamily="49" charset="0"/>
              </a:rPr>
              <a:t>U</a:t>
            </a:r>
            <a:r>
              <a:rPr lang="en-US" dirty="0"/>
              <a:t>, </a:t>
            </a:r>
            <a:r>
              <a:rPr lang="en-US" dirty="0">
                <a:latin typeface="Consolas" panose="020B0609020204030204" pitchFamily="49" charset="0"/>
              </a:rPr>
              <a:t>L</a:t>
            </a:r>
            <a:r>
              <a:rPr lang="en-US" dirty="0"/>
              <a:t>, </a:t>
            </a:r>
            <a:r>
              <a:rPr lang="en-US" dirty="0">
                <a:latin typeface="Consolas" panose="020B0609020204030204" pitchFamily="49" charset="0"/>
              </a:rPr>
              <a:t>UL</a:t>
            </a:r>
            <a:r>
              <a:rPr lang="en-US" dirty="0"/>
              <a:t>, </a:t>
            </a:r>
            <a:r>
              <a:rPr lang="en-US" dirty="0">
                <a:latin typeface="Consolas" panose="020B0609020204030204" pitchFamily="49" charset="0"/>
              </a:rPr>
              <a:t>LL</a:t>
            </a:r>
            <a:r>
              <a:rPr lang="en-US" dirty="0"/>
              <a:t>, and </a:t>
            </a:r>
            <a:r>
              <a:rPr lang="en-US" dirty="0">
                <a:latin typeface="Consolas" panose="020B0609020204030204" pitchFamily="49" charset="0"/>
              </a:rPr>
              <a:t>ULL</a:t>
            </a:r>
          </a:p>
          <a:p>
            <a:r>
              <a:rPr lang="en-US" dirty="0"/>
              <a:t>New:</a:t>
            </a:r>
          </a:p>
          <a:p>
            <a:pPr lvl="1"/>
            <a:r>
              <a:rPr lang="en-US" dirty="0" err="1">
                <a:latin typeface="Consolas" panose="020B0609020204030204" pitchFamily="49" charset="0"/>
              </a:rPr>
              <a:t>uz</a:t>
            </a:r>
            <a:r>
              <a:rPr lang="en-US" dirty="0"/>
              <a:t> or </a:t>
            </a:r>
            <a:r>
              <a:rPr lang="en-US" dirty="0">
                <a:latin typeface="Consolas" panose="020B0609020204030204" pitchFamily="49" charset="0"/>
              </a:rPr>
              <a:t>UZ</a:t>
            </a:r>
            <a:r>
              <a:rPr lang="en-US" dirty="0"/>
              <a:t>: creates a </a:t>
            </a:r>
            <a:r>
              <a:rPr lang="en-US" dirty="0">
                <a:latin typeface="Consolas" panose="020B0609020204030204" pitchFamily="49" charset="0"/>
              </a:rPr>
              <a:t>std::</a:t>
            </a:r>
            <a:r>
              <a:rPr lang="en-US" dirty="0" err="1">
                <a:latin typeface="Consolas" panose="020B0609020204030204" pitchFamily="49" charset="0"/>
              </a:rPr>
              <a:t>size_t</a:t>
            </a:r>
            <a:r>
              <a:rPr lang="en-US" dirty="0"/>
              <a:t> integer literal</a:t>
            </a:r>
          </a:p>
          <a:p>
            <a:pPr lvl="1"/>
            <a:r>
              <a:rPr lang="en-US" dirty="0">
                <a:latin typeface="Consolas" panose="020B0609020204030204" pitchFamily="49" charset="0"/>
              </a:rPr>
              <a:t>z</a:t>
            </a:r>
            <a:r>
              <a:rPr lang="en-US" dirty="0"/>
              <a:t> or </a:t>
            </a:r>
            <a:r>
              <a:rPr lang="en-US" dirty="0">
                <a:latin typeface="Consolas" panose="020B0609020204030204" pitchFamily="49" charset="0"/>
              </a:rPr>
              <a:t>Z</a:t>
            </a:r>
            <a:r>
              <a:rPr lang="en-US" dirty="0"/>
              <a:t>: creates a signed integer type corresponding to </a:t>
            </a:r>
            <a:r>
              <a:rPr lang="en-US" dirty="0">
                <a:latin typeface="Consolas" panose="020B0609020204030204" pitchFamily="49" charset="0"/>
              </a:rPr>
              <a:t>std::</a:t>
            </a:r>
            <a:r>
              <a:rPr lang="en-US" dirty="0" err="1">
                <a:latin typeface="Consolas" panose="020B0609020204030204" pitchFamily="49" charset="0"/>
              </a:rPr>
              <a:t>size_t</a:t>
            </a:r>
            <a:endParaRPr lang="en-US" dirty="0">
              <a:latin typeface="Consolas" panose="020B0609020204030204" pitchFamily="49" charset="0"/>
            </a:endParaRPr>
          </a:p>
        </p:txBody>
      </p:sp>
    </p:spTree>
    <p:extLst>
      <p:ext uri="{BB962C8B-B14F-4D97-AF65-F5344CB8AC3E}">
        <p14:creationId xmlns:p14="http://schemas.microsoft.com/office/powerpoint/2010/main" val="3299618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Marc </a:t>
            </a:r>
            <a:r>
              <a:rPr lang="en-US" dirty="0" err="1">
                <a:latin typeface="Segoe UI" panose="020B0502040204020203" pitchFamily="34" charset="0"/>
                <a:cs typeface="Segoe UI" panose="020B0502040204020203" pitchFamily="34" charset="0"/>
              </a:rPr>
              <a:t>Grégoire</a:t>
            </a:r>
            <a:endParaRPr lang="en-US" dirty="0">
              <a:latin typeface="Segoe UI" panose="020B0502040204020203" pitchFamily="34" charset="0"/>
              <a:cs typeface="Segoe UI" panose="020B0502040204020203" pitchFamily="34" charset="0"/>
            </a:endParaRPr>
          </a:p>
        </p:txBody>
      </p:sp>
      <p:sp>
        <p:nvSpPr>
          <p:cNvPr id="3" name="Content Placeholder 2"/>
          <p:cNvSpPr>
            <a:spLocks noGrp="1"/>
          </p:cNvSpPr>
          <p:nvPr>
            <p:ph sz="quarter" idx="13"/>
          </p:nvPr>
        </p:nvSpPr>
        <p:spPr/>
        <p:txBody>
          <a:bodyPr>
            <a:normAutofit fontScale="92500" lnSpcReduction="10000"/>
          </a:bodyPr>
          <a:lstStyle/>
          <a:p>
            <a:r>
              <a:rPr lang="en-US" dirty="0"/>
              <a:t>Belgium</a:t>
            </a:r>
          </a:p>
          <a:p>
            <a:r>
              <a:rPr lang="en-US" dirty="0"/>
              <a:t>Software project manager for Nikon Metrology</a:t>
            </a:r>
          </a:p>
          <a:p>
            <a:endParaRPr lang="en-US" dirty="0"/>
          </a:p>
          <a:p>
            <a:r>
              <a:rPr lang="en-US" dirty="0"/>
              <a:t>Microsoft VC++ MVP Since 2007</a:t>
            </a:r>
          </a:p>
          <a:p>
            <a:endParaRPr lang="en-US" dirty="0"/>
          </a:p>
          <a:p>
            <a:r>
              <a:rPr lang="en-US" dirty="0"/>
              <a:t>Author of </a:t>
            </a:r>
            <a:r>
              <a:rPr lang="en-US" dirty="0">
                <a:hlinkClick r:id="rId3"/>
              </a:rPr>
              <a:t>Professional C++, 2</a:t>
            </a:r>
            <a:r>
              <a:rPr lang="en-US" baseline="30000" dirty="0">
                <a:hlinkClick r:id="rId3"/>
              </a:rPr>
              <a:t>nd</a:t>
            </a:r>
            <a:r>
              <a:rPr lang="en-US" dirty="0">
                <a:hlinkClick r:id="rId3"/>
              </a:rPr>
              <a:t>, 3</a:t>
            </a:r>
            <a:r>
              <a:rPr lang="en-US" baseline="30000" dirty="0">
                <a:hlinkClick r:id="rId3"/>
              </a:rPr>
              <a:t>rd</a:t>
            </a:r>
            <a:r>
              <a:rPr lang="en-US" dirty="0">
                <a:hlinkClick r:id="rId3"/>
              </a:rPr>
              <a:t>, 4</a:t>
            </a:r>
            <a:r>
              <a:rPr lang="en-US" baseline="30000" dirty="0">
                <a:hlinkClick r:id="rId3"/>
              </a:rPr>
              <a:t>th</a:t>
            </a:r>
            <a:r>
              <a:rPr lang="en-US" dirty="0">
                <a:hlinkClick r:id="rId3"/>
              </a:rPr>
              <a:t>, and 5</a:t>
            </a:r>
            <a:r>
              <a:rPr lang="en-US" baseline="30000" dirty="0">
                <a:hlinkClick r:id="rId3"/>
              </a:rPr>
              <a:t>th</a:t>
            </a:r>
            <a:r>
              <a:rPr lang="en-US" dirty="0">
                <a:hlinkClick r:id="rId3"/>
              </a:rPr>
              <a:t> Edition</a:t>
            </a:r>
            <a:endParaRPr lang="en-US" dirty="0"/>
          </a:p>
          <a:p>
            <a:r>
              <a:rPr lang="en-US" dirty="0"/>
              <a:t>Co-author of </a:t>
            </a:r>
            <a:r>
              <a:rPr lang="en-US" dirty="0">
                <a:hlinkClick r:id="rId4"/>
              </a:rPr>
              <a:t>C++ Standard Library Quick Reference</a:t>
            </a:r>
            <a:br>
              <a:rPr lang="en-US" dirty="0">
                <a:hlinkClick r:id="rId4"/>
              </a:rPr>
            </a:br>
            <a:r>
              <a:rPr lang="en-US" dirty="0"/>
              <a:t>&amp; </a:t>
            </a:r>
            <a:r>
              <a:rPr lang="en-US" dirty="0">
                <a:hlinkClick r:id="rId5"/>
              </a:rPr>
              <a:t>C++17 Standard Library Quick Reference</a:t>
            </a:r>
            <a:endParaRPr lang="en-US" dirty="0"/>
          </a:p>
          <a:p>
            <a:endParaRPr lang="en-US" dirty="0"/>
          </a:p>
          <a:p>
            <a:r>
              <a:rPr lang="en-US" dirty="0"/>
              <a:t>Founder of the </a:t>
            </a:r>
            <a:r>
              <a:rPr lang="en-US" dirty="0">
                <a:hlinkClick r:id="rId6"/>
              </a:rPr>
              <a:t>Belgian C++ Users Group</a:t>
            </a:r>
            <a:r>
              <a:rPr lang="en-US" dirty="0"/>
              <a:t> (</a:t>
            </a:r>
            <a:r>
              <a:rPr lang="en-US" dirty="0" err="1"/>
              <a:t>BeCPP</a:t>
            </a:r>
            <a:r>
              <a:rPr lang="en-US" dirty="0"/>
              <a:t>)</a:t>
            </a:r>
          </a:p>
        </p:txBody>
      </p:sp>
      <p:pic>
        <p:nvPicPr>
          <p:cNvPr id="4" name="Picture 3" descr="G:\Data\Documents\Pictures\Nikon_LOGO_25mm_300dpi_295x295px.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268616" y="996902"/>
            <a:ext cx="812848" cy="81284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788612" y="4391132"/>
            <a:ext cx="1762701" cy="400756"/>
          </a:xfrm>
          <a:prstGeom prst="rect">
            <a:avLst/>
          </a:prstGeom>
        </p:spPr>
      </p:pic>
      <p:cxnSp>
        <p:nvCxnSpPr>
          <p:cNvPr id="12" name="Straight Connector 11"/>
          <p:cNvCxnSpPr/>
          <p:nvPr/>
        </p:nvCxnSpPr>
        <p:spPr>
          <a:xfrm>
            <a:off x="190500" y="1992116"/>
            <a:ext cx="8763000" cy="0"/>
          </a:xfrm>
          <a:prstGeom prst="line">
            <a:avLst/>
          </a:prstGeom>
          <a:ln>
            <a:solidFill>
              <a:srgbClr val="FF8200"/>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90500" y="2724150"/>
            <a:ext cx="8763000" cy="0"/>
          </a:xfrm>
          <a:prstGeom prst="line">
            <a:avLst/>
          </a:prstGeom>
          <a:ln>
            <a:solidFill>
              <a:srgbClr val="FF8200"/>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90500" y="4245582"/>
            <a:ext cx="8763000" cy="0"/>
          </a:xfrm>
          <a:prstGeom prst="line">
            <a:avLst/>
          </a:prstGeom>
          <a:ln>
            <a:solidFill>
              <a:srgbClr val="FF8200"/>
            </a:solidFill>
            <a:prstDash val="dash"/>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139790" y="2143942"/>
            <a:ext cx="1060343" cy="427808"/>
          </a:xfrm>
          <a:prstGeom prst="rect">
            <a:avLst/>
          </a:prstGeom>
        </p:spPr>
      </p:pic>
      <p:pic>
        <p:nvPicPr>
          <p:cNvPr id="8" name="Pictur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987057" y="2874838"/>
            <a:ext cx="699743" cy="1064248"/>
          </a:xfrm>
          <a:prstGeom prst="rect">
            <a:avLst/>
          </a:prstGeom>
        </p:spPr>
      </p:pic>
      <p:pic>
        <p:nvPicPr>
          <p:cNvPr id="6" name="Picture 5">
            <a:extLst>
              <a:ext uri="{FF2B5EF4-FFF2-40B4-BE49-F238E27FC236}">
                <a16:creationId xmlns:a16="http://schemas.microsoft.com/office/drawing/2014/main" id="{A47A18DE-CF23-41B6-A9F9-B67835C314DC}"/>
              </a:ext>
            </a:extLst>
          </p:cNvPr>
          <p:cNvPicPr>
            <a:picLocks noChangeAspect="1"/>
          </p:cNvPicPr>
          <p:nvPr/>
        </p:nvPicPr>
        <p:blipFill>
          <a:blip r:embed="rId11"/>
          <a:stretch>
            <a:fillRect/>
          </a:stretch>
        </p:blipFill>
        <p:spPr>
          <a:xfrm>
            <a:off x="7034302" y="2844279"/>
            <a:ext cx="866596" cy="1121072"/>
          </a:xfrm>
          <a:prstGeom prst="rect">
            <a:avLst/>
          </a:prstGeom>
        </p:spPr>
      </p:pic>
      <p:sp>
        <p:nvSpPr>
          <p:cNvPr id="5" name="TextBox 4">
            <a:extLst>
              <a:ext uri="{FF2B5EF4-FFF2-40B4-BE49-F238E27FC236}">
                <a16:creationId xmlns:a16="http://schemas.microsoft.com/office/drawing/2014/main" id="{E6917523-F28F-4076-87FD-8BB71CFCB3F3}"/>
              </a:ext>
            </a:extLst>
          </p:cNvPr>
          <p:cNvSpPr txBox="1"/>
          <p:nvPr/>
        </p:nvSpPr>
        <p:spPr>
          <a:xfrm>
            <a:off x="7139790" y="3915230"/>
            <a:ext cx="685800" cy="2616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nchor="ctr">
            <a:spAutoFit/>
          </a:bodyPr>
          <a:lstStyle/>
          <a:p>
            <a:pPr algn="ctr"/>
            <a:r>
              <a:rPr lang="en-US" sz="1100" dirty="0">
                <a:latin typeface="Segoe UI Semibold" panose="020B0702040204020203" pitchFamily="34" charset="0"/>
                <a:cs typeface="Segoe UI Semibold" panose="020B0702040204020203" pitchFamily="34" charset="0"/>
              </a:rPr>
              <a:t>C++20</a:t>
            </a:r>
          </a:p>
        </p:txBody>
      </p:sp>
    </p:spTree>
    <p:extLst>
      <p:ext uri="{BB962C8B-B14F-4D97-AF65-F5344CB8AC3E}">
        <p14:creationId xmlns:p14="http://schemas.microsoft.com/office/powerpoint/2010/main" val="4138396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Literal Suffix for </a:t>
            </a:r>
            <a:r>
              <a:rPr lang="en-US" dirty="0" err="1">
                <a:latin typeface="Segoe UI" panose="020B0502040204020203" pitchFamily="34" charset="0"/>
                <a:cs typeface="Segoe UI" panose="020B0502040204020203" pitchFamily="34" charset="0"/>
              </a:rPr>
              <a:t>size_t</a:t>
            </a:r>
            <a:endParaRPr lang="en-US" dirty="0">
              <a:latin typeface="Segoe UI" panose="020B0502040204020203" pitchFamily="34" charset="0"/>
              <a:cs typeface="Segoe UI" panose="020B0502040204020203" pitchFamily="34" charset="0"/>
            </a:endParaRP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Use case:</a:t>
            </a:r>
          </a:p>
          <a:p>
            <a:pPr marL="320040" lvl="1" indent="0">
              <a:buNone/>
            </a:pPr>
            <a:r>
              <a:rPr lang="nl-BE" sz="1600" dirty="0" err="1">
                <a:solidFill>
                  <a:srgbClr val="000000"/>
                </a:solidFill>
                <a:latin typeface="Consolas" panose="020B0609020204030204" pitchFamily="49" charset="0"/>
              </a:rPr>
              <a:t>std</a:t>
            </a:r>
            <a:r>
              <a:rPr lang="nl-BE" sz="1600" dirty="0">
                <a:solidFill>
                  <a:srgbClr val="000000"/>
                </a:solidFill>
                <a:latin typeface="Consolas" panose="020B0609020204030204" pitchFamily="49" charset="0"/>
              </a:rPr>
              <a:t>::</a:t>
            </a:r>
            <a:r>
              <a:rPr lang="nl-BE" sz="1600" dirty="0">
                <a:solidFill>
                  <a:srgbClr val="2B91AF"/>
                </a:solidFill>
                <a:latin typeface="Consolas" panose="020B0609020204030204" pitchFamily="49" charset="0"/>
              </a:rPr>
              <a:t>vector</a:t>
            </a:r>
            <a:r>
              <a:rPr lang="nl-BE" sz="1600" dirty="0">
                <a:solidFill>
                  <a:srgbClr val="000000"/>
                </a:solidFill>
                <a:latin typeface="Consolas" panose="020B0609020204030204" pitchFamily="49" charset="0"/>
              </a:rPr>
              <a:t> data{ 11, 22, 33 };</a:t>
            </a:r>
          </a:p>
          <a:p>
            <a:pPr marL="320040" lvl="1" indent="0">
              <a:buNone/>
            </a:pPr>
            <a:r>
              <a:rPr lang="en-US" sz="1600" dirty="0">
                <a:solidFill>
                  <a:srgbClr val="0000FF"/>
                </a:solidFill>
                <a:latin typeface="Consolas" panose="020B0609020204030204" pitchFamily="49" charset="0"/>
              </a:rPr>
              <a:t>for</a:t>
            </a:r>
            <a:r>
              <a:rPr lang="en-US" sz="1600" dirty="0">
                <a:solidFill>
                  <a:srgbClr val="000000"/>
                </a:solidFill>
                <a:latin typeface="Consolas" panose="020B0609020204030204" pitchFamily="49" charset="0"/>
              </a:rPr>
              <a:t> (</a:t>
            </a:r>
            <a:r>
              <a:rPr lang="en-US" sz="1600" dirty="0">
                <a:solidFill>
                  <a:srgbClr val="0000FF"/>
                </a:solidFill>
                <a:latin typeface="Consolas" panose="020B0609020204030204" pitchFamily="49" charset="0"/>
              </a:rPr>
              <a:t>auto</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 = 0, count = </a:t>
            </a:r>
            <a:r>
              <a:rPr lang="en-US" sz="1600" dirty="0" err="1">
                <a:solidFill>
                  <a:srgbClr val="000000"/>
                </a:solidFill>
                <a:latin typeface="Consolas" panose="020B0609020204030204" pitchFamily="49" charset="0"/>
              </a:rPr>
              <a:t>data.size</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 &lt; count; ++</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 { </a:t>
            </a:r>
            <a:r>
              <a:rPr lang="en-US" sz="1600" dirty="0">
                <a:solidFill>
                  <a:srgbClr val="008000"/>
                </a:solidFill>
                <a:latin typeface="Consolas" panose="020B0609020204030204" pitchFamily="49" charset="0"/>
              </a:rPr>
              <a:t>/* ... */ </a:t>
            </a:r>
            <a:r>
              <a:rPr lang="en-US" sz="1600" dirty="0">
                <a:solidFill>
                  <a:srgbClr val="000000"/>
                </a:solidFill>
                <a:latin typeface="Consolas" panose="020B0609020204030204" pitchFamily="49" charset="0"/>
              </a:rPr>
              <a:t>}</a:t>
            </a:r>
          </a:p>
          <a:p>
            <a:r>
              <a:rPr lang="en-US" dirty="0"/>
              <a:t>Doesn’t compile: </a:t>
            </a:r>
            <a:r>
              <a:rPr lang="en-US" dirty="0" err="1">
                <a:latin typeface="Consolas" panose="020B0609020204030204" pitchFamily="49" charset="0"/>
              </a:rPr>
              <a:t>i</a:t>
            </a:r>
            <a:r>
              <a:rPr lang="en-US" dirty="0"/>
              <a:t> is deduced as </a:t>
            </a:r>
            <a:r>
              <a:rPr lang="en-US" dirty="0">
                <a:latin typeface="Consolas" panose="020B0609020204030204" pitchFamily="49" charset="0"/>
              </a:rPr>
              <a:t>int</a:t>
            </a:r>
            <a:r>
              <a:rPr lang="en-US" dirty="0"/>
              <a:t>, but </a:t>
            </a:r>
            <a:r>
              <a:rPr lang="en-US" dirty="0">
                <a:latin typeface="Consolas" panose="020B0609020204030204" pitchFamily="49" charset="0"/>
              </a:rPr>
              <a:t>count</a:t>
            </a:r>
            <a:r>
              <a:rPr lang="en-US" dirty="0"/>
              <a:t> is </a:t>
            </a:r>
            <a:r>
              <a:rPr lang="en-US" dirty="0" err="1">
                <a:latin typeface="Consolas" panose="020B0609020204030204" pitchFamily="49" charset="0"/>
              </a:rPr>
              <a:t>size_t</a:t>
            </a:r>
            <a:endParaRPr lang="en-US" dirty="0">
              <a:latin typeface="Consolas" panose="020B0609020204030204" pitchFamily="49" charset="0"/>
            </a:endParaRPr>
          </a:p>
          <a:p>
            <a:r>
              <a:rPr lang="en-US" dirty="0"/>
              <a:t>Solution: use </a:t>
            </a:r>
            <a:r>
              <a:rPr lang="en-US" dirty="0" err="1">
                <a:latin typeface="Consolas" panose="020B0609020204030204" pitchFamily="49" charset="0"/>
              </a:rPr>
              <a:t>uz</a:t>
            </a:r>
            <a:r>
              <a:rPr lang="en-US" dirty="0"/>
              <a:t> literal:</a:t>
            </a:r>
          </a:p>
          <a:p>
            <a:pPr marL="365760" lvl="1" indent="0">
              <a:buNone/>
            </a:pPr>
            <a:r>
              <a:rPr lang="en-US" sz="1600" dirty="0">
                <a:solidFill>
                  <a:srgbClr val="0000FF"/>
                </a:solidFill>
                <a:latin typeface="Consolas" panose="020B0609020204030204" pitchFamily="49" charset="0"/>
              </a:rPr>
              <a:t>for</a:t>
            </a:r>
            <a:r>
              <a:rPr lang="en-US" sz="1600" dirty="0">
                <a:solidFill>
                  <a:srgbClr val="000000"/>
                </a:solidFill>
                <a:latin typeface="Consolas" panose="020B0609020204030204" pitchFamily="49" charset="0"/>
              </a:rPr>
              <a:t> (</a:t>
            </a:r>
            <a:r>
              <a:rPr lang="en-US" sz="1600" dirty="0">
                <a:solidFill>
                  <a:srgbClr val="0000FF"/>
                </a:solidFill>
                <a:latin typeface="Consolas" panose="020B0609020204030204" pitchFamily="49" charset="0"/>
              </a:rPr>
              <a:t>auto</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 = 0uz, count = </a:t>
            </a:r>
            <a:r>
              <a:rPr lang="en-US" sz="1600" dirty="0" err="1">
                <a:solidFill>
                  <a:srgbClr val="000000"/>
                </a:solidFill>
                <a:latin typeface="Consolas" panose="020B0609020204030204" pitchFamily="49" charset="0"/>
              </a:rPr>
              <a:t>data.size</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 &lt; count; ++</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 { </a:t>
            </a:r>
            <a:r>
              <a:rPr lang="en-US" sz="1600" dirty="0">
                <a:solidFill>
                  <a:srgbClr val="008000"/>
                </a:solidFill>
                <a:latin typeface="Consolas" panose="020B0609020204030204" pitchFamily="49" charset="0"/>
              </a:rPr>
              <a:t>/* ... */ </a:t>
            </a:r>
            <a:r>
              <a:rPr lang="en-US" sz="1600" dirty="0">
                <a:solidFill>
                  <a:srgbClr val="000000"/>
                </a:solidFill>
                <a:latin typeface="Consolas" panose="020B0609020204030204" pitchFamily="49" charset="0"/>
              </a:rPr>
              <a:t>}</a:t>
            </a:r>
            <a:endParaRPr lang="en-US" sz="1600" dirty="0">
              <a:latin typeface="Consolas" panose="020B0609020204030204" pitchFamily="49" charset="0"/>
            </a:endParaRPr>
          </a:p>
          <a:p>
            <a:pPr marL="320040" lvl="1" indent="0">
              <a:buNone/>
            </a:pPr>
            <a:endParaRPr lang="en-US" sz="2400" dirty="0">
              <a:latin typeface="Consolas" panose="020B0609020204030204" pitchFamily="49" charset="0"/>
            </a:endParaRPr>
          </a:p>
        </p:txBody>
      </p:sp>
      <p:sp>
        <p:nvSpPr>
          <p:cNvPr id="4" name="Rectangle 3">
            <a:extLst>
              <a:ext uri="{FF2B5EF4-FFF2-40B4-BE49-F238E27FC236}">
                <a16:creationId xmlns:a16="http://schemas.microsoft.com/office/drawing/2014/main" id="{2A92933F-8C24-4963-80E3-5C3C9DA56BB0}"/>
              </a:ext>
            </a:extLst>
          </p:cNvPr>
          <p:cNvSpPr/>
          <p:nvPr/>
        </p:nvSpPr>
        <p:spPr>
          <a:xfrm>
            <a:off x="1981200" y="2952750"/>
            <a:ext cx="609600" cy="381000"/>
          </a:xfrm>
          <a:prstGeom prst="rect">
            <a:avLst/>
          </a:prstGeom>
          <a:noFill/>
          <a:ln w="381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434478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FF8200"/>
                </a:solidFill>
              </a:rPr>
              <a:t>auto(x): decay-copy in The Language</a:t>
            </a:r>
          </a:p>
          <a:p>
            <a:pPr lvl="1">
              <a:lnSpc>
                <a:spcPct val="120000"/>
              </a:lnSpc>
              <a:spcBef>
                <a:spcPts val="0"/>
              </a:spcBef>
            </a:pPr>
            <a:r>
              <a:rPr lang="en-US" sz="1600" dirty="0"/>
              <a:t>#elifdef, #elifndef, and #warning</a:t>
            </a:r>
          </a:p>
          <a:p>
            <a:pPr lvl="1">
              <a:lnSpc>
                <a:spcPct val="120000"/>
              </a:lnSpc>
              <a:spcBef>
                <a:spcPts val="0"/>
              </a:spcBef>
            </a:pPr>
            <a:r>
              <a:rPr lang="en-US" sz="1600" dirty="0"/>
              <a:t>Marking Unreachable Code</a:t>
            </a:r>
          </a:p>
          <a:p>
            <a:pPr lvl="1">
              <a:lnSpc>
                <a:spcPct val="120000"/>
              </a:lnSpc>
              <a:spcBef>
                <a:spcPts val="0"/>
              </a:spcBef>
            </a:pPr>
            <a:r>
              <a:rPr lang="en-US" sz="1600" dirty="0"/>
              <a:t>Assumptions</a:t>
            </a:r>
          </a:p>
          <a:p>
            <a:pPr lvl="1">
              <a:lnSpc>
                <a:spcPct val="120000"/>
              </a:lnSpc>
              <a:spcBef>
                <a:spcPts val="0"/>
              </a:spcBef>
            </a:pPr>
            <a:r>
              <a:rPr lang="en-US" sz="1600" dirty="0"/>
              <a:t>Named Universal Character Escapes</a:t>
            </a:r>
          </a:p>
          <a:p>
            <a:pPr lvl="1">
              <a:lnSpc>
                <a:spcPct val="120000"/>
              </a:lnSpc>
              <a:spcBef>
                <a:spcPts val="0"/>
              </a:spcBef>
            </a:pPr>
            <a:r>
              <a:rPr lang="en-US" sz="1600" dirty="0"/>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2300797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auto(x): decay-copy in The Language</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Copying an object in C++:</a:t>
            </a:r>
          </a:p>
          <a:p>
            <a:pPr marL="320040" lvl="1" indent="0">
              <a:buNone/>
            </a:pPr>
            <a:r>
              <a:rPr lang="en-US" dirty="0">
                <a:solidFill>
                  <a:srgbClr val="0000FF"/>
                </a:solidFill>
                <a:latin typeface="Consolas" panose="020B0609020204030204" pitchFamily="49" charset="0"/>
              </a:rPr>
              <a:t>auto</a:t>
            </a:r>
            <a:r>
              <a:rPr lang="en-US" dirty="0">
                <a:latin typeface="Consolas" panose="020B0609020204030204" pitchFamily="49" charset="0"/>
              </a:rPr>
              <a:t> c = x;</a:t>
            </a:r>
          </a:p>
          <a:p>
            <a:r>
              <a:rPr lang="en-US" dirty="0"/>
              <a:t>But </a:t>
            </a:r>
            <a:r>
              <a:rPr lang="en-US" dirty="0">
                <a:latin typeface="Consolas" panose="020B0609020204030204" pitchFamily="49" charset="0"/>
              </a:rPr>
              <a:t>c</a:t>
            </a:r>
            <a:r>
              <a:rPr lang="en-US" dirty="0"/>
              <a:t> is an </a:t>
            </a:r>
            <a:r>
              <a:rPr lang="en-US" b="1" dirty="0" err="1"/>
              <a:t>lvalue</a:t>
            </a:r>
            <a:endParaRPr lang="en-US" b="1" dirty="0"/>
          </a:p>
          <a:p>
            <a:r>
              <a:rPr lang="en-US" dirty="0"/>
              <a:t>C++23 adds </a:t>
            </a:r>
            <a:r>
              <a:rPr lang="en-US" dirty="0">
                <a:latin typeface="Consolas" panose="020B0609020204030204" pitchFamily="49" charset="0"/>
              </a:rPr>
              <a:t>auto(x)</a:t>
            </a:r>
            <a:r>
              <a:rPr lang="en-US" dirty="0"/>
              <a:t> or </a:t>
            </a:r>
            <a:r>
              <a:rPr lang="en-US" dirty="0">
                <a:latin typeface="Consolas" panose="020B0609020204030204" pitchFamily="49" charset="0"/>
              </a:rPr>
              <a:t>auto{x}</a:t>
            </a:r>
          </a:p>
          <a:p>
            <a:pPr lvl="1"/>
            <a:r>
              <a:rPr lang="en-US" dirty="0"/>
              <a:t>Copy is a </a:t>
            </a:r>
            <a:r>
              <a:rPr lang="en-US" b="1" dirty="0" err="1"/>
              <a:t>prvalue</a:t>
            </a:r>
            <a:endParaRPr lang="en-US" dirty="0"/>
          </a:p>
          <a:p>
            <a:pPr lvl="1"/>
            <a:r>
              <a:rPr lang="en-US" dirty="0"/>
              <a:t>Example:</a:t>
            </a:r>
          </a:p>
          <a:p>
            <a:pPr marL="594360" lvl="2" indent="0">
              <a:buNone/>
            </a:pPr>
            <a:r>
              <a:rPr lang="en-US" sz="1600" dirty="0">
                <a:solidFill>
                  <a:srgbClr val="0000FF"/>
                </a:solidFill>
                <a:latin typeface="Consolas" panose="020B0609020204030204" pitchFamily="49" charset="0"/>
              </a:rPr>
              <a:t>void</a:t>
            </a:r>
            <a:r>
              <a:rPr lang="en-US" sz="1600" dirty="0">
                <a:solidFill>
                  <a:srgbClr val="000000"/>
                </a:solidFill>
                <a:latin typeface="Consolas" panose="020B0609020204030204" pitchFamily="49" charset="0"/>
              </a:rPr>
              <a:t> process(</a:t>
            </a:r>
            <a:r>
              <a:rPr lang="en-US" sz="1600" dirty="0">
                <a:solidFill>
                  <a:srgbClr val="0000FF"/>
                </a:solidFill>
                <a:latin typeface="Consolas" panose="020B0609020204030204" pitchFamily="49" charset="0"/>
              </a:rPr>
              <a:t>int</a:t>
            </a:r>
            <a:r>
              <a:rPr lang="en-US" sz="1600" dirty="0">
                <a:solidFill>
                  <a:srgbClr val="000000"/>
                </a:solidFill>
                <a:latin typeface="Consolas" panose="020B0609020204030204" pitchFamily="49" charset="0"/>
              </a:rPr>
              <a:t>&amp;&amp; </a:t>
            </a:r>
            <a:r>
              <a:rPr lang="en-US" sz="1600" dirty="0">
                <a:solidFill>
                  <a:srgbClr val="808080"/>
                </a:solidFill>
                <a:latin typeface="Consolas" panose="020B0609020204030204" pitchFamily="49" charset="0"/>
              </a:rPr>
              <a:t>value</a:t>
            </a:r>
            <a:r>
              <a:rPr lang="en-US" sz="1600" dirty="0">
                <a:solidFill>
                  <a:srgbClr val="000000"/>
                </a:solidFill>
                <a:latin typeface="Consolas" panose="020B0609020204030204" pitchFamily="49" charset="0"/>
              </a:rPr>
              <a:t>) { std::</a:t>
            </a:r>
            <a:r>
              <a:rPr lang="en-US" sz="1600" dirty="0" err="1">
                <a:solidFill>
                  <a:srgbClr val="000000"/>
                </a:solidFill>
                <a:latin typeface="Consolas" panose="020B0609020204030204" pitchFamily="49" charset="0"/>
              </a:rPr>
              <a:t>cout</a:t>
            </a:r>
            <a:r>
              <a:rPr lang="en-US" sz="1600" dirty="0">
                <a:solidFill>
                  <a:srgbClr val="000000"/>
                </a:solidFill>
                <a:latin typeface="Consolas" panose="020B0609020204030204" pitchFamily="49" charset="0"/>
              </a:rPr>
              <a:t> </a:t>
            </a:r>
            <a:r>
              <a:rPr lang="en-US" sz="1600" dirty="0">
                <a:solidFill>
                  <a:srgbClr val="008080"/>
                </a:solidFill>
                <a:latin typeface="Consolas" panose="020B0609020204030204" pitchFamily="49" charset="0"/>
              </a:rPr>
              <a:t>&lt;&lt;</a:t>
            </a:r>
            <a:r>
              <a:rPr lang="en-US" sz="1600" dirty="0">
                <a:solidFill>
                  <a:srgbClr val="000000"/>
                </a:solidFill>
                <a:latin typeface="Consolas" panose="020B0609020204030204" pitchFamily="49" charset="0"/>
              </a:rPr>
              <a:t> </a:t>
            </a:r>
            <a:r>
              <a:rPr lang="en-US" sz="1600" dirty="0">
                <a:solidFill>
                  <a:srgbClr val="808080"/>
                </a:solidFill>
                <a:latin typeface="Consolas" panose="020B0609020204030204" pitchFamily="49" charset="0"/>
              </a:rPr>
              <a:t>value</a:t>
            </a:r>
            <a:r>
              <a:rPr lang="en-US" sz="1600" dirty="0">
                <a:solidFill>
                  <a:srgbClr val="000000"/>
                </a:solidFill>
                <a:latin typeface="Consolas" panose="020B0609020204030204" pitchFamily="49" charset="0"/>
              </a:rPr>
              <a:t> </a:t>
            </a:r>
            <a:r>
              <a:rPr lang="en-US" sz="1600" dirty="0">
                <a:solidFill>
                  <a:srgbClr val="008080"/>
                </a:solidFill>
                <a:latin typeface="Consolas" panose="020B0609020204030204" pitchFamily="49" charset="0"/>
              </a:rPr>
              <a:t>&lt;&lt;</a:t>
            </a:r>
            <a:r>
              <a:rPr lang="en-US" sz="1600" dirty="0">
                <a:solidFill>
                  <a:srgbClr val="000000"/>
                </a:solidFill>
                <a:latin typeface="Consolas" panose="020B0609020204030204" pitchFamily="49" charset="0"/>
              </a:rPr>
              <a:t> </a:t>
            </a:r>
            <a:r>
              <a:rPr lang="en-US" sz="1600" dirty="0">
                <a:solidFill>
                  <a:srgbClr val="A31515"/>
                </a:solidFill>
                <a:latin typeface="Consolas" panose="020B0609020204030204" pitchFamily="49" charset="0"/>
              </a:rPr>
              <a:t>'\n'</a:t>
            </a:r>
            <a:r>
              <a:rPr lang="en-US" sz="1600" dirty="0">
                <a:solidFill>
                  <a:srgbClr val="000000"/>
                </a:solidFill>
                <a:latin typeface="Consolas" panose="020B0609020204030204" pitchFamily="49" charset="0"/>
              </a:rPr>
              <a:t>; }</a:t>
            </a:r>
          </a:p>
          <a:p>
            <a:pPr marL="594360" lvl="2" indent="0">
              <a:buNone/>
            </a:pPr>
            <a:r>
              <a:rPr lang="en-US" sz="1600" dirty="0">
                <a:solidFill>
                  <a:srgbClr val="0000FF"/>
                </a:solidFill>
                <a:latin typeface="Consolas" panose="020B0609020204030204" pitchFamily="49" charset="0"/>
              </a:rPr>
              <a:t>void</a:t>
            </a:r>
            <a:r>
              <a:rPr lang="en-US" sz="1600" dirty="0">
                <a:solidFill>
                  <a:srgbClr val="000000"/>
                </a:solidFill>
                <a:latin typeface="Consolas" panose="020B0609020204030204" pitchFamily="49" charset="0"/>
              </a:rPr>
              <a:t> </a:t>
            </a:r>
            <a:r>
              <a:rPr lang="en-US" sz="1600" dirty="0" err="1">
                <a:solidFill>
                  <a:srgbClr val="000000"/>
                </a:solidFill>
                <a:latin typeface="Consolas" panose="020B0609020204030204" pitchFamily="49" charset="0"/>
              </a:rPr>
              <a:t>process_all</a:t>
            </a:r>
            <a:r>
              <a:rPr lang="en-US" sz="1600" dirty="0">
                <a:solidFill>
                  <a:srgbClr val="000000"/>
                </a:solidFill>
                <a:latin typeface="Consolas" panose="020B0609020204030204" pitchFamily="49" charset="0"/>
              </a:rPr>
              <a:t>(std::</a:t>
            </a:r>
            <a:r>
              <a:rPr lang="en-US" sz="1600" dirty="0">
                <a:solidFill>
                  <a:srgbClr val="2B91AF"/>
                </a:solidFill>
                <a:latin typeface="Consolas" panose="020B0609020204030204" pitchFamily="49" charset="0"/>
              </a:rPr>
              <a:t>vector</a:t>
            </a:r>
            <a:r>
              <a:rPr lang="en-US" sz="1600" dirty="0">
                <a:solidFill>
                  <a:srgbClr val="000000"/>
                </a:solidFill>
                <a:latin typeface="Consolas" panose="020B0609020204030204" pitchFamily="49" charset="0"/>
              </a:rPr>
              <a:t>&lt;</a:t>
            </a:r>
            <a:r>
              <a:rPr lang="en-US" sz="1600" dirty="0">
                <a:solidFill>
                  <a:srgbClr val="0000FF"/>
                </a:solidFill>
                <a:latin typeface="Consolas" panose="020B0609020204030204" pitchFamily="49" charset="0"/>
              </a:rPr>
              <a:t>int</a:t>
            </a:r>
            <a:r>
              <a:rPr lang="en-US" sz="1600" dirty="0">
                <a:solidFill>
                  <a:srgbClr val="000000"/>
                </a:solidFill>
                <a:latin typeface="Consolas" panose="020B0609020204030204" pitchFamily="49" charset="0"/>
              </a:rPr>
              <a:t>&gt;&amp; </a:t>
            </a:r>
            <a:r>
              <a:rPr lang="en-US" sz="1600" dirty="0">
                <a:solidFill>
                  <a:srgbClr val="808080"/>
                </a:solidFill>
                <a:latin typeface="Consolas" panose="020B0609020204030204" pitchFamily="49" charset="0"/>
              </a:rPr>
              <a:t>data</a:t>
            </a:r>
            <a:r>
              <a:rPr lang="en-US" sz="1600" dirty="0">
                <a:solidFill>
                  <a:srgbClr val="000000"/>
                </a:solidFill>
                <a:latin typeface="Consolas" panose="020B0609020204030204" pitchFamily="49" charset="0"/>
              </a:rPr>
              <a:t>) {</a:t>
            </a:r>
          </a:p>
          <a:p>
            <a:pPr marL="594360" lvl="2" indent="0">
              <a:buNone/>
            </a:pPr>
            <a:r>
              <a:rPr lang="en-US" sz="1600" dirty="0">
                <a:solidFill>
                  <a:srgbClr val="0000FF"/>
                </a:solidFill>
                <a:latin typeface="Consolas" panose="020B0609020204030204" pitchFamily="49" charset="0"/>
              </a:rPr>
              <a:t>   for</a:t>
            </a:r>
            <a:r>
              <a:rPr lang="en-US" sz="1600" dirty="0">
                <a:solidFill>
                  <a:srgbClr val="000000"/>
                </a:solidFill>
                <a:latin typeface="Consolas" panose="020B0609020204030204" pitchFamily="49" charset="0"/>
              </a:rPr>
              <a:t> (</a:t>
            </a:r>
            <a:r>
              <a:rPr lang="en-US" sz="1600" dirty="0">
                <a:solidFill>
                  <a:srgbClr val="0000FF"/>
                </a:solidFill>
                <a:latin typeface="Consolas" panose="020B0609020204030204" pitchFamily="49" charset="0"/>
              </a:rPr>
              <a:t>auto</a:t>
            </a:r>
            <a:r>
              <a:rPr lang="en-US" sz="1600" dirty="0">
                <a:solidFill>
                  <a:srgbClr val="000000"/>
                </a:solidFill>
                <a:latin typeface="Consolas" panose="020B0609020204030204" pitchFamily="49" charset="0"/>
              </a:rPr>
              <a:t>&amp; </a:t>
            </a:r>
            <a:r>
              <a:rPr lang="en-US" sz="1600" dirty="0" err="1">
                <a:solidFill>
                  <a:srgbClr val="000000"/>
                </a:solidFill>
                <a:latin typeface="Consolas" panose="020B0609020204030204" pitchFamily="49" charset="0"/>
              </a:rPr>
              <a:t>i</a:t>
            </a:r>
            <a:r>
              <a:rPr lang="en-US" sz="1600" dirty="0">
                <a:solidFill>
                  <a:srgbClr val="000000"/>
                </a:solidFill>
                <a:latin typeface="Consolas" panose="020B0609020204030204" pitchFamily="49" charset="0"/>
              </a:rPr>
              <a:t> : </a:t>
            </a:r>
            <a:r>
              <a:rPr lang="en-US" sz="1600" dirty="0">
                <a:solidFill>
                  <a:srgbClr val="808080"/>
                </a:solidFill>
                <a:latin typeface="Consolas" panose="020B0609020204030204" pitchFamily="49" charset="0"/>
              </a:rPr>
              <a:t>data</a:t>
            </a:r>
            <a:r>
              <a:rPr lang="en-US" sz="1600" dirty="0">
                <a:solidFill>
                  <a:srgbClr val="000000"/>
                </a:solidFill>
                <a:latin typeface="Consolas" panose="020B0609020204030204" pitchFamily="49" charset="0"/>
              </a:rPr>
              <a:t>) { process(</a:t>
            </a:r>
            <a:r>
              <a:rPr lang="en-US" sz="1600" dirty="0">
                <a:solidFill>
                  <a:srgbClr val="0000FF"/>
                </a:solidFill>
                <a:highlight>
                  <a:srgbClr val="FFFF00"/>
                </a:highlight>
                <a:latin typeface="Consolas" panose="020B0609020204030204" pitchFamily="49" charset="0"/>
              </a:rPr>
              <a:t>auto</a:t>
            </a:r>
            <a:r>
              <a:rPr lang="en-US" sz="1600" dirty="0">
                <a:solidFill>
                  <a:srgbClr val="000000"/>
                </a:solidFill>
                <a:highlight>
                  <a:srgbClr val="FFFF00"/>
                </a:highlight>
                <a:latin typeface="Consolas" panose="020B0609020204030204" pitchFamily="49" charset="0"/>
              </a:rPr>
              <a:t>(</a:t>
            </a:r>
            <a:r>
              <a:rPr lang="en-US" sz="1600" dirty="0" err="1">
                <a:solidFill>
                  <a:srgbClr val="000000"/>
                </a:solidFill>
                <a:highlight>
                  <a:srgbClr val="FFFF00"/>
                </a:highlight>
                <a:latin typeface="Consolas" panose="020B0609020204030204" pitchFamily="49" charset="0"/>
              </a:rPr>
              <a:t>i</a:t>
            </a:r>
            <a:r>
              <a:rPr lang="en-US" sz="1600" dirty="0">
                <a:solidFill>
                  <a:srgbClr val="000000"/>
                </a:solidFill>
                <a:highlight>
                  <a:srgbClr val="FFFF00"/>
                </a:highlight>
                <a:latin typeface="Consolas" panose="020B0609020204030204" pitchFamily="49" charset="0"/>
              </a:rPr>
              <a:t>)</a:t>
            </a:r>
            <a:r>
              <a:rPr lang="en-US" sz="1600" dirty="0">
                <a:solidFill>
                  <a:srgbClr val="000000"/>
                </a:solidFill>
                <a:latin typeface="Consolas" panose="020B0609020204030204" pitchFamily="49" charset="0"/>
              </a:rPr>
              <a:t>); }</a:t>
            </a:r>
          </a:p>
          <a:p>
            <a:pPr marL="594360" lvl="2" indent="0">
              <a:buNone/>
            </a:pPr>
            <a:r>
              <a:rPr lang="en-US" sz="1600" dirty="0">
                <a:solidFill>
                  <a:srgbClr val="000000"/>
                </a:solidFill>
                <a:latin typeface="Consolas" panose="020B0609020204030204" pitchFamily="49" charset="0"/>
              </a:rPr>
              <a:t>}</a:t>
            </a:r>
            <a:endParaRPr lang="en-US" sz="1600" dirty="0">
              <a:latin typeface="Consolas" panose="020B0609020204030204" pitchFamily="49" charset="0"/>
            </a:endParaRPr>
          </a:p>
        </p:txBody>
      </p:sp>
    </p:spTree>
    <p:extLst>
      <p:ext uri="{BB962C8B-B14F-4D97-AF65-F5344CB8AC3E}">
        <p14:creationId xmlns:p14="http://schemas.microsoft.com/office/powerpoint/2010/main" val="2142985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fade">
                                      <p:cBhvr>
                                        <p:cTn id="24" dur="500"/>
                                        <p:tgtEl>
                                          <p:spTgt spid="3">
                                            <p:txEl>
                                              <p:pRg st="8" end="8"/>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FF8200"/>
                </a:solidFill>
              </a:rPr>
              <a:t>#elifdef, #elifndef, and #warning</a:t>
            </a:r>
          </a:p>
          <a:p>
            <a:pPr lvl="1">
              <a:lnSpc>
                <a:spcPct val="120000"/>
              </a:lnSpc>
              <a:spcBef>
                <a:spcPts val="0"/>
              </a:spcBef>
            </a:pPr>
            <a:r>
              <a:rPr lang="en-US" sz="1600" dirty="0"/>
              <a:t>Marking Unreachable Code</a:t>
            </a:r>
          </a:p>
          <a:p>
            <a:pPr lvl="1">
              <a:lnSpc>
                <a:spcPct val="120000"/>
              </a:lnSpc>
              <a:spcBef>
                <a:spcPts val="0"/>
              </a:spcBef>
            </a:pPr>
            <a:r>
              <a:rPr lang="en-US" sz="1600" dirty="0"/>
              <a:t>Assumptions</a:t>
            </a:r>
          </a:p>
          <a:p>
            <a:pPr lvl="1">
              <a:lnSpc>
                <a:spcPct val="120000"/>
              </a:lnSpc>
              <a:spcBef>
                <a:spcPts val="0"/>
              </a:spcBef>
            </a:pPr>
            <a:r>
              <a:rPr lang="en-US" sz="1600" dirty="0"/>
              <a:t>Named Universal Character Escapes</a:t>
            </a:r>
          </a:p>
          <a:p>
            <a:pPr lvl="1">
              <a:lnSpc>
                <a:spcPct val="120000"/>
              </a:lnSpc>
              <a:spcBef>
                <a:spcPts val="0"/>
              </a:spcBef>
            </a:pPr>
            <a:r>
              <a:rPr lang="en-US" sz="1600" dirty="0"/>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655750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#elifdef, #elifndef, and #warning</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New preprocessor directives</a:t>
            </a:r>
          </a:p>
          <a:p>
            <a:r>
              <a:rPr lang="en-US" dirty="0"/>
              <a:t>Existing:</a:t>
            </a:r>
          </a:p>
          <a:p>
            <a:pPr lvl="1"/>
            <a:r>
              <a:rPr lang="en-US" dirty="0">
                <a:latin typeface="Consolas" panose="020B0609020204030204" pitchFamily="49" charset="0"/>
              </a:rPr>
              <a:t>#ifdef id</a:t>
            </a:r>
            <a:r>
              <a:rPr lang="en-US" dirty="0"/>
              <a:t> shorthand for </a:t>
            </a:r>
            <a:r>
              <a:rPr lang="en-US" dirty="0">
                <a:latin typeface="Consolas" panose="020B0609020204030204" pitchFamily="49" charset="0"/>
              </a:rPr>
              <a:t>#if defined(id)</a:t>
            </a:r>
          </a:p>
          <a:p>
            <a:pPr lvl="1"/>
            <a:r>
              <a:rPr lang="en-US" dirty="0">
                <a:latin typeface="Consolas" panose="020B0609020204030204" pitchFamily="49" charset="0"/>
              </a:rPr>
              <a:t>#ifndef id</a:t>
            </a:r>
            <a:r>
              <a:rPr lang="en-US" dirty="0"/>
              <a:t> shorthand for </a:t>
            </a:r>
            <a:r>
              <a:rPr lang="en-US" dirty="0">
                <a:latin typeface="Consolas" panose="020B0609020204030204" pitchFamily="49" charset="0"/>
              </a:rPr>
              <a:t>#if !defined(id)</a:t>
            </a:r>
          </a:p>
          <a:p>
            <a:r>
              <a:rPr lang="en-US" dirty="0"/>
              <a:t>C++23 adds</a:t>
            </a:r>
          </a:p>
          <a:p>
            <a:pPr lvl="1"/>
            <a:r>
              <a:rPr lang="en-US" dirty="0">
                <a:latin typeface="Consolas" panose="020B0609020204030204" pitchFamily="49" charset="0"/>
              </a:rPr>
              <a:t>#elifdef id</a:t>
            </a:r>
            <a:r>
              <a:rPr lang="en-US" dirty="0"/>
              <a:t> shorthand for </a:t>
            </a:r>
            <a:r>
              <a:rPr lang="en-US" dirty="0">
                <a:latin typeface="Consolas" panose="020B0609020204030204" pitchFamily="49" charset="0"/>
              </a:rPr>
              <a:t>#elif defined(id)</a:t>
            </a:r>
          </a:p>
          <a:p>
            <a:pPr lvl="1"/>
            <a:r>
              <a:rPr lang="en-US" dirty="0">
                <a:latin typeface="Consolas" panose="020B0609020204030204" pitchFamily="49" charset="0"/>
              </a:rPr>
              <a:t>#elifndef id</a:t>
            </a:r>
            <a:r>
              <a:rPr lang="en-US" dirty="0"/>
              <a:t> shorthand for </a:t>
            </a:r>
            <a:r>
              <a:rPr lang="en-US" dirty="0">
                <a:latin typeface="Consolas" panose="020B0609020204030204" pitchFamily="49" charset="0"/>
              </a:rPr>
              <a:t>#elif !defined(id)</a:t>
            </a:r>
          </a:p>
          <a:p>
            <a:pPr lvl="1"/>
            <a:r>
              <a:rPr lang="en-US" dirty="0">
                <a:latin typeface="Consolas" panose="020B0609020204030204" pitchFamily="49" charset="0"/>
              </a:rPr>
              <a:t>#warning "This is a warning message"</a:t>
            </a:r>
          </a:p>
          <a:p>
            <a:endParaRPr lang="en-US" dirty="0"/>
          </a:p>
        </p:txBody>
      </p:sp>
    </p:spTree>
    <p:extLst>
      <p:ext uri="{BB962C8B-B14F-4D97-AF65-F5344CB8AC3E}">
        <p14:creationId xmlns:p14="http://schemas.microsoft.com/office/powerpoint/2010/main" val="516092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FF8200"/>
                </a:solidFill>
              </a:rPr>
              <a:t>Marking Unreachable Code</a:t>
            </a:r>
          </a:p>
          <a:p>
            <a:pPr lvl="1">
              <a:lnSpc>
                <a:spcPct val="120000"/>
              </a:lnSpc>
              <a:spcBef>
                <a:spcPts val="0"/>
              </a:spcBef>
            </a:pPr>
            <a:r>
              <a:rPr lang="en-US" sz="1600" dirty="0"/>
              <a:t>Assumptions</a:t>
            </a:r>
          </a:p>
          <a:p>
            <a:pPr lvl="1">
              <a:lnSpc>
                <a:spcPct val="120000"/>
              </a:lnSpc>
              <a:spcBef>
                <a:spcPts val="0"/>
              </a:spcBef>
            </a:pPr>
            <a:r>
              <a:rPr lang="en-US" sz="1600" dirty="0"/>
              <a:t>Named Universal Character Escapes</a:t>
            </a:r>
          </a:p>
          <a:p>
            <a:pPr lvl="1">
              <a:lnSpc>
                <a:spcPct val="120000"/>
              </a:lnSpc>
              <a:spcBef>
                <a:spcPts val="0"/>
              </a:spcBef>
            </a:pPr>
            <a:r>
              <a:rPr lang="en-US" sz="1600" dirty="0"/>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245078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Marking Unreachable Code</a:t>
            </a:r>
          </a:p>
        </p:txBody>
      </p:sp>
      <p:sp>
        <p:nvSpPr>
          <p:cNvPr id="3" name="Content Placeholder 2"/>
          <p:cNvSpPr>
            <a:spLocks noGrp="1"/>
          </p:cNvSpPr>
          <p:nvPr>
            <p:ph sz="quarter" idx="13"/>
          </p:nvPr>
        </p:nvSpPr>
        <p:spPr>
          <a:xfrm>
            <a:off x="76200" y="971550"/>
            <a:ext cx="8991600" cy="4114800"/>
          </a:xfrm>
        </p:spPr>
        <p:txBody>
          <a:bodyPr>
            <a:normAutofit fontScale="85000" lnSpcReduction="20000"/>
          </a:bodyPr>
          <a:lstStyle/>
          <a:p>
            <a:r>
              <a:rPr lang="en-US" dirty="0">
                <a:latin typeface="Consolas" panose="020B0609020204030204" pitchFamily="49" charset="0"/>
              </a:rPr>
              <a:t>std::unreachable()</a:t>
            </a:r>
            <a:r>
              <a:rPr lang="en-US" dirty="0"/>
              <a:t> in </a:t>
            </a:r>
            <a:r>
              <a:rPr lang="en-US" dirty="0">
                <a:latin typeface="Consolas" panose="020B0609020204030204" pitchFamily="49" charset="0"/>
              </a:rPr>
              <a:t>&lt;utility&gt;</a:t>
            </a:r>
            <a:r>
              <a:rPr lang="en-US" dirty="0"/>
              <a:t> (invokes undefined behavior)</a:t>
            </a:r>
          </a:p>
          <a:p>
            <a:r>
              <a:rPr lang="en-US" dirty="0"/>
              <a:t>Marking code as unreachable can improve performance</a:t>
            </a:r>
          </a:p>
          <a:p>
            <a:r>
              <a:rPr lang="en-US" dirty="0"/>
              <a:t>E.g.:</a:t>
            </a:r>
          </a:p>
          <a:p>
            <a:pPr marL="320040" lvl="1" indent="0">
              <a:spcBef>
                <a:spcPts val="400"/>
              </a:spcBef>
              <a:buNone/>
            </a:pPr>
            <a:r>
              <a:rPr lang="en-US" dirty="0">
                <a:solidFill>
                  <a:srgbClr val="0000FF"/>
                </a:solidFill>
                <a:latin typeface="Consolas" panose="020B0609020204030204" pitchFamily="49" charset="0"/>
              </a:rPr>
              <a:t>void</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do_something</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int</a:t>
            </a:r>
            <a:r>
              <a:rPr lang="en-US" dirty="0">
                <a:solidFill>
                  <a:srgbClr val="000000"/>
                </a:solidFill>
                <a:latin typeface="Consolas" panose="020B0609020204030204" pitchFamily="49" charset="0"/>
              </a:rPr>
              <a:t> number_that_is_only_0_1_2_or_3) {</a:t>
            </a:r>
          </a:p>
          <a:p>
            <a:pPr marL="320040" lvl="1" indent="0">
              <a:spcBef>
                <a:spcPts val="400"/>
              </a:spcBef>
              <a:buNone/>
            </a:pPr>
            <a:r>
              <a:rPr lang="en-US" dirty="0">
                <a:solidFill>
                  <a:srgbClr val="0000FF"/>
                </a:solidFill>
                <a:latin typeface="Consolas" panose="020B0609020204030204" pitchFamily="49" charset="0"/>
              </a:rPr>
              <a:t>   switch</a:t>
            </a:r>
            <a:r>
              <a:rPr lang="en-US" dirty="0">
                <a:solidFill>
                  <a:srgbClr val="000000"/>
                </a:solidFill>
                <a:latin typeface="Consolas" panose="020B0609020204030204" pitchFamily="49" charset="0"/>
              </a:rPr>
              <a:t> (number_that_is_only_0_1_2_or_3) {</a:t>
            </a:r>
          </a:p>
          <a:p>
            <a:pPr marL="320040" lvl="1" indent="0">
              <a:spcBef>
                <a:spcPts val="400"/>
              </a:spcBef>
              <a:buNone/>
            </a:pPr>
            <a:r>
              <a:rPr lang="en-US" dirty="0">
                <a:solidFill>
                  <a:srgbClr val="0000FF"/>
                </a:solidFill>
                <a:latin typeface="Consolas" panose="020B0609020204030204" pitchFamily="49" charset="0"/>
              </a:rPr>
              <a:t>      case</a:t>
            </a:r>
            <a:r>
              <a:rPr lang="en-US" dirty="0">
                <a:solidFill>
                  <a:srgbClr val="000000"/>
                </a:solidFill>
                <a:latin typeface="Consolas" panose="020B0609020204030204" pitchFamily="49" charset="0"/>
              </a:rPr>
              <a:t> 0: </a:t>
            </a:r>
            <a:r>
              <a:rPr lang="en-US" dirty="0">
                <a:solidFill>
                  <a:srgbClr val="0000FF"/>
                </a:solidFill>
                <a:latin typeface="Consolas" panose="020B0609020204030204" pitchFamily="49" charset="0"/>
              </a:rPr>
              <a:t>case</a:t>
            </a:r>
            <a:r>
              <a:rPr lang="en-US" dirty="0">
                <a:solidFill>
                  <a:srgbClr val="000000"/>
                </a:solidFill>
                <a:latin typeface="Consolas" panose="020B0609020204030204" pitchFamily="49" charset="0"/>
              </a:rPr>
              <a:t> 2:</a:t>
            </a:r>
          </a:p>
          <a:p>
            <a:pPr marL="320040" lvl="1" indent="0">
              <a:spcBef>
                <a:spcPts val="400"/>
              </a:spcBef>
              <a:buNone/>
            </a:pPr>
            <a:r>
              <a:rPr lang="en-US" dirty="0">
                <a:solidFill>
                  <a:srgbClr val="000000"/>
                </a:solidFill>
                <a:latin typeface="Consolas" panose="020B0609020204030204" pitchFamily="49" charset="0"/>
              </a:rPr>
              <a:t>         handle_0_or_2();</a:t>
            </a:r>
            <a:r>
              <a:rPr lang="en-US" dirty="0">
                <a:solidFill>
                  <a:srgbClr val="0000FF"/>
                </a:solidFill>
                <a:latin typeface="Consolas" panose="020B0609020204030204" pitchFamily="49" charset="0"/>
              </a:rPr>
              <a:t> break</a:t>
            </a:r>
            <a:r>
              <a:rPr lang="en-US" dirty="0">
                <a:solidFill>
                  <a:srgbClr val="000000"/>
                </a:solidFill>
                <a:latin typeface="Consolas" panose="020B0609020204030204" pitchFamily="49" charset="0"/>
              </a:rPr>
              <a:t>;</a:t>
            </a:r>
          </a:p>
          <a:p>
            <a:pPr marL="320040" lvl="1" indent="0">
              <a:spcBef>
                <a:spcPts val="400"/>
              </a:spcBef>
              <a:buNone/>
            </a:pPr>
            <a:r>
              <a:rPr lang="en-US" dirty="0">
                <a:solidFill>
                  <a:srgbClr val="0000FF"/>
                </a:solidFill>
                <a:latin typeface="Consolas" panose="020B0609020204030204" pitchFamily="49" charset="0"/>
              </a:rPr>
              <a:t>      case</a:t>
            </a:r>
            <a:r>
              <a:rPr lang="en-US" dirty="0">
                <a:solidFill>
                  <a:srgbClr val="000000"/>
                </a:solidFill>
                <a:latin typeface="Consolas" panose="020B0609020204030204" pitchFamily="49" charset="0"/>
              </a:rPr>
              <a:t> 1:</a:t>
            </a:r>
          </a:p>
          <a:p>
            <a:pPr marL="320040" lvl="1" indent="0">
              <a:spcBef>
                <a:spcPts val="400"/>
              </a:spcBef>
              <a:buNone/>
            </a:pPr>
            <a:r>
              <a:rPr lang="en-US" dirty="0">
                <a:solidFill>
                  <a:srgbClr val="000000"/>
                </a:solidFill>
                <a:latin typeface="Consolas" panose="020B0609020204030204" pitchFamily="49" charset="0"/>
              </a:rPr>
              <a:t>         handle_1(); </a:t>
            </a:r>
            <a:r>
              <a:rPr lang="en-US" dirty="0">
                <a:solidFill>
                  <a:srgbClr val="0000FF"/>
                </a:solidFill>
                <a:latin typeface="Consolas" panose="020B0609020204030204" pitchFamily="49" charset="0"/>
              </a:rPr>
              <a:t>     break</a:t>
            </a:r>
            <a:r>
              <a:rPr lang="en-US" dirty="0">
                <a:solidFill>
                  <a:srgbClr val="000000"/>
                </a:solidFill>
                <a:latin typeface="Consolas" panose="020B0609020204030204" pitchFamily="49" charset="0"/>
              </a:rPr>
              <a:t>;</a:t>
            </a:r>
          </a:p>
          <a:p>
            <a:pPr marL="320040" lvl="1" indent="0">
              <a:spcBef>
                <a:spcPts val="400"/>
              </a:spcBef>
              <a:buNone/>
            </a:pPr>
            <a:r>
              <a:rPr lang="en-US" dirty="0">
                <a:solidFill>
                  <a:srgbClr val="0000FF"/>
                </a:solidFill>
                <a:latin typeface="Consolas" panose="020B0609020204030204" pitchFamily="49" charset="0"/>
              </a:rPr>
              <a:t>      case</a:t>
            </a:r>
            <a:r>
              <a:rPr lang="en-US" dirty="0">
                <a:solidFill>
                  <a:srgbClr val="000000"/>
                </a:solidFill>
                <a:latin typeface="Consolas" panose="020B0609020204030204" pitchFamily="49" charset="0"/>
              </a:rPr>
              <a:t> 3:</a:t>
            </a:r>
          </a:p>
          <a:p>
            <a:pPr marL="320040" lvl="1" indent="0">
              <a:spcBef>
                <a:spcPts val="400"/>
              </a:spcBef>
              <a:buNone/>
            </a:pPr>
            <a:r>
              <a:rPr lang="en-US" dirty="0">
                <a:solidFill>
                  <a:srgbClr val="000000"/>
                </a:solidFill>
                <a:latin typeface="Consolas" panose="020B0609020204030204" pitchFamily="49" charset="0"/>
              </a:rPr>
              <a:t>         handle_3();</a:t>
            </a:r>
            <a:r>
              <a:rPr lang="en-US" dirty="0">
                <a:solidFill>
                  <a:srgbClr val="0000FF"/>
                </a:solidFill>
                <a:latin typeface="Consolas" panose="020B0609020204030204" pitchFamily="49" charset="0"/>
              </a:rPr>
              <a:t>      break</a:t>
            </a:r>
            <a:r>
              <a:rPr lang="en-US" dirty="0">
                <a:solidFill>
                  <a:srgbClr val="000000"/>
                </a:solidFill>
                <a:latin typeface="Consolas" panose="020B0609020204030204" pitchFamily="49" charset="0"/>
              </a:rPr>
              <a:t>;</a:t>
            </a:r>
          </a:p>
          <a:p>
            <a:pPr marL="320040" lvl="1" indent="0">
              <a:spcBef>
                <a:spcPts val="400"/>
              </a:spcBef>
              <a:buNone/>
            </a:pPr>
            <a:r>
              <a:rPr lang="en-US" dirty="0">
                <a:solidFill>
                  <a:srgbClr val="0000FF"/>
                </a:solidFill>
                <a:latin typeface="Consolas" panose="020B0609020204030204" pitchFamily="49" charset="0"/>
              </a:rPr>
              <a:t>      default</a:t>
            </a:r>
            <a:r>
              <a:rPr lang="en-US" dirty="0">
                <a:solidFill>
                  <a:srgbClr val="000000"/>
                </a:solidFill>
                <a:latin typeface="Consolas" panose="020B0609020204030204" pitchFamily="49" charset="0"/>
              </a:rPr>
              <a:t>:</a:t>
            </a:r>
          </a:p>
          <a:p>
            <a:pPr marL="320040" lvl="1" indent="0">
              <a:spcBef>
                <a:spcPts val="400"/>
              </a:spcBef>
              <a:buNone/>
            </a:pPr>
            <a:r>
              <a:rPr lang="en-US" dirty="0">
                <a:solidFill>
                  <a:srgbClr val="000000"/>
                </a:solidFill>
                <a:latin typeface="Consolas" panose="020B0609020204030204" pitchFamily="49" charset="0"/>
              </a:rPr>
              <a:t>         </a:t>
            </a:r>
            <a:r>
              <a:rPr lang="en-US" dirty="0">
                <a:solidFill>
                  <a:srgbClr val="000000"/>
                </a:solidFill>
                <a:highlight>
                  <a:srgbClr val="FFFF00"/>
                </a:highlight>
                <a:latin typeface="Consolas" panose="020B0609020204030204" pitchFamily="49" charset="0"/>
              </a:rPr>
              <a:t>std::unreachable();</a:t>
            </a:r>
          </a:p>
          <a:p>
            <a:pPr marL="320040" lvl="1" indent="0">
              <a:spcBef>
                <a:spcPts val="400"/>
              </a:spcBef>
              <a:buNone/>
            </a:pPr>
            <a:r>
              <a:rPr lang="en-US" dirty="0">
                <a:solidFill>
                  <a:srgbClr val="000000"/>
                </a:solidFill>
                <a:latin typeface="Consolas" panose="020B0609020204030204" pitchFamily="49" charset="0"/>
              </a:rPr>
              <a:t>   }</a:t>
            </a:r>
          </a:p>
          <a:p>
            <a:pPr marL="320040" lvl="1" indent="0">
              <a:spcBef>
                <a:spcPts val="400"/>
              </a:spcBef>
              <a:buNone/>
            </a:pPr>
            <a:r>
              <a:rPr lang="en-US" dirty="0">
                <a:solidFill>
                  <a:srgbClr val="000000"/>
                </a:solidFill>
                <a:latin typeface="Consolas" panose="020B0609020204030204" pitchFamily="49" charset="0"/>
              </a:rPr>
              <a:t>}</a:t>
            </a:r>
            <a:endParaRPr lang="en-US" dirty="0">
              <a:latin typeface="Consolas" panose="020B0609020204030204" pitchFamily="49" charset="0"/>
            </a:endParaRPr>
          </a:p>
        </p:txBody>
      </p:sp>
      <p:sp>
        <p:nvSpPr>
          <p:cNvPr id="4" name="TextBox 3">
            <a:extLst>
              <a:ext uri="{FF2B5EF4-FFF2-40B4-BE49-F238E27FC236}">
                <a16:creationId xmlns:a16="http://schemas.microsoft.com/office/drawing/2014/main" id="{27E882E5-41A0-F88F-C480-079C433F8218}"/>
              </a:ext>
            </a:extLst>
          </p:cNvPr>
          <p:cNvSpPr txBox="1"/>
          <p:nvPr/>
        </p:nvSpPr>
        <p:spPr>
          <a:xfrm>
            <a:off x="5181600" y="3790950"/>
            <a:ext cx="3352800" cy="923330"/>
          </a:xfrm>
          <a:prstGeom prst="rect">
            <a:avLst/>
          </a:prstGeom>
          <a:solidFill>
            <a:schemeClr val="accent1">
              <a:lumMod val="20000"/>
              <a:lumOff val="80000"/>
            </a:schemeClr>
          </a:solidFill>
          <a:ln w="19050">
            <a:solidFill>
              <a:srgbClr val="0070C0"/>
            </a:solidFill>
          </a:ln>
        </p:spPr>
        <p:txBody>
          <a:bodyPr wrap="square" rtlCol="0">
            <a:spAutoFit/>
          </a:bodyPr>
          <a:lstStyle>
            <a:lvl1pPr>
              <a:defRPr>
                <a:latin typeface="Segoe UI Light" pitchFamily="34" charset="0"/>
              </a:defRPr>
            </a:lvl1pPr>
          </a:lstStyle>
          <a:p>
            <a:r>
              <a:rPr lang="en-US" dirty="0"/>
              <a:t>Compilers can then skip generating code to verify that the value is between 0 and 3.</a:t>
            </a:r>
          </a:p>
        </p:txBody>
      </p:sp>
    </p:spTree>
    <p:extLst>
      <p:ext uri="{BB962C8B-B14F-4D97-AF65-F5344CB8AC3E}">
        <p14:creationId xmlns:p14="http://schemas.microsoft.com/office/powerpoint/2010/main" val="3962855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4" end="14"/>
                                            </p:txEl>
                                          </p:spTgt>
                                        </p:tgtEl>
                                        <p:attrNameLst>
                                          <p:attrName>style.visibility</p:attrName>
                                        </p:attrNameLst>
                                      </p:cBhvr>
                                      <p:to>
                                        <p:strVal val="visible"/>
                                      </p:to>
                                    </p:set>
                                    <p:animEffect transition="in" filter="fade">
                                      <p:cBhvr>
                                        <p:cTn id="10" dur="500"/>
                                        <p:tgtEl>
                                          <p:spTgt spid="3">
                                            <p:txEl>
                                              <p:pRg st="14" end="1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500"/>
                                        <p:tgtEl>
                                          <p:spTgt spid="3">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fade">
                                      <p:cBhvr>
                                        <p:cTn id="37" dur="500"/>
                                        <p:tgtEl>
                                          <p:spTgt spid="3">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500"/>
                                        <p:tgtEl>
                                          <p:spTgt spid="3">
                                            <p:txEl>
                                              <p:pRg st="11" end="11"/>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Effect transition="in" filter="fade">
                                      <p:cBhvr>
                                        <p:cTn id="45" dur="500"/>
                                        <p:tgtEl>
                                          <p:spTgt spid="3">
                                            <p:txEl>
                                              <p:pRg st="12" end="12"/>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FF8200"/>
                </a:solidFill>
              </a:rPr>
              <a:t>Assumptions</a:t>
            </a:r>
          </a:p>
          <a:p>
            <a:pPr lvl="1">
              <a:lnSpc>
                <a:spcPct val="120000"/>
              </a:lnSpc>
              <a:spcBef>
                <a:spcPts val="0"/>
              </a:spcBef>
            </a:pPr>
            <a:r>
              <a:rPr lang="en-US" sz="1600" dirty="0"/>
              <a:t>Named Universal Character Escapes</a:t>
            </a:r>
          </a:p>
          <a:p>
            <a:pPr lvl="1">
              <a:lnSpc>
                <a:spcPct val="120000"/>
              </a:lnSpc>
              <a:spcBef>
                <a:spcPts val="0"/>
              </a:spcBef>
            </a:pPr>
            <a:r>
              <a:rPr lang="en-US" sz="1600" dirty="0"/>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1436989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Assumptions</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Before C++23, assumptions are compiler dependent</a:t>
            </a:r>
          </a:p>
          <a:p>
            <a:r>
              <a:rPr lang="en-US" dirty="0"/>
              <a:t>Examples:</a:t>
            </a:r>
          </a:p>
          <a:p>
            <a:pPr lvl="1"/>
            <a:r>
              <a:rPr lang="en-US" dirty="0"/>
              <a:t>MSVC and ICC:  </a:t>
            </a:r>
            <a:r>
              <a:rPr lang="en-US" dirty="0">
                <a:latin typeface="Consolas" panose="020B0609020204030204" pitchFamily="49" charset="0"/>
              </a:rPr>
              <a:t>__assume(expr)</a:t>
            </a:r>
          </a:p>
          <a:p>
            <a:pPr lvl="1"/>
            <a:r>
              <a:rPr lang="en-US" dirty="0"/>
              <a:t>Clang: </a:t>
            </a:r>
            <a:r>
              <a:rPr lang="en-US" dirty="0">
                <a:latin typeface="Consolas" panose="020B0609020204030204" pitchFamily="49" charset="0"/>
              </a:rPr>
              <a:t>__</a:t>
            </a:r>
            <a:r>
              <a:rPr lang="en-US" dirty="0" err="1">
                <a:latin typeface="Consolas" panose="020B0609020204030204" pitchFamily="49" charset="0"/>
              </a:rPr>
              <a:t>builtin_assume</a:t>
            </a:r>
            <a:r>
              <a:rPr lang="en-US" dirty="0">
                <a:latin typeface="Consolas" panose="020B0609020204030204" pitchFamily="49" charset="0"/>
              </a:rPr>
              <a:t>(expr)</a:t>
            </a:r>
          </a:p>
          <a:p>
            <a:pPr lvl="1"/>
            <a:r>
              <a:rPr lang="en-US" dirty="0"/>
              <a:t>GCC: Emulated with:</a:t>
            </a:r>
            <a:br>
              <a:rPr lang="en-US" dirty="0"/>
            </a:br>
            <a:r>
              <a:rPr lang="en-US" dirty="0"/>
              <a:t>         </a:t>
            </a:r>
            <a:r>
              <a:rPr lang="en-US" dirty="0">
                <a:latin typeface="Consolas" panose="020B0609020204030204" pitchFamily="49" charset="0"/>
              </a:rPr>
              <a:t>if (expr) {} else { __</a:t>
            </a:r>
            <a:r>
              <a:rPr lang="en-US" dirty="0" err="1">
                <a:latin typeface="Consolas" panose="020B0609020204030204" pitchFamily="49" charset="0"/>
              </a:rPr>
              <a:t>builtin_unreachable</a:t>
            </a:r>
            <a:r>
              <a:rPr lang="en-US" dirty="0">
                <a:latin typeface="Consolas" panose="020B0609020204030204" pitchFamily="49" charset="0"/>
              </a:rPr>
              <a:t>(); }</a:t>
            </a:r>
          </a:p>
          <a:p>
            <a:r>
              <a:rPr lang="en-US" dirty="0"/>
              <a:t>C++23: standard way to express assumptions</a:t>
            </a:r>
          </a:p>
          <a:p>
            <a:pPr lvl="1"/>
            <a:r>
              <a:rPr lang="en-US" dirty="0">
                <a:latin typeface="Consolas" panose="020B0609020204030204" pitchFamily="49" charset="0"/>
              </a:rPr>
              <a:t>[[assume(expr)]];</a:t>
            </a:r>
          </a:p>
          <a:p>
            <a:r>
              <a:rPr lang="en-US" dirty="0"/>
              <a:t>Why use assumptions?</a:t>
            </a:r>
          </a:p>
          <a:p>
            <a:pPr lvl="1"/>
            <a:r>
              <a:rPr lang="en-US" dirty="0"/>
              <a:t>For performance</a:t>
            </a:r>
          </a:p>
        </p:txBody>
      </p:sp>
      <p:sp>
        <p:nvSpPr>
          <p:cNvPr id="5" name="TextBox 4">
            <a:extLst>
              <a:ext uri="{FF2B5EF4-FFF2-40B4-BE49-F238E27FC236}">
                <a16:creationId xmlns:a16="http://schemas.microsoft.com/office/drawing/2014/main" id="{D053D6A7-1132-C8A5-B07E-A20FBA55ECA8}"/>
              </a:ext>
            </a:extLst>
          </p:cNvPr>
          <p:cNvSpPr txBox="1"/>
          <p:nvPr/>
        </p:nvSpPr>
        <p:spPr>
          <a:xfrm>
            <a:off x="6019800" y="1581150"/>
            <a:ext cx="2743200" cy="1169551"/>
          </a:xfrm>
          <a:prstGeom prst="rect">
            <a:avLst/>
          </a:prstGeom>
          <a:solidFill>
            <a:schemeClr val="accent1">
              <a:lumMod val="20000"/>
              <a:lumOff val="80000"/>
            </a:schemeClr>
          </a:solidFill>
          <a:ln w="19050">
            <a:solidFill>
              <a:srgbClr val="0070C0"/>
            </a:solidFill>
          </a:ln>
        </p:spPr>
        <p:txBody>
          <a:bodyPr wrap="square" rtlCol="0">
            <a:spAutoFit/>
          </a:bodyPr>
          <a:lstStyle>
            <a:lvl1pPr>
              <a:defRPr>
                <a:latin typeface="Segoe UI Light" pitchFamily="34" charset="0"/>
              </a:defRPr>
            </a:lvl1pPr>
          </a:lstStyle>
          <a:p>
            <a:r>
              <a:rPr lang="en-US" sz="1400" dirty="0"/>
              <a:t>Example:</a:t>
            </a:r>
          </a:p>
          <a:p>
            <a:r>
              <a:rPr lang="en-US" sz="1400" dirty="0">
                <a:latin typeface="Consolas" panose="020B0609020204030204" pitchFamily="49" charset="0"/>
              </a:rPr>
              <a:t>int divide_by_32(int x) {</a:t>
            </a:r>
          </a:p>
          <a:p>
            <a:r>
              <a:rPr lang="en-US" sz="1400" dirty="0">
                <a:latin typeface="Consolas" panose="020B0609020204030204" pitchFamily="49" charset="0"/>
              </a:rPr>
              <a:t>   __assume(x &gt;= 0);</a:t>
            </a:r>
          </a:p>
          <a:p>
            <a:r>
              <a:rPr lang="en-US" sz="1400" dirty="0">
                <a:latin typeface="Consolas" panose="020B0609020204030204" pitchFamily="49" charset="0"/>
              </a:rPr>
              <a:t>   return x/32;</a:t>
            </a:r>
          </a:p>
          <a:p>
            <a:r>
              <a:rPr lang="en-US" sz="1400" dirty="0">
                <a:latin typeface="Consolas" panose="020B0609020204030204" pitchFamily="49" charset="0"/>
              </a:rPr>
              <a:t>}</a:t>
            </a:r>
          </a:p>
        </p:txBody>
      </p:sp>
      <p:sp>
        <p:nvSpPr>
          <p:cNvPr id="4" name="TextBox 3">
            <a:extLst>
              <a:ext uri="{FF2B5EF4-FFF2-40B4-BE49-F238E27FC236}">
                <a16:creationId xmlns:a16="http://schemas.microsoft.com/office/drawing/2014/main" id="{7D80BDB8-5219-30D3-602C-88FF47F4D93D}"/>
              </a:ext>
            </a:extLst>
          </p:cNvPr>
          <p:cNvSpPr txBox="1"/>
          <p:nvPr/>
        </p:nvSpPr>
        <p:spPr>
          <a:xfrm>
            <a:off x="6019800" y="3852029"/>
            <a:ext cx="2743200" cy="1169551"/>
          </a:xfrm>
          <a:prstGeom prst="rect">
            <a:avLst/>
          </a:prstGeom>
          <a:solidFill>
            <a:schemeClr val="accent1">
              <a:lumMod val="20000"/>
              <a:lumOff val="80000"/>
            </a:schemeClr>
          </a:solidFill>
          <a:ln w="19050">
            <a:solidFill>
              <a:srgbClr val="0070C0"/>
            </a:solidFill>
          </a:ln>
        </p:spPr>
        <p:txBody>
          <a:bodyPr wrap="square" rtlCol="0">
            <a:spAutoFit/>
          </a:bodyPr>
          <a:lstStyle>
            <a:lvl1pPr>
              <a:defRPr>
                <a:latin typeface="Segoe UI Light" pitchFamily="34" charset="0"/>
              </a:defRPr>
            </a:lvl1pPr>
          </a:lstStyle>
          <a:p>
            <a:r>
              <a:rPr lang="en-US" sz="1400" dirty="0"/>
              <a:t>Example:</a:t>
            </a:r>
          </a:p>
          <a:p>
            <a:r>
              <a:rPr lang="en-US" sz="1400" dirty="0">
                <a:solidFill>
                  <a:srgbClr val="A6A6A6"/>
                </a:solidFill>
                <a:latin typeface="Consolas" panose="020B0609020204030204" pitchFamily="49" charset="0"/>
              </a:rPr>
              <a:t>int divide_by_32(int x) {</a:t>
            </a:r>
          </a:p>
          <a:p>
            <a:r>
              <a:rPr lang="en-US" sz="1400" b="1" dirty="0">
                <a:latin typeface="Consolas" panose="020B0609020204030204" pitchFamily="49" charset="0"/>
              </a:rPr>
              <a:t>   [[assume(x &gt;= 0)]];</a:t>
            </a:r>
          </a:p>
          <a:p>
            <a:r>
              <a:rPr lang="en-US" sz="1400" dirty="0">
                <a:latin typeface="Consolas" panose="020B0609020204030204" pitchFamily="49" charset="0"/>
              </a:rPr>
              <a:t>   </a:t>
            </a:r>
            <a:r>
              <a:rPr lang="en-US" sz="1400" dirty="0">
                <a:solidFill>
                  <a:srgbClr val="A6A6A6"/>
                </a:solidFill>
                <a:latin typeface="Consolas" panose="020B0609020204030204" pitchFamily="49" charset="0"/>
              </a:rPr>
              <a:t>return x/32;</a:t>
            </a:r>
          </a:p>
          <a:p>
            <a:r>
              <a:rPr lang="en-US" sz="1400" dirty="0">
                <a:solidFill>
                  <a:srgbClr val="A6A6A6"/>
                </a:solidFill>
                <a:latin typeface="Consolas" panose="020B0609020204030204" pitchFamily="49" charset="0"/>
              </a:rPr>
              <a:t>}</a:t>
            </a:r>
          </a:p>
        </p:txBody>
      </p:sp>
    </p:spTree>
    <p:extLst>
      <p:ext uri="{BB962C8B-B14F-4D97-AF65-F5344CB8AC3E}">
        <p14:creationId xmlns:p14="http://schemas.microsoft.com/office/powerpoint/2010/main" val="4082035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FF8200"/>
                </a:solidFill>
              </a:rPr>
              <a:t>Named Universal Character Escapes</a:t>
            </a:r>
          </a:p>
          <a:p>
            <a:pPr lvl="1">
              <a:lnSpc>
                <a:spcPct val="120000"/>
              </a:lnSpc>
              <a:spcBef>
                <a:spcPts val="0"/>
              </a:spcBef>
            </a:pPr>
            <a:r>
              <a:rPr lang="en-US" sz="1600" dirty="0"/>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779497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t>Deducing this</a:t>
            </a:r>
          </a:p>
          <a:p>
            <a:pPr lvl="1">
              <a:lnSpc>
                <a:spcPct val="120000"/>
              </a:lnSpc>
              <a:spcBef>
                <a:spcPts val="0"/>
              </a:spcBef>
            </a:pPr>
            <a:r>
              <a:rPr lang="en-US" sz="1600" dirty="0"/>
              <a:t>if </a:t>
            </a:r>
            <a:r>
              <a:rPr lang="en-US" sz="1600" dirty="0" err="1"/>
              <a:t>consteval</a:t>
            </a:r>
            <a:endParaRPr lang="en-US" sz="1600" dirty="0"/>
          </a:p>
          <a:p>
            <a:pPr lvl="1">
              <a:lnSpc>
                <a:spcPct val="120000"/>
              </a:lnSpc>
              <a:spcBef>
                <a:spcPts val="0"/>
              </a:spcBef>
            </a:pPr>
            <a:r>
              <a:rPr lang="en-US" sz="1600" dirty="0"/>
              <a:t>Multidimensional Subscript Operator</a:t>
            </a:r>
          </a:p>
          <a:p>
            <a:pPr lvl="1">
              <a:lnSpc>
                <a:spcPct val="120000"/>
              </a:lnSpc>
              <a:spcBef>
                <a:spcPts val="0"/>
              </a:spcBef>
            </a:pPr>
            <a:r>
              <a:rPr lang="en-US" sz="1600" dirty="0"/>
              <a:t>Attributes on Lambda-Expressions</a:t>
            </a:r>
          </a:p>
          <a:p>
            <a:pPr lvl="1">
              <a:lnSpc>
                <a:spcPct val="120000"/>
              </a:lnSpc>
              <a:spcBef>
                <a:spcPts val="0"/>
              </a:spcBef>
            </a:pPr>
            <a:r>
              <a:rPr lang="en-US" sz="1600" dirty="0"/>
              <a:t>Literal Suffix for </a:t>
            </a:r>
            <a:r>
              <a:rPr lang="en-US" sz="1600" dirty="0" err="1"/>
              <a:t>size_t</a:t>
            </a:r>
            <a:endParaRPr lang="en-US" sz="1600" dirty="0"/>
          </a:p>
          <a:p>
            <a:pPr lvl="1">
              <a:lnSpc>
                <a:spcPct val="120000"/>
              </a:lnSpc>
              <a:spcBef>
                <a:spcPts val="0"/>
              </a:spcBef>
            </a:pPr>
            <a:r>
              <a:rPr lang="en-US" sz="1600" dirty="0"/>
              <a:t>auto(x): decay-copy in The Language</a:t>
            </a:r>
          </a:p>
          <a:p>
            <a:pPr lvl="1">
              <a:lnSpc>
                <a:spcPct val="120000"/>
              </a:lnSpc>
              <a:spcBef>
                <a:spcPts val="0"/>
              </a:spcBef>
            </a:pPr>
            <a:r>
              <a:rPr lang="en-US" sz="1600" dirty="0"/>
              <a:t>#elifdef, #elifndef, and #warning</a:t>
            </a:r>
          </a:p>
          <a:p>
            <a:pPr lvl="1">
              <a:lnSpc>
                <a:spcPct val="120000"/>
              </a:lnSpc>
              <a:spcBef>
                <a:spcPts val="0"/>
              </a:spcBef>
            </a:pPr>
            <a:r>
              <a:rPr lang="en-US" sz="1600" dirty="0"/>
              <a:t>Marking Unreachable Code</a:t>
            </a:r>
          </a:p>
          <a:p>
            <a:pPr lvl="1">
              <a:lnSpc>
                <a:spcPct val="120000"/>
              </a:lnSpc>
              <a:spcBef>
                <a:spcPts val="0"/>
              </a:spcBef>
            </a:pPr>
            <a:r>
              <a:rPr lang="en-US" sz="1600" dirty="0"/>
              <a:t>Assumptions</a:t>
            </a:r>
          </a:p>
          <a:p>
            <a:pPr lvl="1">
              <a:lnSpc>
                <a:spcPct val="120000"/>
              </a:lnSpc>
              <a:spcBef>
                <a:spcPts val="0"/>
              </a:spcBef>
            </a:pPr>
            <a:r>
              <a:rPr lang="en-US" sz="1600" dirty="0"/>
              <a:t>Named Universal Character Escapes</a:t>
            </a:r>
          </a:p>
          <a:p>
            <a:pPr lvl="1">
              <a:lnSpc>
                <a:spcPct val="120000"/>
              </a:lnSpc>
              <a:spcBef>
                <a:spcPts val="0"/>
              </a:spcBef>
            </a:pPr>
            <a:r>
              <a:rPr lang="en-US" sz="1600" dirty="0"/>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3299383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Named Universal Character Escapes</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Use </a:t>
            </a:r>
            <a:r>
              <a:rPr lang="en-US" b="1" dirty="0"/>
              <a:t>Unicode assigned names </a:t>
            </a:r>
            <a:r>
              <a:rPr lang="en-US" dirty="0"/>
              <a:t>instead of code point values</a:t>
            </a:r>
          </a:p>
          <a:p>
            <a:r>
              <a:rPr lang="en-US" dirty="0"/>
              <a:t>Examples:</a:t>
            </a:r>
          </a:p>
          <a:p>
            <a:pPr lvl="1"/>
            <a:r>
              <a:rPr lang="en-US" dirty="0"/>
              <a:t>Pre-C++23</a:t>
            </a:r>
          </a:p>
          <a:p>
            <a:pPr marL="640080" lvl="2" indent="0">
              <a:buNone/>
            </a:pPr>
            <a:r>
              <a:rPr lang="en-US" altLang="en-US" sz="1200" i="1" dirty="0">
                <a:solidFill>
                  <a:srgbClr val="008000"/>
                </a:solidFill>
                <a:latin typeface="Consolas" panose="020B0609020204030204" pitchFamily="49" charset="0"/>
              </a:rPr>
              <a:t>// UTF-32 character literal {LATIN CAPITAL LETTER A WITH MACRON} (</a:t>
            </a:r>
            <a:r>
              <a:rPr lang="en-US" altLang="en-US" sz="1200" i="1" dirty="0">
                <a:solidFill>
                  <a:srgbClr val="3399FF"/>
                </a:solidFill>
                <a:latin typeface="Consolas" panose="020B0609020204030204" pitchFamily="49" charset="0"/>
              </a:rPr>
              <a:t>Ā</a:t>
            </a:r>
            <a:r>
              <a:rPr lang="en-US" altLang="en-US" sz="1200" i="1" dirty="0">
                <a:solidFill>
                  <a:srgbClr val="008000"/>
                </a:solidFill>
                <a:latin typeface="Consolas" panose="020B0609020204030204" pitchFamily="49" charset="0"/>
              </a:rPr>
              <a:t>)</a:t>
            </a:r>
            <a:endParaRPr lang="en-US" altLang="en-US" sz="1200" dirty="0">
              <a:solidFill>
                <a:srgbClr val="000000"/>
              </a:solidFill>
              <a:latin typeface="Consolas" panose="020B0609020204030204" pitchFamily="49" charset="0"/>
            </a:endParaRPr>
          </a:p>
          <a:p>
            <a:pPr marL="640080" lvl="2" indent="0">
              <a:buNone/>
            </a:pPr>
            <a:r>
              <a:rPr lang="en-US" altLang="en-US" sz="1200" dirty="0">
                <a:latin typeface="Consolas" panose="020B0609020204030204" pitchFamily="49" charset="0"/>
              </a:rPr>
              <a:t>auto a { </a:t>
            </a:r>
            <a:r>
              <a:rPr lang="en-US" altLang="en-US" sz="1200" dirty="0">
                <a:solidFill>
                  <a:srgbClr val="9F6807"/>
                </a:solidFill>
                <a:latin typeface="Consolas" panose="020B0609020204030204" pitchFamily="49" charset="0"/>
              </a:rPr>
              <a:t>U'\u0100'</a:t>
            </a:r>
            <a:r>
              <a:rPr lang="en-US" altLang="en-US" sz="1200" dirty="0">
                <a:latin typeface="Consolas" panose="020B0609020204030204" pitchFamily="49" charset="0"/>
              </a:rPr>
              <a:t> };</a:t>
            </a:r>
          </a:p>
          <a:p>
            <a:pPr marL="640080" lvl="2" indent="0">
              <a:buNone/>
            </a:pPr>
            <a:r>
              <a:rPr lang="en-US" altLang="en-US" sz="1200" i="1" dirty="0">
                <a:solidFill>
                  <a:srgbClr val="008000"/>
                </a:solidFill>
                <a:latin typeface="Consolas" panose="020B0609020204030204" pitchFamily="49" charset="0"/>
              </a:rPr>
              <a:t>// UTF-8 string literal {LATIN CAPITAL LETTER A WITH MACRON}{COMBINING GRAVE ACCENT} (</a:t>
            </a:r>
            <a:r>
              <a:rPr lang="en-US" altLang="en-US" sz="1200" i="1" dirty="0">
                <a:solidFill>
                  <a:srgbClr val="3399FF"/>
                </a:solidFill>
                <a:latin typeface="Consolas" panose="020B0609020204030204" pitchFamily="49" charset="0"/>
              </a:rPr>
              <a:t>Ā̀</a:t>
            </a:r>
            <a:r>
              <a:rPr lang="en-US" altLang="en-US" sz="1200" i="1" dirty="0">
                <a:solidFill>
                  <a:srgbClr val="008000"/>
                </a:solidFill>
                <a:latin typeface="Consolas" panose="020B0609020204030204" pitchFamily="49" charset="0"/>
              </a:rPr>
              <a:t>)</a:t>
            </a:r>
          </a:p>
          <a:p>
            <a:pPr marL="640080" lvl="2" indent="0">
              <a:buNone/>
            </a:pPr>
            <a:r>
              <a:rPr lang="en-US" altLang="en-US" sz="1200" dirty="0">
                <a:latin typeface="Consolas" panose="020B0609020204030204" pitchFamily="49" charset="0"/>
              </a:rPr>
              <a:t>auto b { </a:t>
            </a:r>
            <a:r>
              <a:rPr lang="en-US" altLang="en-US" sz="1200" dirty="0">
                <a:solidFill>
                  <a:srgbClr val="9F6807"/>
                </a:solidFill>
                <a:latin typeface="Consolas" panose="020B0609020204030204" pitchFamily="49" charset="0"/>
              </a:rPr>
              <a:t>u8"\u0100\u0300"</a:t>
            </a:r>
            <a:r>
              <a:rPr lang="en-US" altLang="en-US" sz="1200" dirty="0">
                <a:latin typeface="Consolas" panose="020B0609020204030204" pitchFamily="49" charset="0"/>
              </a:rPr>
              <a:t> };</a:t>
            </a:r>
          </a:p>
          <a:p>
            <a:pPr lvl="1"/>
            <a:r>
              <a:rPr lang="en-US" altLang="en-US" dirty="0"/>
              <a:t>C++23</a:t>
            </a:r>
          </a:p>
          <a:p>
            <a:pPr marL="640080" lvl="2" indent="0">
              <a:buNone/>
            </a:pPr>
            <a:r>
              <a:rPr lang="en-US" altLang="en-US" sz="1200" dirty="0">
                <a:latin typeface="Consolas" panose="020B0609020204030204" pitchFamily="49" charset="0"/>
              </a:rPr>
              <a:t>auto a { </a:t>
            </a:r>
            <a:r>
              <a:rPr lang="en-US" altLang="en-US" sz="1200" dirty="0">
                <a:solidFill>
                  <a:srgbClr val="9F6807"/>
                </a:solidFill>
                <a:latin typeface="Consolas" panose="020B0609020204030204" pitchFamily="49" charset="0"/>
              </a:rPr>
              <a:t>U'\N{LATIN CAPITAL LETTER A WITH MACRON}'</a:t>
            </a:r>
            <a:r>
              <a:rPr lang="en-US" altLang="en-US" sz="1200" dirty="0">
                <a:latin typeface="Consolas" panose="020B0609020204030204" pitchFamily="49" charset="0"/>
              </a:rPr>
              <a:t> };</a:t>
            </a:r>
            <a:endParaRPr lang="en-US" altLang="en-US" sz="1200" i="1" dirty="0">
              <a:latin typeface="Consolas" panose="020B0609020204030204" pitchFamily="49" charset="0"/>
            </a:endParaRPr>
          </a:p>
          <a:p>
            <a:pPr marL="640080" lvl="2" indent="0">
              <a:buNone/>
            </a:pPr>
            <a:r>
              <a:rPr lang="en-US" altLang="en-US" sz="1200" dirty="0">
                <a:latin typeface="Consolas" panose="020B0609020204030204" pitchFamily="49" charset="0"/>
              </a:rPr>
              <a:t>auto b { </a:t>
            </a:r>
            <a:r>
              <a:rPr lang="en-US" altLang="en-US" sz="1200" dirty="0">
                <a:solidFill>
                  <a:srgbClr val="9F6807"/>
                </a:solidFill>
                <a:latin typeface="Consolas" panose="020B0609020204030204" pitchFamily="49" charset="0"/>
              </a:rPr>
              <a:t>u8"\N{LATIN CAPITAL LETTER A WITH MACRON}\N{COMBINING GRAVE ACCENT}"</a:t>
            </a:r>
            <a:r>
              <a:rPr lang="en-US" altLang="en-US" sz="1200" dirty="0">
                <a:latin typeface="Consolas" panose="020B0609020204030204" pitchFamily="49" charset="0"/>
              </a:rPr>
              <a:t> };</a:t>
            </a:r>
          </a:p>
          <a:p>
            <a:pPr marL="365760" lvl="1" indent="0">
              <a:buNone/>
            </a:pPr>
            <a:endParaRPr lang="en-US" altLang="en-US" sz="1400" dirty="0">
              <a:latin typeface="Consolas" panose="020B0609020204030204" pitchFamily="49" charset="0"/>
            </a:endParaRPr>
          </a:p>
          <a:p>
            <a:pPr lvl="1"/>
            <a:endParaRPr lang="en-US" dirty="0"/>
          </a:p>
        </p:txBody>
      </p:sp>
    </p:spTree>
    <p:extLst>
      <p:ext uri="{BB962C8B-B14F-4D97-AF65-F5344CB8AC3E}">
        <p14:creationId xmlns:p14="http://schemas.microsoft.com/office/powerpoint/2010/main" val="2865964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500"/>
                                        <p:tgtEl>
                                          <p:spTgt spid="3">
                                            <p:txEl>
                                              <p:pRg st="8" end="8"/>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fade">
                                      <p:cBhvr>
                                        <p:cTn id="2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FF8200"/>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1576652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Trim Whitespace Before Line Splicing</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What is the output of the following?</a:t>
            </a:r>
          </a:p>
          <a:p>
            <a:pPr marL="320040" lvl="1" indent="0">
              <a:spcBef>
                <a:spcPts val="0"/>
              </a:spcBef>
              <a:buNone/>
            </a:pP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main()</a:t>
            </a:r>
          </a:p>
          <a:p>
            <a:pPr marL="320040" lvl="1" indent="0">
              <a:spcBef>
                <a:spcPts val="0"/>
              </a:spcBef>
              <a:buNone/>
            </a:pPr>
            <a:r>
              <a:rPr lang="en-US" sz="1400" dirty="0">
                <a:solidFill>
                  <a:srgbClr val="000000"/>
                </a:solidFill>
                <a:latin typeface="Consolas" panose="020B0609020204030204" pitchFamily="49" charset="0"/>
              </a:rPr>
              <a:t>{</a:t>
            </a:r>
          </a:p>
          <a:p>
            <a:pPr marL="320040" lvl="1" indent="0">
              <a:spcBef>
                <a:spcPts val="0"/>
              </a:spcBef>
              <a:buNone/>
            </a:pPr>
            <a:r>
              <a:rPr lang="en-US" sz="1400" dirty="0">
                <a:solidFill>
                  <a:srgbClr val="0000FF"/>
                </a:solidFill>
                <a:latin typeface="Consolas" panose="020B0609020204030204" pitchFamily="49" charset="0"/>
              </a:rPr>
              <a:t>  int</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 = 1</a:t>
            </a:r>
          </a:p>
          <a:p>
            <a:pPr marL="320040" lvl="1" indent="0">
              <a:spcBef>
                <a:spcPts val="0"/>
              </a:spcBef>
              <a:buNone/>
            </a:pPr>
            <a:r>
              <a:rPr lang="en-US" sz="1400" dirty="0">
                <a:solidFill>
                  <a:srgbClr val="008000"/>
                </a:solidFill>
                <a:latin typeface="Consolas" panose="020B0609020204030204" pitchFamily="49" charset="0"/>
              </a:rPr>
              <a:t>  // \ </a:t>
            </a:r>
            <a:endParaRPr lang="en-US" sz="1400" dirty="0">
              <a:solidFill>
                <a:srgbClr val="000000"/>
              </a:solidFill>
              <a:latin typeface="Consolas" panose="020B0609020204030204" pitchFamily="49" charset="0"/>
            </a:endParaRPr>
          </a:p>
          <a:p>
            <a:pPr marL="320040" lvl="1" indent="0">
              <a:spcBef>
                <a:spcPts val="0"/>
              </a:spcBef>
              <a:buNone/>
            </a:pPr>
            <a:r>
              <a:rPr lang="en-US" sz="1400" dirty="0">
                <a:solidFill>
                  <a:srgbClr val="000000"/>
                </a:solidFill>
                <a:latin typeface="Consolas" panose="020B0609020204030204" pitchFamily="49" charset="0"/>
              </a:rPr>
              <a:t>  + 42</a:t>
            </a:r>
          </a:p>
          <a:p>
            <a:pPr marL="320040" lvl="1" indent="0">
              <a:spcBef>
                <a:spcPts val="0"/>
              </a:spcBef>
              <a:buNone/>
            </a:pPr>
            <a:r>
              <a:rPr lang="en-US" sz="1400" dirty="0">
                <a:solidFill>
                  <a:srgbClr val="000000"/>
                </a:solidFill>
                <a:latin typeface="Consolas" panose="020B0609020204030204" pitchFamily="49" charset="0"/>
              </a:rPr>
              <a:t>  ;</a:t>
            </a:r>
          </a:p>
          <a:p>
            <a:pPr marL="320040" lvl="1" indent="0">
              <a:spcBef>
                <a:spcPts val="0"/>
              </a:spcBef>
              <a:buNone/>
            </a:pPr>
            <a:r>
              <a:rPr lang="en-US" sz="1400" dirty="0">
                <a:solidFill>
                  <a:srgbClr val="000000"/>
                </a:solidFill>
                <a:latin typeface="Consolas" panose="020B0609020204030204" pitchFamily="49" charset="0"/>
              </a:rPr>
              <a:t>  std::</a:t>
            </a:r>
            <a:r>
              <a:rPr lang="en-US" sz="1400" dirty="0" err="1">
                <a:solidFill>
                  <a:srgbClr val="000000"/>
                </a:solidFill>
                <a:latin typeface="Consolas" panose="020B0609020204030204" pitchFamily="49" charset="0"/>
              </a:rPr>
              <a:t>cout</a:t>
            </a:r>
            <a:r>
              <a:rPr lang="en-US" sz="1400" dirty="0">
                <a:solidFill>
                  <a:srgbClr val="000000"/>
                </a:solidFill>
                <a:latin typeface="Consolas" panose="020B0609020204030204" pitchFamily="49" charset="0"/>
              </a:rPr>
              <a:t> </a:t>
            </a:r>
            <a:r>
              <a:rPr lang="en-US" sz="1400" dirty="0">
                <a:solidFill>
                  <a:srgbClr val="008080"/>
                </a:solidFill>
                <a:latin typeface="Consolas" panose="020B0609020204030204" pitchFamily="49" charset="0"/>
              </a:rPr>
              <a:t>&lt;&lt;</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i</a:t>
            </a:r>
            <a:r>
              <a:rPr lang="en-US" sz="1400" dirty="0">
                <a:solidFill>
                  <a:srgbClr val="000000"/>
                </a:solidFill>
                <a:latin typeface="Consolas" panose="020B0609020204030204" pitchFamily="49" charset="0"/>
              </a:rPr>
              <a:t>;</a:t>
            </a:r>
          </a:p>
          <a:p>
            <a:pPr marL="320040" lvl="1" indent="0">
              <a:spcBef>
                <a:spcPts val="0"/>
              </a:spcBef>
              <a:buNone/>
            </a:pPr>
            <a:r>
              <a:rPr lang="en-US" sz="1400" dirty="0">
                <a:solidFill>
                  <a:srgbClr val="000000"/>
                </a:solidFill>
                <a:latin typeface="Consolas" panose="020B0609020204030204" pitchFamily="49" charset="0"/>
              </a:rPr>
              <a:t>}</a:t>
            </a:r>
          </a:p>
          <a:p>
            <a:r>
              <a:rPr lang="en-US" dirty="0"/>
              <a:t>It’s undefined by the standard pre C++23!</a:t>
            </a:r>
            <a:br>
              <a:rPr lang="en-US" dirty="0"/>
            </a:br>
            <a:r>
              <a:rPr lang="en-US" dirty="0"/>
              <a:t>GCC and Clang write 1, MSVC writes 43</a:t>
            </a:r>
          </a:p>
          <a:p>
            <a:r>
              <a:rPr lang="en-US" dirty="0"/>
              <a:t>C++23 mandates that whitespace after a \ line continuation character is stripped, so result should be 1</a:t>
            </a:r>
          </a:p>
        </p:txBody>
      </p:sp>
      <p:sp>
        <p:nvSpPr>
          <p:cNvPr id="4" name="Rectangle 3">
            <a:extLst>
              <a:ext uri="{FF2B5EF4-FFF2-40B4-BE49-F238E27FC236}">
                <a16:creationId xmlns:a16="http://schemas.microsoft.com/office/drawing/2014/main" id="{BCF9FF39-9E51-4212-BA9E-33B640EA043E}"/>
              </a:ext>
            </a:extLst>
          </p:cNvPr>
          <p:cNvSpPr/>
          <p:nvPr/>
        </p:nvSpPr>
        <p:spPr>
          <a:xfrm>
            <a:off x="908500" y="2026551"/>
            <a:ext cx="386899" cy="228600"/>
          </a:xfrm>
          <a:prstGeom prst="rect">
            <a:avLst/>
          </a:prstGeom>
          <a:noFill/>
          <a:ln w="381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5" name="TextBox 4">
            <a:extLst>
              <a:ext uri="{FF2B5EF4-FFF2-40B4-BE49-F238E27FC236}">
                <a16:creationId xmlns:a16="http://schemas.microsoft.com/office/drawing/2014/main" id="{D7FDF9C1-0F16-4B65-9C19-CCBDE2DD34CA}"/>
              </a:ext>
            </a:extLst>
          </p:cNvPr>
          <p:cNvSpPr txBox="1"/>
          <p:nvPr/>
        </p:nvSpPr>
        <p:spPr>
          <a:xfrm>
            <a:off x="2133600" y="1695450"/>
            <a:ext cx="2438400" cy="369332"/>
          </a:xfrm>
          <a:prstGeom prst="rect">
            <a:avLst/>
          </a:prstGeom>
          <a:ln>
            <a:solidFill>
              <a:srgbClr val="0070C0"/>
            </a:solidFill>
          </a:ln>
        </p:spPr>
        <p:txBody>
          <a:bodyPr wrap="square" rtlCol="0">
            <a:spAutoFit/>
          </a:bodyPr>
          <a:lstStyle/>
          <a:p>
            <a:r>
              <a:rPr lang="en-US" dirty="0">
                <a:latin typeface="Segoe UI Light" pitchFamily="34" charset="0"/>
              </a:rPr>
              <a:t>Extra space behind \</a:t>
            </a:r>
          </a:p>
        </p:txBody>
      </p:sp>
      <p:cxnSp>
        <p:nvCxnSpPr>
          <p:cNvPr id="7" name="Straight Arrow Connector 6">
            <a:extLst>
              <a:ext uri="{FF2B5EF4-FFF2-40B4-BE49-F238E27FC236}">
                <a16:creationId xmlns:a16="http://schemas.microsoft.com/office/drawing/2014/main" id="{C5BC44C0-9CC7-47BE-9FAA-313379141C03}"/>
              </a:ext>
            </a:extLst>
          </p:cNvPr>
          <p:cNvCxnSpPr>
            <a:cxnSpLocks/>
            <a:endCxn id="4" idx="3"/>
          </p:cNvCxnSpPr>
          <p:nvPr/>
        </p:nvCxnSpPr>
        <p:spPr>
          <a:xfrm flipH="1">
            <a:off x="1295399" y="1880116"/>
            <a:ext cx="832300" cy="260735"/>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4905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500"/>
                                        <p:tgtEl>
                                          <p:spTgt spid="3">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0" end="10"/>
                                            </p:txEl>
                                          </p:spTgt>
                                        </p:tgtEl>
                                        <p:attrNameLst>
                                          <p:attrName>style.visibility</p:attrName>
                                        </p:attrNameLst>
                                      </p:cBhvr>
                                      <p:to>
                                        <p:strVal val="visible"/>
                                      </p:to>
                                    </p:set>
                                    <p:animEffect transition="in" filter="fade">
                                      <p:cBhvr>
                                        <p:cTn id="1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7227048-39BE-40B8-97A6-37E6ADBE8EA8}"/>
              </a:ext>
            </a:extLst>
          </p:cNvPr>
          <p:cNvSpPr>
            <a:spLocks noGrp="1"/>
          </p:cNvSpPr>
          <p:nvPr>
            <p:ph type="body" idx="1"/>
          </p:nvPr>
        </p:nvSpPr>
        <p:spPr/>
        <p:txBody>
          <a:bodyPr/>
          <a:lstStyle/>
          <a:p>
            <a:endParaRPr lang="en-US"/>
          </a:p>
        </p:txBody>
      </p:sp>
      <p:sp>
        <p:nvSpPr>
          <p:cNvPr id="4" name="Title 3">
            <a:extLst>
              <a:ext uri="{FF2B5EF4-FFF2-40B4-BE49-F238E27FC236}">
                <a16:creationId xmlns:a16="http://schemas.microsoft.com/office/drawing/2014/main" id="{9C493736-AFBC-47F8-BC33-4CA87D9A5A42}"/>
              </a:ext>
            </a:extLst>
          </p:cNvPr>
          <p:cNvSpPr>
            <a:spLocks noGrp="1"/>
          </p:cNvSpPr>
          <p:nvPr>
            <p:ph type="title"/>
          </p:nvPr>
        </p:nvSpPr>
        <p:spPr/>
        <p:txBody>
          <a:bodyPr/>
          <a:lstStyle/>
          <a:p>
            <a:r>
              <a:rPr lang="en-US" dirty="0"/>
              <a:t>C++23 Standard Library</a:t>
            </a:r>
          </a:p>
        </p:txBody>
      </p:sp>
    </p:spTree>
    <p:extLst>
      <p:ext uri="{BB962C8B-B14F-4D97-AF65-F5344CB8AC3E}">
        <p14:creationId xmlns:p14="http://schemas.microsoft.com/office/powerpoint/2010/main" val="6746391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FF8200"/>
                </a:solidFill>
              </a:rPr>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3989089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std::print()</a:t>
            </a:r>
            <a:r>
              <a:rPr lang="en-US" dirty="0"/>
              <a:t> and </a:t>
            </a:r>
            <a:r>
              <a:rPr lang="en-US" dirty="0" err="1">
                <a:latin typeface="Consolas" panose="020B0609020204030204" pitchFamily="49" charset="0"/>
              </a:rPr>
              <a:t>println</a:t>
            </a:r>
            <a:r>
              <a:rPr lang="en-US" dirty="0">
                <a:latin typeface="Consolas" panose="020B0609020204030204" pitchFamily="49" charset="0"/>
              </a:rPr>
              <a:t>()</a:t>
            </a:r>
            <a:r>
              <a:rPr lang="en-US" dirty="0"/>
              <a:t> make </a:t>
            </a:r>
            <a:r>
              <a:rPr lang="en-US" dirty="0">
                <a:latin typeface="Consolas" panose="020B0609020204030204" pitchFamily="49" charset="0"/>
              </a:rPr>
              <a:t>std::format()</a:t>
            </a:r>
            <a:r>
              <a:rPr lang="en-US" dirty="0"/>
              <a:t> easier</a:t>
            </a:r>
          </a:p>
          <a:p>
            <a:r>
              <a:rPr lang="en-US" dirty="0"/>
              <a:t>Example:</a:t>
            </a:r>
          </a:p>
          <a:p>
            <a:pPr marL="320040" lvl="1" indent="0">
              <a:buNone/>
            </a:pP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 name { </a:t>
            </a:r>
            <a:r>
              <a:rPr lang="en-US" sz="1400" dirty="0">
                <a:solidFill>
                  <a:srgbClr val="A31515"/>
                </a:solidFill>
                <a:latin typeface="Cascadia Mono" panose="020B0609020000020004" pitchFamily="49" charset="0"/>
              </a:rPr>
              <a:t>"</a:t>
            </a:r>
            <a:r>
              <a:rPr lang="en-US" sz="1400" dirty="0" err="1">
                <a:solidFill>
                  <a:srgbClr val="A31515"/>
                </a:solidFill>
                <a:latin typeface="Cascadia Mono" panose="020B0609020000020004" pitchFamily="49" charset="0"/>
              </a:rPr>
              <a:t>CppCon</a:t>
            </a:r>
            <a:r>
              <a:rPr lang="en-US" sz="1400" dirty="0">
                <a:solidFill>
                  <a:srgbClr val="A31515"/>
                </a:solidFill>
                <a:latin typeface="Cascadia Mono" panose="020B0609020000020004" pitchFamily="49" charset="0"/>
              </a:rPr>
              <a:t>"</a:t>
            </a:r>
            <a:r>
              <a:rPr lang="en-US" sz="1400" dirty="0">
                <a:solidFill>
                  <a:srgbClr val="000000"/>
                </a:solidFill>
                <a:latin typeface="Cascadia Mono" panose="020B0609020000020004" pitchFamily="49" charset="0"/>
              </a:rPr>
              <a:t> };</a:t>
            </a:r>
          </a:p>
          <a:p>
            <a:pPr marL="320040" lvl="1" indent="0">
              <a:buNone/>
            </a:pPr>
            <a:r>
              <a:rPr lang="en-US" sz="1400" dirty="0">
                <a:solidFill>
                  <a:srgbClr val="008000"/>
                </a:solidFill>
                <a:latin typeface="Cascadia Mono" panose="020B0609020000020004" pitchFamily="49" charset="0"/>
              </a:rPr>
              <a:t>// Old-style </a:t>
            </a:r>
            <a:r>
              <a:rPr lang="en-US" sz="1400" dirty="0" err="1">
                <a:solidFill>
                  <a:srgbClr val="008000"/>
                </a:solidFill>
                <a:latin typeface="Cascadia Mono" panose="020B0609020000020004" pitchFamily="49" charset="0"/>
              </a:rPr>
              <a:t>cout</a:t>
            </a:r>
            <a:r>
              <a:rPr lang="en-US" sz="1400" dirty="0">
                <a:solidFill>
                  <a:srgbClr val="008000"/>
                </a:solidFill>
                <a:latin typeface="Cascadia Mono" panose="020B0609020000020004" pitchFamily="49" charset="0"/>
              </a:rPr>
              <a:t>/format() pattern</a:t>
            </a:r>
            <a:endParaRPr lang="en-US" sz="1400" dirty="0">
              <a:solidFill>
                <a:srgbClr val="000000"/>
              </a:solidFill>
              <a:latin typeface="Cascadia Mono" panose="020B0609020000020004" pitchFamily="49" charset="0"/>
            </a:endParaRP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std::format(</a:t>
            </a:r>
            <a:r>
              <a:rPr lang="en-US" sz="1400" dirty="0">
                <a:solidFill>
                  <a:srgbClr val="A31515"/>
                </a:solidFill>
                <a:latin typeface="Cascadia Mono" panose="020B0609020000020004" pitchFamily="49" charset="0"/>
              </a:rPr>
              <a:t>"Hello {} 2022!\n"</a:t>
            </a:r>
            <a:r>
              <a:rPr lang="en-US" sz="1400" dirty="0">
                <a:solidFill>
                  <a:srgbClr val="000000"/>
                </a:solidFill>
                <a:latin typeface="Cascadia Mono" panose="020B0609020000020004" pitchFamily="49" charset="0"/>
              </a:rPr>
              <a:t>, name);</a:t>
            </a:r>
          </a:p>
          <a:p>
            <a:pPr marL="320040" lvl="1" indent="0">
              <a:buNone/>
            </a:pPr>
            <a:r>
              <a:rPr lang="en-US" sz="1400" dirty="0">
                <a:solidFill>
                  <a:srgbClr val="008000"/>
                </a:solidFill>
                <a:latin typeface="Cascadia Mono" panose="020B0609020000020004" pitchFamily="49" charset="0"/>
              </a:rPr>
              <a:t>// C++23 print()</a:t>
            </a:r>
            <a:endParaRPr lang="en-US" sz="1400" dirty="0">
              <a:solidFill>
                <a:srgbClr val="000000"/>
              </a:solidFill>
              <a:latin typeface="Cascadia Mono" panose="020B0609020000020004" pitchFamily="49" charset="0"/>
            </a:endParaRPr>
          </a:p>
          <a:p>
            <a:pPr marL="320040" lvl="1" indent="0">
              <a:buNone/>
            </a:pPr>
            <a:r>
              <a:rPr lang="en-US" sz="1400" dirty="0">
                <a:solidFill>
                  <a:srgbClr val="000000"/>
                </a:solidFill>
                <a:latin typeface="Cascadia Mono" panose="020B0609020000020004" pitchFamily="49" charset="0"/>
              </a:rPr>
              <a:t>std::print(</a:t>
            </a:r>
            <a:r>
              <a:rPr lang="en-US" sz="1400" dirty="0">
                <a:solidFill>
                  <a:srgbClr val="A31515"/>
                </a:solidFill>
                <a:latin typeface="Cascadia Mono" panose="020B0609020000020004" pitchFamily="49" charset="0"/>
              </a:rPr>
              <a:t>"Hello {} 2022!\n"</a:t>
            </a:r>
            <a:r>
              <a:rPr lang="en-US" sz="1400" dirty="0">
                <a:solidFill>
                  <a:srgbClr val="000000"/>
                </a:solidFill>
                <a:latin typeface="Cascadia Mono" panose="020B0609020000020004" pitchFamily="49" charset="0"/>
              </a:rPr>
              <a:t>, name);</a:t>
            </a:r>
          </a:p>
          <a:p>
            <a:pPr marL="320040" lvl="1" indent="0">
              <a:buNone/>
            </a:pPr>
            <a:r>
              <a:rPr lang="en-US" sz="1400" dirty="0">
                <a:solidFill>
                  <a:srgbClr val="008000"/>
                </a:solidFill>
                <a:latin typeface="Cascadia Mono" panose="020B0609020000020004" pitchFamily="49" charset="0"/>
              </a:rPr>
              <a:t>// C++23 </a:t>
            </a:r>
            <a:r>
              <a:rPr lang="en-US" sz="1400" dirty="0" err="1">
                <a:solidFill>
                  <a:srgbClr val="008000"/>
                </a:solidFill>
                <a:latin typeface="Cascadia Mono" panose="020B0609020000020004" pitchFamily="49" charset="0"/>
              </a:rPr>
              <a:t>println</a:t>
            </a:r>
            <a:r>
              <a:rPr lang="en-US" sz="1400" dirty="0">
                <a:solidFill>
                  <a:srgbClr val="008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println</a:t>
            </a:r>
            <a:r>
              <a:rPr lang="en-US" sz="1400" dirty="0">
                <a:solidFill>
                  <a:srgbClr val="000000"/>
                </a:solidFill>
                <a:latin typeface="Cascadia Mono" panose="020B0609020000020004" pitchFamily="49" charset="0"/>
              </a:rPr>
              <a:t>(</a:t>
            </a:r>
            <a:r>
              <a:rPr lang="en-US" sz="1400" dirty="0">
                <a:solidFill>
                  <a:srgbClr val="A31515"/>
                </a:solidFill>
                <a:latin typeface="Cascadia Mono" panose="020B0609020000020004" pitchFamily="49" charset="0"/>
              </a:rPr>
              <a:t>"Hello {} 2022!"</a:t>
            </a:r>
            <a:r>
              <a:rPr lang="en-US" sz="1400" dirty="0">
                <a:solidFill>
                  <a:srgbClr val="000000"/>
                </a:solidFill>
                <a:latin typeface="Cascadia Mono" panose="020B0609020000020004" pitchFamily="49" charset="0"/>
              </a:rPr>
              <a:t>, name);</a:t>
            </a:r>
            <a:endParaRPr lang="en-US" sz="1400" dirty="0">
              <a:latin typeface="Consolas" panose="020B0609020204030204" pitchFamily="49" charset="0"/>
            </a:endParaRPr>
          </a:p>
        </p:txBody>
      </p:sp>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String Formatting Improvements</a:t>
            </a:r>
          </a:p>
        </p:txBody>
      </p:sp>
      <p:sp>
        <p:nvSpPr>
          <p:cNvPr id="5" name="TextBox 4">
            <a:extLst>
              <a:ext uri="{FF2B5EF4-FFF2-40B4-BE49-F238E27FC236}">
                <a16:creationId xmlns:a16="http://schemas.microsoft.com/office/drawing/2014/main" id="{C39DB025-C6AE-91BE-A308-6069324BD932}"/>
              </a:ext>
            </a:extLst>
          </p:cNvPr>
          <p:cNvSpPr txBox="1"/>
          <p:nvPr/>
        </p:nvSpPr>
        <p:spPr>
          <a:xfrm>
            <a:off x="5867400" y="3562350"/>
            <a:ext cx="2971800" cy="1384995"/>
          </a:xfrm>
          <a:prstGeom prst="rect">
            <a:avLst/>
          </a:prstGeom>
          <a:solidFill>
            <a:srgbClr val="C6F5BC"/>
          </a:solidFill>
          <a:ln>
            <a:solidFill>
              <a:srgbClr val="64EB1B"/>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230188">
              <a:tabLst>
                <a:tab pos="0" algn="l"/>
              </a:tabLst>
            </a:pPr>
            <a:r>
              <a:rPr lang="en-US" sz="1200" dirty="0"/>
              <a:t>“</a:t>
            </a:r>
            <a:r>
              <a:rPr lang="en-US" sz="1200" b="1" dirty="0"/>
              <a:t>How C++23 Changes the Way We Write Code</a:t>
            </a:r>
            <a:r>
              <a:rPr lang="en-US" sz="1200" dirty="0"/>
              <a:t>” -- Timur </a:t>
            </a:r>
            <a:r>
              <a:rPr lang="en-US" sz="1200" dirty="0" err="1"/>
              <a:t>Doumler</a:t>
            </a:r>
            <a:endParaRPr lang="en-US" sz="1200" dirty="0"/>
          </a:p>
          <a:p>
            <a:pPr algn="r"/>
            <a:r>
              <a:rPr lang="en-US" sz="1200" i="1" dirty="0"/>
              <a:t>Thursday, September 15 • 10:30 MDT</a:t>
            </a:r>
          </a:p>
          <a:p>
            <a:pPr algn="r"/>
            <a:endParaRPr lang="en-US" sz="1200" i="1" dirty="0"/>
          </a:p>
          <a:p>
            <a:pPr marL="230188">
              <a:tabLst>
                <a:tab pos="0" algn="l"/>
              </a:tabLst>
            </a:pPr>
            <a:r>
              <a:rPr lang="en-US" sz="1200" dirty="0"/>
              <a:t>“</a:t>
            </a:r>
            <a:r>
              <a:rPr lang="en-US" sz="1200" b="1" dirty="0"/>
              <a:t>The Surprising Complexity of Formatting Ranges</a:t>
            </a:r>
            <a:r>
              <a:rPr lang="en-US" sz="1200" dirty="0"/>
              <a:t>” -- Barry Revzin</a:t>
            </a:r>
          </a:p>
          <a:p>
            <a:pPr algn="r"/>
            <a:r>
              <a:rPr lang="en-US" sz="1200" i="1" dirty="0"/>
              <a:t>Thursday, September 15 • 15:15 MDT</a:t>
            </a:r>
          </a:p>
        </p:txBody>
      </p:sp>
    </p:spTree>
    <p:extLst>
      <p:ext uri="{BB962C8B-B14F-4D97-AF65-F5344CB8AC3E}">
        <p14:creationId xmlns:p14="http://schemas.microsoft.com/office/powerpoint/2010/main" val="366283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971550"/>
            <a:ext cx="8991600" cy="4114800"/>
          </a:xfrm>
        </p:spPr>
        <p:txBody>
          <a:bodyPr>
            <a:normAutofit/>
          </a:bodyPr>
          <a:lstStyle/>
          <a:p>
            <a:r>
              <a:rPr lang="en-US" dirty="0"/>
              <a:t>Format ranges using </a:t>
            </a:r>
            <a:r>
              <a:rPr lang="en-US" dirty="0">
                <a:latin typeface="Consolas" panose="020B0609020204030204" pitchFamily="49" charset="0"/>
              </a:rPr>
              <a:t>std::format()</a:t>
            </a:r>
            <a:r>
              <a:rPr lang="en-US" dirty="0"/>
              <a:t>, </a:t>
            </a:r>
            <a:r>
              <a:rPr lang="en-US" dirty="0">
                <a:latin typeface="Consolas" panose="020B0609020204030204" pitchFamily="49" charset="0"/>
              </a:rPr>
              <a:t>print()</a:t>
            </a:r>
            <a:r>
              <a:rPr lang="en-US" dirty="0"/>
              <a:t>, and </a:t>
            </a:r>
            <a:r>
              <a:rPr lang="en-US" dirty="0" err="1">
                <a:latin typeface="Consolas" panose="020B0609020204030204" pitchFamily="49" charset="0"/>
              </a:rPr>
              <a:t>println</a:t>
            </a:r>
            <a:r>
              <a:rPr lang="en-US" dirty="0">
                <a:latin typeface="Consolas" panose="020B0609020204030204" pitchFamily="49" charset="0"/>
              </a:rPr>
              <a:t>()</a:t>
            </a:r>
          </a:p>
          <a:p>
            <a:r>
              <a:rPr lang="en-US" dirty="0"/>
              <a:t>Example:</a:t>
            </a:r>
          </a:p>
          <a:p>
            <a:pPr marL="320040" lvl="1" indent="0">
              <a:buNone/>
            </a:pPr>
            <a:r>
              <a:rPr lang="en-US" sz="1500" dirty="0">
                <a:solidFill>
                  <a:srgbClr val="000000"/>
                </a:solidFill>
                <a:latin typeface="Cascadia Mono" panose="020B0609020000020004" pitchFamily="49" charset="0"/>
              </a:rPr>
              <a:t>std::</a:t>
            </a:r>
            <a:r>
              <a:rPr lang="en-US" sz="1500" dirty="0">
                <a:solidFill>
                  <a:srgbClr val="2B91AF"/>
                </a:solidFill>
                <a:latin typeface="Cascadia Mono" panose="020B0609020000020004" pitchFamily="49" charset="0"/>
              </a:rPr>
              <a:t>vector</a:t>
            </a:r>
            <a:r>
              <a:rPr lang="en-US" sz="1500" dirty="0">
                <a:solidFill>
                  <a:srgbClr val="000000"/>
                </a:solidFill>
                <a:latin typeface="Cascadia Mono" panose="020B0609020000020004" pitchFamily="49" charset="0"/>
              </a:rPr>
              <a:t>&lt;std::</a:t>
            </a:r>
            <a:r>
              <a:rPr lang="en-US" sz="1500" dirty="0">
                <a:solidFill>
                  <a:srgbClr val="2B91AF"/>
                </a:solidFill>
                <a:latin typeface="Cascadia Mono" panose="020B0609020000020004" pitchFamily="49" charset="0"/>
              </a:rPr>
              <a:t>pair</a:t>
            </a:r>
            <a:r>
              <a:rPr lang="en-US" sz="1500" dirty="0">
                <a:solidFill>
                  <a:srgbClr val="000000"/>
                </a:solidFill>
                <a:latin typeface="Cascadia Mono" panose="020B0609020000020004" pitchFamily="49" charset="0"/>
              </a:rPr>
              <a:t>&lt;</a:t>
            </a:r>
            <a:r>
              <a:rPr lang="en-US" sz="1500" dirty="0">
                <a:solidFill>
                  <a:srgbClr val="0000FF"/>
                </a:solidFill>
                <a:latin typeface="Cascadia Mono" panose="020B0609020000020004" pitchFamily="49" charset="0"/>
              </a:rPr>
              <a:t>int</a:t>
            </a:r>
            <a:r>
              <a:rPr lang="en-US" sz="1500" dirty="0">
                <a:solidFill>
                  <a:srgbClr val="000000"/>
                </a:solidFill>
                <a:latin typeface="Cascadia Mono" panose="020B0609020000020004" pitchFamily="49" charset="0"/>
              </a:rPr>
              <a:t>, </a:t>
            </a:r>
            <a:r>
              <a:rPr lang="en-US" sz="1500" dirty="0">
                <a:solidFill>
                  <a:srgbClr val="0000FF"/>
                </a:solidFill>
                <a:latin typeface="Cascadia Mono" panose="020B0609020000020004" pitchFamily="49" charset="0"/>
              </a:rPr>
              <a:t>int</a:t>
            </a:r>
            <a:r>
              <a:rPr lang="en-US" sz="1500" dirty="0">
                <a:solidFill>
                  <a:srgbClr val="000000"/>
                </a:solidFill>
                <a:latin typeface="Cascadia Mono" panose="020B0609020000020004" pitchFamily="49" charset="0"/>
              </a:rPr>
              <a:t>&gt;&gt; v { {1, 2}, { 3, 4 } };</a:t>
            </a:r>
          </a:p>
          <a:p>
            <a:pPr marL="320040" lvl="1" indent="0">
              <a:buNone/>
            </a:pPr>
            <a:r>
              <a:rPr lang="en-US" sz="1500" dirty="0">
                <a:solidFill>
                  <a:srgbClr val="000000"/>
                </a:solidFill>
                <a:latin typeface="Cascadia Mono" panose="020B0609020000020004" pitchFamily="49" charset="0"/>
              </a:rPr>
              <a:t>std::</a:t>
            </a:r>
            <a:r>
              <a:rPr lang="en-US" sz="1500" dirty="0" err="1">
                <a:solidFill>
                  <a:srgbClr val="000000"/>
                </a:solidFill>
                <a:latin typeface="Cascadia Mono" panose="020B0609020000020004" pitchFamily="49" charset="0"/>
              </a:rPr>
              <a:t>println</a:t>
            </a:r>
            <a:r>
              <a:rPr lang="en-US" sz="1500" dirty="0">
                <a:solidFill>
                  <a:srgbClr val="000000"/>
                </a:solidFill>
                <a:latin typeface="Cascadia Mono" panose="020B0609020000020004" pitchFamily="49" charset="0"/>
              </a:rPr>
              <a:t>(</a:t>
            </a:r>
            <a:r>
              <a:rPr lang="en-US" sz="1500" dirty="0">
                <a:solidFill>
                  <a:srgbClr val="A31515"/>
                </a:solidFill>
                <a:latin typeface="Cascadia Mono" panose="020B0609020000020004" pitchFamily="49" charset="0"/>
              </a:rPr>
              <a:t>"{}"</a:t>
            </a:r>
            <a:r>
              <a:rPr lang="en-US" sz="1500" dirty="0">
                <a:solidFill>
                  <a:srgbClr val="000000"/>
                </a:solidFill>
                <a:latin typeface="Cascadia Mono" panose="020B0609020000020004" pitchFamily="49" charset="0"/>
              </a:rPr>
              <a:t>, v);   </a:t>
            </a:r>
            <a:r>
              <a:rPr lang="en-US" sz="1500" dirty="0">
                <a:solidFill>
                  <a:srgbClr val="008000"/>
                </a:solidFill>
                <a:latin typeface="Cascadia Mono" panose="020B0609020000020004" pitchFamily="49" charset="0"/>
              </a:rPr>
              <a:t>// [(1, 2), (3, 4)]</a:t>
            </a:r>
            <a:endParaRPr lang="en-US" sz="1500" dirty="0">
              <a:solidFill>
                <a:srgbClr val="000000"/>
              </a:solidFill>
              <a:latin typeface="Cascadia Mono" panose="020B0609020000020004" pitchFamily="49" charset="0"/>
            </a:endParaRPr>
          </a:p>
          <a:p>
            <a:pPr marL="320040" lvl="1" indent="0">
              <a:buNone/>
            </a:pPr>
            <a:endParaRPr lang="en-US" sz="1500" dirty="0">
              <a:solidFill>
                <a:srgbClr val="000000"/>
              </a:solidFill>
              <a:latin typeface="Cascadia Mono" panose="020B0609020000020004" pitchFamily="49" charset="0"/>
            </a:endParaRPr>
          </a:p>
          <a:p>
            <a:pPr marL="320040" lvl="1" indent="0">
              <a:buNone/>
            </a:pPr>
            <a:r>
              <a:rPr lang="en-US" sz="1500" dirty="0">
                <a:solidFill>
                  <a:srgbClr val="000000"/>
                </a:solidFill>
                <a:latin typeface="Cascadia Mono" panose="020B0609020000020004" pitchFamily="49" charset="0"/>
              </a:rPr>
              <a:t>std::set&lt;std::</a:t>
            </a:r>
            <a:r>
              <a:rPr lang="en-US" sz="1500" dirty="0">
                <a:solidFill>
                  <a:srgbClr val="2B91AF"/>
                </a:solidFill>
                <a:latin typeface="Cascadia Mono" panose="020B0609020000020004" pitchFamily="49" charset="0"/>
              </a:rPr>
              <a:t>pair</a:t>
            </a:r>
            <a:r>
              <a:rPr lang="en-US" sz="1500" dirty="0">
                <a:solidFill>
                  <a:srgbClr val="000000"/>
                </a:solidFill>
                <a:latin typeface="Cascadia Mono" panose="020B0609020000020004" pitchFamily="49" charset="0"/>
              </a:rPr>
              <a:t>&lt;</a:t>
            </a:r>
            <a:r>
              <a:rPr lang="en-US" sz="1500" dirty="0">
                <a:solidFill>
                  <a:srgbClr val="0000FF"/>
                </a:solidFill>
                <a:latin typeface="Cascadia Mono" panose="020B0609020000020004" pitchFamily="49" charset="0"/>
              </a:rPr>
              <a:t>int</a:t>
            </a:r>
            <a:r>
              <a:rPr lang="en-US" sz="1500" dirty="0">
                <a:solidFill>
                  <a:srgbClr val="000000"/>
                </a:solidFill>
                <a:latin typeface="Cascadia Mono" panose="020B0609020000020004" pitchFamily="49" charset="0"/>
              </a:rPr>
              <a:t>, </a:t>
            </a:r>
            <a:r>
              <a:rPr lang="en-US" sz="1500" dirty="0">
                <a:solidFill>
                  <a:srgbClr val="0000FF"/>
                </a:solidFill>
                <a:latin typeface="Cascadia Mono" panose="020B0609020000020004" pitchFamily="49" charset="0"/>
              </a:rPr>
              <a:t>int</a:t>
            </a:r>
            <a:r>
              <a:rPr lang="en-US" sz="1500" dirty="0">
                <a:solidFill>
                  <a:srgbClr val="000000"/>
                </a:solidFill>
                <a:latin typeface="Cascadia Mono" panose="020B0609020000020004" pitchFamily="49" charset="0"/>
              </a:rPr>
              <a:t>&gt;&gt; s { {1, 2}, { 3, 4 } };</a:t>
            </a:r>
          </a:p>
          <a:p>
            <a:pPr marL="320040" lvl="1" indent="0">
              <a:buNone/>
            </a:pPr>
            <a:r>
              <a:rPr lang="en-US" sz="1500" dirty="0">
                <a:solidFill>
                  <a:srgbClr val="000000"/>
                </a:solidFill>
                <a:latin typeface="Cascadia Mono" panose="020B0609020000020004" pitchFamily="49" charset="0"/>
              </a:rPr>
              <a:t>std::</a:t>
            </a:r>
            <a:r>
              <a:rPr lang="en-US" sz="1500" dirty="0" err="1">
                <a:solidFill>
                  <a:srgbClr val="000000"/>
                </a:solidFill>
                <a:latin typeface="Cascadia Mono" panose="020B0609020000020004" pitchFamily="49" charset="0"/>
              </a:rPr>
              <a:t>println</a:t>
            </a:r>
            <a:r>
              <a:rPr lang="en-US" sz="1500" dirty="0">
                <a:solidFill>
                  <a:srgbClr val="000000"/>
                </a:solidFill>
                <a:latin typeface="Cascadia Mono" panose="020B0609020000020004" pitchFamily="49" charset="0"/>
              </a:rPr>
              <a:t>(</a:t>
            </a:r>
            <a:r>
              <a:rPr lang="en-US" sz="1500" dirty="0">
                <a:solidFill>
                  <a:srgbClr val="A31515"/>
                </a:solidFill>
                <a:latin typeface="Cascadia Mono" panose="020B0609020000020004" pitchFamily="49" charset="0"/>
              </a:rPr>
              <a:t>"{}"</a:t>
            </a:r>
            <a:r>
              <a:rPr lang="en-US" sz="1500" dirty="0">
                <a:solidFill>
                  <a:srgbClr val="000000"/>
                </a:solidFill>
                <a:latin typeface="Cascadia Mono" panose="020B0609020000020004" pitchFamily="49" charset="0"/>
              </a:rPr>
              <a:t>, s);   </a:t>
            </a:r>
            <a:r>
              <a:rPr lang="en-US" sz="1500" dirty="0">
                <a:solidFill>
                  <a:srgbClr val="008000"/>
                </a:solidFill>
                <a:latin typeface="Cascadia Mono" panose="020B0609020000020004" pitchFamily="49" charset="0"/>
              </a:rPr>
              <a:t>// {(1, 2), (3, 4)}</a:t>
            </a:r>
            <a:endParaRPr lang="en-US" sz="1500" dirty="0">
              <a:solidFill>
                <a:srgbClr val="000000"/>
              </a:solidFill>
              <a:latin typeface="Cascadia Mono" panose="020B0609020000020004" pitchFamily="49" charset="0"/>
            </a:endParaRPr>
          </a:p>
          <a:p>
            <a:pPr marL="320040" lvl="1" indent="0">
              <a:buNone/>
            </a:pPr>
            <a:endParaRPr lang="en-US" sz="1500" dirty="0">
              <a:solidFill>
                <a:srgbClr val="000000"/>
              </a:solidFill>
              <a:latin typeface="Cascadia Mono" panose="020B0609020000020004" pitchFamily="49" charset="0"/>
            </a:endParaRPr>
          </a:p>
          <a:p>
            <a:pPr marL="320040" lvl="1" indent="0">
              <a:buNone/>
            </a:pPr>
            <a:r>
              <a:rPr lang="en-US" sz="1500" dirty="0">
                <a:solidFill>
                  <a:srgbClr val="000000"/>
                </a:solidFill>
                <a:latin typeface="Cascadia Mono" panose="020B0609020000020004" pitchFamily="49" charset="0"/>
              </a:rPr>
              <a:t>std::map&lt;</a:t>
            </a:r>
            <a:r>
              <a:rPr lang="en-US" sz="1500" dirty="0">
                <a:solidFill>
                  <a:srgbClr val="0000FF"/>
                </a:solidFill>
                <a:latin typeface="Cascadia Mono" panose="020B0609020000020004" pitchFamily="49" charset="0"/>
              </a:rPr>
              <a:t>int</a:t>
            </a:r>
            <a:r>
              <a:rPr lang="en-US" sz="1500" dirty="0">
                <a:solidFill>
                  <a:srgbClr val="000000"/>
                </a:solidFill>
                <a:latin typeface="Cascadia Mono" panose="020B0609020000020004" pitchFamily="49" charset="0"/>
              </a:rPr>
              <a:t>, </a:t>
            </a:r>
            <a:r>
              <a:rPr lang="en-US" sz="1500" dirty="0">
                <a:solidFill>
                  <a:srgbClr val="0000FF"/>
                </a:solidFill>
                <a:latin typeface="Cascadia Mono" panose="020B0609020000020004" pitchFamily="49" charset="0"/>
              </a:rPr>
              <a:t>int</a:t>
            </a:r>
            <a:r>
              <a:rPr lang="en-US" sz="1500" dirty="0">
                <a:solidFill>
                  <a:srgbClr val="000000"/>
                </a:solidFill>
                <a:latin typeface="Cascadia Mono" panose="020B0609020000020004" pitchFamily="49" charset="0"/>
              </a:rPr>
              <a:t>&gt; m { {1, 2}, { 3, 4 } };</a:t>
            </a:r>
          </a:p>
          <a:p>
            <a:pPr marL="320040" lvl="1" indent="0">
              <a:buNone/>
            </a:pPr>
            <a:r>
              <a:rPr lang="en-US" sz="1500" dirty="0">
                <a:solidFill>
                  <a:srgbClr val="000000"/>
                </a:solidFill>
                <a:latin typeface="Cascadia Mono" panose="020B0609020000020004" pitchFamily="49" charset="0"/>
              </a:rPr>
              <a:t>std::</a:t>
            </a:r>
            <a:r>
              <a:rPr lang="en-US" sz="1500" dirty="0" err="1">
                <a:solidFill>
                  <a:srgbClr val="000000"/>
                </a:solidFill>
                <a:latin typeface="Cascadia Mono" panose="020B0609020000020004" pitchFamily="49" charset="0"/>
              </a:rPr>
              <a:t>println</a:t>
            </a:r>
            <a:r>
              <a:rPr lang="en-US" sz="1500" dirty="0">
                <a:solidFill>
                  <a:srgbClr val="000000"/>
                </a:solidFill>
                <a:latin typeface="Cascadia Mono" panose="020B0609020000020004" pitchFamily="49" charset="0"/>
              </a:rPr>
              <a:t>(</a:t>
            </a:r>
            <a:r>
              <a:rPr lang="en-US" sz="1500" dirty="0">
                <a:solidFill>
                  <a:srgbClr val="A31515"/>
                </a:solidFill>
                <a:latin typeface="Cascadia Mono" panose="020B0609020000020004" pitchFamily="49" charset="0"/>
              </a:rPr>
              <a:t>"{}"</a:t>
            </a:r>
            <a:r>
              <a:rPr lang="en-US" sz="1500" dirty="0">
                <a:solidFill>
                  <a:srgbClr val="000000"/>
                </a:solidFill>
                <a:latin typeface="Cascadia Mono" panose="020B0609020000020004" pitchFamily="49" charset="0"/>
              </a:rPr>
              <a:t>, m);   </a:t>
            </a:r>
            <a:r>
              <a:rPr lang="en-US" sz="1500" dirty="0">
                <a:solidFill>
                  <a:srgbClr val="008000"/>
                </a:solidFill>
                <a:latin typeface="Cascadia Mono" panose="020B0609020000020004" pitchFamily="49" charset="0"/>
              </a:rPr>
              <a:t>// {1: 2, 3: 4}</a:t>
            </a:r>
          </a:p>
        </p:txBody>
      </p:sp>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String Formatting Improvements</a:t>
            </a:r>
          </a:p>
        </p:txBody>
      </p:sp>
      <p:sp>
        <p:nvSpPr>
          <p:cNvPr id="4" name="TextBox 3">
            <a:extLst>
              <a:ext uri="{FF2B5EF4-FFF2-40B4-BE49-F238E27FC236}">
                <a16:creationId xmlns:a16="http://schemas.microsoft.com/office/drawing/2014/main" id="{F0FD689B-CD85-C7B1-E861-275567F1D611}"/>
              </a:ext>
            </a:extLst>
          </p:cNvPr>
          <p:cNvSpPr txBox="1"/>
          <p:nvPr/>
        </p:nvSpPr>
        <p:spPr>
          <a:xfrm>
            <a:off x="5867400" y="3562350"/>
            <a:ext cx="2971800" cy="1384995"/>
          </a:xfrm>
          <a:prstGeom prst="rect">
            <a:avLst/>
          </a:prstGeom>
          <a:solidFill>
            <a:srgbClr val="C6F5BC"/>
          </a:solidFill>
          <a:ln>
            <a:solidFill>
              <a:srgbClr val="64EB1B"/>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230188">
              <a:tabLst>
                <a:tab pos="0" algn="l"/>
              </a:tabLst>
            </a:pPr>
            <a:r>
              <a:rPr lang="en-US" sz="1200" dirty="0"/>
              <a:t>“</a:t>
            </a:r>
            <a:r>
              <a:rPr lang="en-US" sz="1200" b="1" dirty="0"/>
              <a:t>How C++23 Changes the Way We Write Code</a:t>
            </a:r>
            <a:r>
              <a:rPr lang="en-US" sz="1200" dirty="0"/>
              <a:t>” -- Timur </a:t>
            </a:r>
            <a:r>
              <a:rPr lang="en-US" sz="1200" dirty="0" err="1"/>
              <a:t>Doumler</a:t>
            </a:r>
            <a:endParaRPr lang="en-US" sz="1200" dirty="0"/>
          </a:p>
          <a:p>
            <a:pPr algn="r"/>
            <a:r>
              <a:rPr lang="en-US" sz="1200" i="1" dirty="0"/>
              <a:t>Thursday, September 15 • 10:30 MDT</a:t>
            </a:r>
          </a:p>
          <a:p>
            <a:pPr algn="r"/>
            <a:endParaRPr lang="en-US" sz="1200" i="1" dirty="0"/>
          </a:p>
          <a:p>
            <a:pPr marL="230188">
              <a:tabLst>
                <a:tab pos="0" algn="l"/>
              </a:tabLst>
            </a:pPr>
            <a:r>
              <a:rPr lang="en-US" sz="1200" dirty="0"/>
              <a:t>“</a:t>
            </a:r>
            <a:r>
              <a:rPr lang="en-US" sz="1200" b="1" dirty="0"/>
              <a:t>The Surprising Complexity of Formatting Ranges</a:t>
            </a:r>
            <a:r>
              <a:rPr lang="en-US" sz="1200" dirty="0"/>
              <a:t>” -- Barry Revzin</a:t>
            </a:r>
          </a:p>
          <a:p>
            <a:pPr algn="r"/>
            <a:r>
              <a:rPr lang="en-US" sz="1200" i="1" dirty="0"/>
              <a:t>Thursday, September 15 • 15:15 MDT</a:t>
            </a:r>
          </a:p>
        </p:txBody>
      </p:sp>
    </p:spTree>
    <p:extLst>
      <p:ext uri="{BB962C8B-B14F-4D97-AF65-F5344CB8AC3E}">
        <p14:creationId xmlns:p14="http://schemas.microsoft.com/office/powerpoint/2010/main" val="326045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500"/>
                                        <p:tgtEl>
                                          <p:spTgt spid="3">
                                            <p:txEl>
                                              <p:pRg st="8" end="8"/>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fade">
                                      <p:cBhvr>
                                        <p:cTn id="2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FF8200"/>
                </a:solidFill>
              </a:rPr>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3928612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971550"/>
            <a:ext cx="8991600" cy="4114800"/>
          </a:xfrm>
        </p:spPr>
        <p:txBody>
          <a:bodyPr>
            <a:normAutofit/>
          </a:bodyPr>
          <a:lstStyle/>
          <a:p>
            <a:r>
              <a:rPr lang="en-US" dirty="0"/>
              <a:t>Following two </a:t>
            </a:r>
            <a:r>
              <a:rPr lang="en-US" b="1" dirty="0"/>
              <a:t>named modules </a:t>
            </a:r>
            <a:r>
              <a:rPr lang="en-US" dirty="0"/>
              <a:t>are introduced:</a:t>
            </a:r>
          </a:p>
          <a:p>
            <a:pPr lvl="1"/>
            <a:r>
              <a:rPr lang="en-US" dirty="0">
                <a:latin typeface="Consolas" panose="020B0609020204030204" pitchFamily="49" charset="0"/>
              </a:rPr>
              <a:t>import std;</a:t>
            </a:r>
          </a:p>
          <a:p>
            <a:pPr lvl="2"/>
            <a:r>
              <a:rPr lang="en-US" dirty="0">
                <a:cs typeface="Segoe UI Light" panose="020B0502040204020203" pitchFamily="34" charset="0"/>
              </a:rPr>
              <a:t>Imports everything from </a:t>
            </a:r>
            <a:r>
              <a:rPr lang="en-US" dirty="0">
                <a:latin typeface="Consolas" panose="020B0609020204030204" pitchFamily="49" charset="0"/>
                <a:cs typeface="Segoe UI Light" panose="020B0502040204020203" pitchFamily="34" charset="0"/>
              </a:rPr>
              <a:t>std</a:t>
            </a:r>
            <a:r>
              <a:rPr lang="en-US" dirty="0">
                <a:cs typeface="Segoe UI Light" panose="020B0502040204020203" pitchFamily="34" charset="0"/>
              </a:rPr>
              <a:t> namespace from</a:t>
            </a:r>
          </a:p>
          <a:p>
            <a:pPr lvl="3"/>
            <a:r>
              <a:rPr lang="en-US" dirty="0">
                <a:cs typeface="Segoe UI Light" panose="020B0502040204020203" pitchFamily="34" charset="0"/>
              </a:rPr>
              <a:t>C++ headers (e.g. </a:t>
            </a:r>
            <a:r>
              <a:rPr lang="en-US" dirty="0">
                <a:latin typeface="Consolas" panose="020B0609020204030204" pitchFamily="49" charset="0"/>
                <a:cs typeface="Segoe UI Light" panose="020B0502040204020203" pitchFamily="34" charset="0"/>
              </a:rPr>
              <a:t>std::sort()</a:t>
            </a:r>
            <a:r>
              <a:rPr lang="en-US" dirty="0">
                <a:cs typeface="Segoe UI Light" panose="020B0502040204020203" pitchFamily="34" charset="0"/>
              </a:rPr>
              <a:t>)</a:t>
            </a:r>
          </a:p>
          <a:p>
            <a:pPr lvl="3"/>
            <a:r>
              <a:rPr lang="en-US" dirty="0">
                <a:cs typeface="Segoe UI Light" panose="020B0502040204020203" pitchFamily="34" charset="0"/>
              </a:rPr>
              <a:t>C wrapper headers (e.g. </a:t>
            </a:r>
            <a:r>
              <a:rPr lang="en-US" dirty="0">
                <a:latin typeface="Consolas" panose="020B0609020204030204" pitchFamily="49" charset="0"/>
                <a:cs typeface="Segoe UI Light" panose="020B0502040204020203" pitchFamily="34" charset="0"/>
              </a:rPr>
              <a:t>std::</a:t>
            </a:r>
            <a:r>
              <a:rPr lang="en-US" dirty="0" err="1">
                <a:latin typeface="Consolas" panose="020B0609020204030204" pitchFamily="49" charset="0"/>
                <a:cs typeface="Segoe UI Light" panose="020B0502040204020203" pitchFamily="34" charset="0"/>
              </a:rPr>
              <a:t>fopen</a:t>
            </a:r>
            <a:r>
              <a:rPr lang="en-US" dirty="0">
                <a:latin typeface="Consolas" panose="020B0609020204030204" pitchFamily="49" charset="0"/>
                <a:cs typeface="Segoe UI Light" panose="020B0502040204020203" pitchFamily="34" charset="0"/>
              </a:rPr>
              <a:t>()</a:t>
            </a:r>
            <a:r>
              <a:rPr lang="en-US" dirty="0">
                <a:cs typeface="Segoe UI Light" panose="020B0502040204020203" pitchFamily="34" charset="0"/>
              </a:rPr>
              <a:t>)</a:t>
            </a:r>
          </a:p>
          <a:p>
            <a:pPr lvl="1"/>
            <a:r>
              <a:rPr lang="en-US" dirty="0">
                <a:latin typeface="Consolas" panose="020B0609020204030204" pitchFamily="49" charset="0"/>
              </a:rPr>
              <a:t>import </a:t>
            </a:r>
            <a:r>
              <a:rPr lang="en-US" dirty="0" err="1">
                <a:latin typeface="Consolas" panose="020B0609020204030204" pitchFamily="49" charset="0"/>
              </a:rPr>
              <a:t>std.compat</a:t>
            </a:r>
            <a:r>
              <a:rPr lang="en-US" dirty="0">
                <a:latin typeface="Consolas" panose="020B0609020204030204" pitchFamily="49" charset="0"/>
              </a:rPr>
              <a:t>;</a:t>
            </a:r>
          </a:p>
          <a:p>
            <a:pPr lvl="2"/>
            <a:r>
              <a:rPr lang="en-US" dirty="0">
                <a:cs typeface="Segoe UI Light" panose="020B0502040204020203" pitchFamily="34" charset="0"/>
              </a:rPr>
              <a:t>Imports everything </a:t>
            </a:r>
            <a:r>
              <a:rPr lang="en-US" dirty="0">
                <a:latin typeface="Consolas" panose="020B0609020204030204" pitchFamily="49" charset="0"/>
                <a:cs typeface="Segoe UI Light" panose="020B0502040204020203" pitchFamily="34" charset="0"/>
              </a:rPr>
              <a:t>std</a:t>
            </a:r>
            <a:r>
              <a:rPr lang="en-US" dirty="0">
                <a:cs typeface="Segoe UI Light" panose="020B0502040204020203" pitchFamily="34" charset="0"/>
              </a:rPr>
              <a:t> imports</a:t>
            </a:r>
          </a:p>
          <a:p>
            <a:pPr lvl="2"/>
            <a:r>
              <a:rPr lang="en-US" dirty="0">
                <a:cs typeface="Segoe UI Light" panose="020B0502040204020203" pitchFamily="34" charset="0"/>
              </a:rPr>
              <a:t>+ global namespace versions of the C wrapper headers (e.g. </a:t>
            </a:r>
            <a:r>
              <a:rPr lang="en-US" dirty="0">
                <a:latin typeface="Consolas" panose="020B0609020204030204" pitchFamily="49" charset="0"/>
                <a:cs typeface="Segoe UI Light" panose="020B0502040204020203" pitchFamily="34" charset="0"/>
              </a:rPr>
              <a:t>::</a:t>
            </a:r>
            <a:r>
              <a:rPr lang="en-US" dirty="0" err="1">
                <a:latin typeface="Consolas" panose="020B0609020204030204" pitchFamily="49" charset="0"/>
                <a:cs typeface="Segoe UI Light" panose="020B0502040204020203" pitchFamily="34" charset="0"/>
              </a:rPr>
              <a:t>fopen</a:t>
            </a:r>
            <a:r>
              <a:rPr lang="en-US" dirty="0">
                <a:latin typeface="Consolas" panose="020B0609020204030204" pitchFamily="49" charset="0"/>
                <a:cs typeface="Segoe UI Light" panose="020B0502040204020203" pitchFamily="34" charset="0"/>
              </a:rPr>
              <a:t>()</a:t>
            </a:r>
            <a:r>
              <a:rPr lang="en-US" dirty="0">
                <a:cs typeface="Segoe UI Light" panose="020B0502040204020203" pitchFamily="34" charset="0"/>
              </a:rPr>
              <a:t>)</a:t>
            </a:r>
          </a:p>
        </p:txBody>
      </p:sp>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Standard Library Modules</a:t>
            </a:r>
          </a:p>
        </p:txBody>
      </p:sp>
    </p:spTree>
    <p:extLst>
      <p:ext uri="{BB962C8B-B14F-4D97-AF65-F5344CB8AC3E}">
        <p14:creationId xmlns:p14="http://schemas.microsoft.com/office/powerpoint/2010/main" val="331700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FF8200"/>
                </a:solidFill>
              </a:rPr>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2087312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7227048-39BE-40B8-97A6-37E6ADBE8EA8}"/>
              </a:ext>
            </a:extLst>
          </p:cNvPr>
          <p:cNvSpPr>
            <a:spLocks noGrp="1"/>
          </p:cNvSpPr>
          <p:nvPr>
            <p:ph type="body" idx="1"/>
          </p:nvPr>
        </p:nvSpPr>
        <p:spPr/>
        <p:txBody>
          <a:bodyPr/>
          <a:lstStyle/>
          <a:p>
            <a:endParaRPr lang="en-US"/>
          </a:p>
        </p:txBody>
      </p:sp>
      <p:sp>
        <p:nvSpPr>
          <p:cNvPr id="4" name="Title 3">
            <a:extLst>
              <a:ext uri="{FF2B5EF4-FFF2-40B4-BE49-F238E27FC236}">
                <a16:creationId xmlns:a16="http://schemas.microsoft.com/office/drawing/2014/main" id="{9C493736-AFBC-47F8-BC33-4CA87D9A5A42}"/>
              </a:ext>
            </a:extLst>
          </p:cNvPr>
          <p:cNvSpPr>
            <a:spLocks noGrp="1"/>
          </p:cNvSpPr>
          <p:nvPr>
            <p:ph type="title"/>
          </p:nvPr>
        </p:nvSpPr>
        <p:spPr/>
        <p:txBody>
          <a:bodyPr/>
          <a:lstStyle/>
          <a:p>
            <a:r>
              <a:rPr lang="en-US" dirty="0"/>
              <a:t>C++23 Core Language</a:t>
            </a:r>
          </a:p>
        </p:txBody>
      </p:sp>
    </p:spTree>
    <p:extLst>
      <p:ext uri="{BB962C8B-B14F-4D97-AF65-F5344CB8AC3E}">
        <p14:creationId xmlns:p14="http://schemas.microsoft.com/office/powerpoint/2010/main" val="14957967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971550"/>
            <a:ext cx="8991600" cy="4114800"/>
          </a:xfrm>
        </p:spPr>
        <p:txBody>
          <a:bodyPr>
            <a:normAutofit/>
          </a:bodyPr>
          <a:lstStyle/>
          <a:p>
            <a:r>
              <a:rPr lang="en-US" dirty="0"/>
              <a:t>Defined in </a:t>
            </a:r>
            <a:r>
              <a:rPr lang="en-US" dirty="0">
                <a:latin typeface="Consolas" panose="020B0609020204030204" pitchFamily="49" charset="0"/>
              </a:rPr>
              <a:t>&lt;</a:t>
            </a:r>
            <a:r>
              <a:rPr lang="en-US" dirty="0" err="1">
                <a:latin typeface="Consolas" panose="020B0609020204030204" pitchFamily="49" charset="0"/>
              </a:rPr>
              <a:t>flat_map</a:t>
            </a:r>
            <a:r>
              <a:rPr lang="en-US" dirty="0">
                <a:latin typeface="Consolas" panose="020B0609020204030204" pitchFamily="49" charset="0"/>
              </a:rPr>
              <a:t>&gt;</a:t>
            </a:r>
          </a:p>
          <a:p>
            <a:r>
              <a:rPr lang="en-US" dirty="0"/>
              <a:t>New adaptors on top of basic sequence containers</a:t>
            </a:r>
          </a:p>
          <a:p>
            <a:r>
              <a:rPr lang="en-US" dirty="0">
                <a:cs typeface="Segoe UI Light" panose="020B0502040204020203" pitchFamily="34" charset="0"/>
              </a:rPr>
              <a:t>Associative container interface (similar to </a:t>
            </a:r>
            <a:r>
              <a:rPr lang="en-US" dirty="0">
                <a:latin typeface="Consolas" panose="020B0609020204030204" pitchFamily="49" charset="0"/>
                <a:cs typeface="Segoe UI Light" panose="020B0502040204020203" pitchFamily="34" charset="0"/>
              </a:rPr>
              <a:t>std::map</a:t>
            </a:r>
            <a:r>
              <a:rPr lang="en-US" dirty="0">
                <a:cs typeface="Segoe UI Light" panose="020B0502040204020203" pitchFamily="34" charset="0"/>
              </a:rPr>
              <a:t>)</a:t>
            </a:r>
          </a:p>
          <a:p>
            <a:pPr lvl="1"/>
            <a:r>
              <a:rPr lang="en-US" dirty="0">
                <a:cs typeface="Segoe UI Light" panose="020B0502040204020203" pitchFamily="34" charset="0"/>
              </a:rPr>
              <a:t>unique keys (</a:t>
            </a:r>
            <a:r>
              <a:rPr lang="en-US" dirty="0" err="1">
                <a:latin typeface="Consolas" panose="020B0609020204030204" pitchFamily="49" charset="0"/>
                <a:cs typeface="Segoe UI Light" panose="020B0502040204020203" pitchFamily="34" charset="0"/>
              </a:rPr>
              <a:t>flat_map</a:t>
            </a:r>
            <a:r>
              <a:rPr lang="en-US" dirty="0">
                <a:cs typeface="Segoe UI Light" panose="020B0502040204020203" pitchFamily="34" charset="0"/>
              </a:rPr>
              <a:t>)</a:t>
            </a:r>
          </a:p>
          <a:p>
            <a:pPr lvl="1"/>
            <a:r>
              <a:rPr lang="en-US" dirty="0">
                <a:cs typeface="Segoe UI Light" panose="020B0502040204020203" pitchFamily="34" charset="0"/>
              </a:rPr>
              <a:t>fast retrieval of values based on a key</a:t>
            </a:r>
          </a:p>
          <a:p>
            <a:r>
              <a:rPr lang="en-US" dirty="0">
                <a:cs typeface="Segoe UI Light" panose="020B0502040204020203" pitchFamily="34" charset="0"/>
              </a:rPr>
              <a:t>Keys are sorted</a:t>
            </a:r>
          </a:p>
          <a:p>
            <a:r>
              <a:rPr lang="en-US" dirty="0">
                <a:cs typeface="Segoe UI Light" panose="020B0502040204020203" pitchFamily="34" charset="0"/>
              </a:rPr>
              <a:t>Keys and values are stored in separate sequence containers, e.g. </a:t>
            </a:r>
            <a:r>
              <a:rPr lang="en-US" dirty="0">
                <a:latin typeface="Consolas" panose="020B0609020204030204" pitchFamily="49" charset="0"/>
                <a:cs typeface="Segoe UI Light" panose="020B0502040204020203" pitchFamily="34" charset="0"/>
              </a:rPr>
              <a:t>vector</a:t>
            </a:r>
            <a:r>
              <a:rPr lang="en-US" dirty="0">
                <a:cs typeface="Segoe UI Light" panose="020B0502040204020203" pitchFamily="34" charset="0"/>
              </a:rPr>
              <a:t>s or </a:t>
            </a:r>
            <a:r>
              <a:rPr lang="en-US" dirty="0">
                <a:latin typeface="Consolas" panose="020B0609020204030204" pitchFamily="49" charset="0"/>
                <a:cs typeface="Segoe UI Light" panose="020B0502040204020203" pitchFamily="34" charset="0"/>
              </a:rPr>
              <a:t>deque</a:t>
            </a:r>
            <a:r>
              <a:rPr lang="en-US" dirty="0">
                <a:cs typeface="Segoe UI Light" panose="020B0502040204020203" pitchFamily="34" charset="0"/>
              </a:rPr>
              <a:t>s</a:t>
            </a:r>
          </a:p>
        </p:txBody>
      </p:sp>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a:t>
            </a:r>
            <a:r>
              <a:rPr lang="en-US" dirty="0" err="1">
                <a:latin typeface="Segoe UI" panose="020B0502040204020203" pitchFamily="34" charset="0"/>
                <a:cs typeface="Segoe UI" panose="020B0502040204020203" pitchFamily="34" charset="0"/>
              </a:rPr>
              <a:t>flat_map</a:t>
            </a:r>
            <a:r>
              <a:rPr lang="en-US" dirty="0">
                <a:latin typeface="Segoe UI" panose="020B0502040204020203" pitchFamily="34" charset="0"/>
                <a:cs typeface="Segoe UI" panose="020B0502040204020203" pitchFamily="34" charset="0"/>
              </a:rPr>
              <a:t> / std::</a:t>
            </a:r>
            <a:r>
              <a:rPr lang="en-US" dirty="0" err="1">
                <a:latin typeface="Segoe UI" panose="020B0502040204020203" pitchFamily="34" charset="0"/>
                <a:cs typeface="Segoe UI" panose="020B0502040204020203" pitchFamily="34" charset="0"/>
              </a:rPr>
              <a:t>flat_multimap</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9588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971550"/>
            <a:ext cx="8991600" cy="4114800"/>
          </a:xfrm>
        </p:spPr>
        <p:txBody>
          <a:bodyPr>
            <a:normAutofit/>
          </a:bodyPr>
          <a:lstStyle/>
          <a:p>
            <a:r>
              <a:rPr lang="en-US" dirty="0"/>
              <a:t>Defined in </a:t>
            </a:r>
            <a:r>
              <a:rPr lang="en-US" dirty="0">
                <a:latin typeface="Consolas" panose="020B0609020204030204" pitchFamily="49" charset="0"/>
              </a:rPr>
              <a:t>&lt;</a:t>
            </a:r>
            <a:r>
              <a:rPr lang="en-US" dirty="0" err="1">
                <a:latin typeface="Consolas" panose="020B0609020204030204" pitchFamily="49" charset="0"/>
              </a:rPr>
              <a:t>flat_set</a:t>
            </a:r>
            <a:r>
              <a:rPr lang="en-US" dirty="0">
                <a:latin typeface="Consolas" panose="020B0609020204030204" pitchFamily="49" charset="0"/>
              </a:rPr>
              <a:t>&gt;</a:t>
            </a:r>
          </a:p>
          <a:p>
            <a:r>
              <a:rPr lang="en-US" dirty="0"/>
              <a:t>Similar to </a:t>
            </a:r>
            <a:r>
              <a:rPr lang="en-US" dirty="0">
                <a:latin typeface="Consolas" panose="020B0609020204030204" pitchFamily="49" charset="0"/>
              </a:rPr>
              <a:t>flat_(multi)map</a:t>
            </a:r>
            <a:endParaRPr lang="en-US" dirty="0"/>
          </a:p>
          <a:p>
            <a:pPr lvl="1"/>
            <a:r>
              <a:rPr lang="en-US" dirty="0"/>
              <a:t>but only keys</a:t>
            </a:r>
          </a:p>
          <a:p>
            <a:pPr lvl="1"/>
            <a:r>
              <a:rPr lang="en-US" dirty="0"/>
              <a:t>no mapped values</a:t>
            </a:r>
            <a:endParaRPr lang="en-US" dirty="0">
              <a:cs typeface="Segoe UI Light" panose="020B0502040204020203" pitchFamily="34" charset="0"/>
            </a:endParaRPr>
          </a:p>
        </p:txBody>
      </p:sp>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a:t>
            </a:r>
            <a:r>
              <a:rPr lang="en-US" dirty="0" err="1">
                <a:latin typeface="Segoe UI" panose="020B0502040204020203" pitchFamily="34" charset="0"/>
                <a:cs typeface="Segoe UI" panose="020B0502040204020203" pitchFamily="34" charset="0"/>
              </a:rPr>
              <a:t>flat_set</a:t>
            </a:r>
            <a:r>
              <a:rPr lang="en-US" dirty="0">
                <a:latin typeface="Segoe UI" panose="020B0502040204020203" pitchFamily="34" charset="0"/>
                <a:cs typeface="Segoe UI" panose="020B0502040204020203" pitchFamily="34" charset="0"/>
              </a:rPr>
              <a:t> / std::</a:t>
            </a:r>
            <a:r>
              <a:rPr lang="en-US" dirty="0" err="1">
                <a:latin typeface="Segoe UI" panose="020B0502040204020203" pitchFamily="34" charset="0"/>
                <a:cs typeface="Segoe UI" panose="020B0502040204020203" pitchFamily="34" charset="0"/>
              </a:rPr>
              <a:t>flat_multiset</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25895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971550"/>
            <a:ext cx="8991600" cy="4114800"/>
          </a:xfrm>
        </p:spPr>
        <p:txBody>
          <a:bodyPr>
            <a:normAutofit/>
          </a:bodyPr>
          <a:lstStyle/>
          <a:p>
            <a:r>
              <a:rPr lang="en-US" dirty="0"/>
              <a:t>Example</a:t>
            </a: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flat_map</a:t>
            </a:r>
            <a:r>
              <a:rPr lang="en-US" sz="1400" dirty="0">
                <a:solidFill>
                  <a:srgbClr val="000000"/>
                </a:solidFill>
                <a:latin typeface="Cascadia Mono" panose="020B0609020000020004" pitchFamily="49" charset="0"/>
              </a:rPr>
              <a:t>&lt;</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&gt; </a:t>
            </a:r>
            <a:r>
              <a:rPr lang="en-US" sz="1400" dirty="0" err="1">
                <a:solidFill>
                  <a:srgbClr val="000000"/>
                </a:solidFill>
                <a:latin typeface="Cascadia Mono" panose="020B0609020000020004" pitchFamily="49" charset="0"/>
              </a:rPr>
              <a:t>myMap</a:t>
            </a:r>
            <a:r>
              <a:rPr lang="en-US" sz="1400" dirty="0">
                <a:solidFill>
                  <a:srgbClr val="000000"/>
                </a:solidFill>
                <a:latin typeface="Cascadia Mono" panose="020B0609020000020004" pitchFamily="49" charset="0"/>
              </a:rPr>
              <a:t>;</a:t>
            </a:r>
          </a:p>
          <a:p>
            <a:pPr marL="320040" lvl="1" indent="0">
              <a:buNone/>
            </a:pPr>
            <a:r>
              <a:rPr lang="en-US" sz="1400" dirty="0" err="1">
                <a:solidFill>
                  <a:srgbClr val="000000"/>
                </a:solidFill>
                <a:latin typeface="Cascadia Mono" panose="020B0609020000020004" pitchFamily="49" charset="0"/>
              </a:rPr>
              <a:t>myMap</a:t>
            </a:r>
            <a:r>
              <a:rPr lang="en-US" sz="1400" dirty="0">
                <a:solidFill>
                  <a:srgbClr val="000000"/>
                </a:solidFill>
                <a:latin typeface="Cascadia Mono" panose="020B0609020000020004" pitchFamily="49" charset="0"/>
              </a:rPr>
              <a:t>[2022] = </a:t>
            </a:r>
            <a:r>
              <a:rPr lang="en-US" sz="1400" dirty="0">
                <a:solidFill>
                  <a:srgbClr val="A31515"/>
                </a:solidFill>
                <a:latin typeface="Cascadia Mono" panose="020B0609020000020004" pitchFamily="49" charset="0"/>
              </a:rPr>
              <a:t>"</a:t>
            </a:r>
            <a:r>
              <a:rPr lang="en-US" sz="1400" dirty="0" err="1">
                <a:solidFill>
                  <a:srgbClr val="A31515"/>
                </a:solidFill>
                <a:latin typeface="Cascadia Mono" panose="020B0609020000020004" pitchFamily="49" charset="0"/>
              </a:rPr>
              <a:t>CppCon"</a:t>
            </a:r>
            <a:r>
              <a:rPr lang="en-US" sz="1400" dirty="0" err="1">
                <a:solidFill>
                  <a:srgbClr val="000000"/>
                </a:solidFill>
                <a:latin typeface="Cascadia Mono" panose="020B0609020000020004" pitchFamily="49" charset="0"/>
              </a:rPr>
              <a:t>s</a:t>
            </a:r>
            <a:r>
              <a:rPr lang="en-US" sz="1400" dirty="0">
                <a:solidFill>
                  <a:srgbClr val="000000"/>
                </a:solidFill>
                <a:latin typeface="Cascadia Mono" panose="020B0609020000020004" pitchFamily="49" charset="0"/>
              </a:rPr>
              <a:t>;</a:t>
            </a:r>
          </a:p>
          <a:p>
            <a:pPr marL="320040" lvl="1" indent="0">
              <a:buNone/>
            </a:pPr>
            <a:endParaRPr lang="en-US" sz="1400" dirty="0">
              <a:solidFill>
                <a:srgbClr val="000000"/>
              </a:solidFill>
              <a:latin typeface="Cascadia Mono" panose="020B0609020000020004" pitchFamily="49" charset="0"/>
            </a:endParaRP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flat_map</a:t>
            </a:r>
            <a:r>
              <a:rPr lang="en-US" sz="1400" dirty="0">
                <a:solidFill>
                  <a:srgbClr val="000000"/>
                </a:solidFill>
                <a:latin typeface="Cascadia Mono" panose="020B0609020000020004" pitchFamily="49" charset="0"/>
              </a:rPr>
              <a:t>&lt;</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less</a:t>
            </a:r>
            <a:r>
              <a:rPr lang="en-US" sz="1400" dirty="0">
                <a:solidFill>
                  <a:srgbClr val="000000"/>
                </a:solidFill>
                <a:latin typeface="Cascadia Mono" panose="020B0609020000020004" pitchFamily="49" charset="0"/>
              </a:rPr>
              <a:t>&lt;</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&gt;,</a:t>
            </a:r>
          </a:p>
          <a:p>
            <a:pPr marL="320040" lvl="1" indent="0">
              <a:buNone/>
            </a:pPr>
            <a:r>
              <a:rPr lang="en-US" sz="1400" b="1" dirty="0">
                <a:solidFill>
                  <a:srgbClr val="000000"/>
                </a:solidFill>
                <a:latin typeface="Cascadia Mono" panose="020B0609020000020004" pitchFamily="49" charset="0"/>
              </a:rPr>
              <a:t>              std::</a:t>
            </a:r>
            <a:r>
              <a:rPr lang="en-US" sz="1400" b="1" dirty="0">
                <a:solidFill>
                  <a:srgbClr val="2B91AF"/>
                </a:solidFill>
                <a:latin typeface="Cascadia Mono" panose="020B0609020000020004" pitchFamily="49" charset="0"/>
              </a:rPr>
              <a:t>deque</a:t>
            </a:r>
            <a:r>
              <a:rPr lang="en-US" sz="1400" b="1" dirty="0">
                <a:solidFill>
                  <a:srgbClr val="000000"/>
                </a:solidFill>
                <a:latin typeface="Cascadia Mono" panose="020B0609020000020004" pitchFamily="49" charset="0"/>
              </a:rPr>
              <a:t>&lt;</a:t>
            </a:r>
            <a:r>
              <a:rPr lang="en-US" sz="1400" b="1" dirty="0">
                <a:solidFill>
                  <a:srgbClr val="0000FF"/>
                </a:solidFill>
                <a:latin typeface="Cascadia Mono" panose="020B0609020000020004" pitchFamily="49" charset="0"/>
              </a:rPr>
              <a:t>int</a:t>
            </a:r>
            <a:r>
              <a:rPr lang="en-US" sz="1400" b="1" dirty="0">
                <a:solidFill>
                  <a:srgbClr val="000000"/>
                </a:solidFill>
                <a:latin typeface="Cascadia Mono" panose="020B0609020000020004" pitchFamily="49" charset="0"/>
              </a:rPr>
              <a:t>&gt;,</a:t>
            </a:r>
          </a:p>
          <a:p>
            <a:pPr marL="320040" lvl="1" indent="0">
              <a:buNone/>
            </a:pPr>
            <a:r>
              <a:rPr lang="en-US" sz="1400" b="1" dirty="0">
                <a:solidFill>
                  <a:srgbClr val="000000"/>
                </a:solidFill>
                <a:latin typeface="Cascadia Mono" panose="020B0609020000020004" pitchFamily="49" charset="0"/>
              </a:rPr>
              <a:t>              std::</a:t>
            </a:r>
            <a:r>
              <a:rPr lang="en-US" sz="1400" b="1" dirty="0">
                <a:solidFill>
                  <a:srgbClr val="2B91AF"/>
                </a:solidFill>
                <a:latin typeface="Cascadia Mono" panose="020B0609020000020004" pitchFamily="49" charset="0"/>
              </a:rPr>
              <a:t>deque</a:t>
            </a:r>
            <a:r>
              <a:rPr lang="en-US" sz="1400" b="1" dirty="0">
                <a:solidFill>
                  <a:srgbClr val="000000"/>
                </a:solidFill>
                <a:latin typeface="Cascadia Mono" panose="020B0609020000020004" pitchFamily="49" charset="0"/>
              </a:rPr>
              <a:t>&lt;std::</a:t>
            </a:r>
            <a:r>
              <a:rPr lang="en-US" sz="1400" b="1" dirty="0">
                <a:solidFill>
                  <a:srgbClr val="2B91AF"/>
                </a:solidFill>
                <a:latin typeface="Cascadia Mono" panose="020B0609020000020004" pitchFamily="49" charset="0"/>
              </a:rPr>
              <a:t>string</a:t>
            </a:r>
            <a:r>
              <a:rPr lang="en-US" sz="1400" b="1" dirty="0">
                <a:solidFill>
                  <a:srgbClr val="000000"/>
                </a:solidFill>
                <a:latin typeface="Cascadia Mono" panose="020B0609020000020004" pitchFamily="49" charset="0"/>
              </a:rPr>
              <a:t>&gt;</a:t>
            </a:r>
            <a:r>
              <a:rPr lang="en-US" sz="1400" dirty="0">
                <a:solidFill>
                  <a:srgbClr val="000000"/>
                </a:solidFill>
                <a:latin typeface="Cascadia Mono" panose="020B0609020000020004" pitchFamily="49" charset="0"/>
              </a:rPr>
              <a:t>&gt; </a:t>
            </a:r>
            <a:r>
              <a:rPr lang="en-US" sz="1400" dirty="0" err="1">
                <a:solidFill>
                  <a:srgbClr val="000000"/>
                </a:solidFill>
                <a:latin typeface="Cascadia Mono" panose="020B0609020000020004" pitchFamily="49" charset="0"/>
              </a:rPr>
              <a:t>myMap</a:t>
            </a:r>
            <a:r>
              <a:rPr lang="en-US" sz="1400" dirty="0">
                <a:solidFill>
                  <a:srgbClr val="000000"/>
                </a:solidFill>
                <a:latin typeface="Cascadia Mono" panose="020B0609020000020004" pitchFamily="49" charset="0"/>
              </a:rPr>
              <a:t>;</a:t>
            </a:r>
          </a:p>
        </p:txBody>
      </p:sp>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a:t>
            </a:r>
            <a:r>
              <a:rPr lang="en-US" dirty="0" err="1">
                <a:latin typeface="Segoe UI" panose="020B0502040204020203" pitchFamily="34" charset="0"/>
                <a:cs typeface="Segoe UI" panose="020B0502040204020203" pitchFamily="34" charset="0"/>
              </a:rPr>
              <a:t>flat_map</a:t>
            </a:r>
            <a:r>
              <a:rPr lang="en-US" dirty="0">
                <a:latin typeface="Segoe UI" panose="020B0502040204020203" pitchFamily="34" charset="0"/>
                <a:cs typeface="Segoe UI" panose="020B0502040204020203" pitchFamily="34" charset="0"/>
              </a:rPr>
              <a:t> / std::</a:t>
            </a:r>
            <a:r>
              <a:rPr lang="en-US" dirty="0" err="1">
                <a:latin typeface="Segoe UI" panose="020B0502040204020203" pitchFamily="34" charset="0"/>
                <a:cs typeface="Segoe UI" panose="020B0502040204020203" pitchFamily="34" charset="0"/>
              </a:rPr>
              <a:t>flat_multimap</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06569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FF8200"/>
                </a:solidFill>
              </a:rPr>
              <a:t>std::</a:t>
            </a:r>
            <a:r>
              <a:rPr lang="en-US" sz="1600" dirty="0" err="1">
                <a:solidFill>
                  <a:srgbClr val="FF8200"/>
                </a:solidFill>
              </a:rPr>
              <a:t>mdspan</a:t>
            </a:r>
            <a:endParaRPr lang="en-US" sz="1600" dirty="0">
              <a:solidFill>
                <a:srgbClr val="FF8200"/>
              </a:solidFill>
            </a:endParaRPr>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2724063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971550"/>
            <a:ext cx="8991600" cy="4114800"/>
          </a:xfrm>
        </p:spPr>
        <p:txBody>
          <a:bodyPr>
            <a:normAutofit/>
          </a:bodyPr>
          <a:lstStyle/>
          <a:p>
            <a:r>
              <a:rPr lang="en-US" dirty="0"/>
              <a:t>Defined in </a:t>
            </a:r>
            <a:r>
              <a:rPr lang="en-US" dirty="0">
                <a:latin typeface="Consolas" panose="020B0609020204030204" pitchFamily="49" charset="0"/>
              </a:rPr>
              <a:t>&lt;</a:t>
            </a:r>
            <a:r>
              <a:rPr lang="en-US" dirty="0" err="1">
                <a:latin typeface="Consolas" panose="020B0609020204030204" pitchFamily="49" charset="0"/>
              </a:rPr>
              <a:t>mdspan</a:t>
            </a:r>
            <a:r>
              <a:rPr lang="en-US" dirty="0">
                <a:latin typeface="Consolas" panose="020B0609020204030204" pitchFamily="49" charset="0"/>
              </a:rPr>
              <a:t>&gt;</a:t>
            </a:r>
          </a:p>
          <a:p>
            <a:r>
              <a:rPr lang="en-US" dirty="0">
                <a:latin typeface="Consolas" panose="020B0609020204030204" pitchFamily="49" charset="0"/>
              </a:rPr>
              <a:t>std::</a:t>
            </a:r>
            <a:r>
              <a:rPr lang="en-US" dirty="0" err="1">
                <a:latin typeface="Consolas" panose="020B0609020204030204" pitchFamily="49" charset="0"/>
              </a:rPr>
              <a:t>mdspan</a:t>
            </a:r>
            <a:endParaRPr lang="en-US" dirty="0">
              <a:latin typeface="Consolas" panose="020B0609020204030204" pitchFamily="49" charset="0"/>
            </a:endParaRPr>
          </a:p>
          <a:p>
            <a:pPr lvl="1"/>
            <a:r>
              <a:rPr lang="en-US" dirty="0"/>
              <a:t>Multidimensional array view</a:t>
            </a:r>
          </a:p>
          <a:p>
            <a:pPr lvl="1"/>
            <a:r>
              <a:rPr lang="en-US" dirty="0"/>
              <a:t>Multidimensional extension of </a:t>
            </a:r>
            <a:r>
              <a:rPr lang="en-US" dirty="0">
                <a:latin typeface="Consolas" panose="020B0609020204030204" pitchFamily="49" charset="0"/>
              </a:rPr>
              <a:t>std::span</a:t>
            </a:r>
            <a:r>
              <a:rPr lang="en-US" dirty="0"/>
              <a:t> (from C++20)</a:t>
            </a:r>
          </a:p>
          <a:p>
            <a:pPr lvl="1"/>
            <a:r>
              <a:rPr lang="en-US" dirty="0"/>
              <a:t>Supports different layout policies</a:t>
            </a:r>
          </a:p>
          <a:p>
            <a:r>
              <a:rPr lang="en-US" dirty="0">
                <a:latin typeface="Consolas" panose="020B0609020204030204" pitchFamily="49" charset="0"/>
              </a:rPr>
              <a:t>std::</a:t>
            </a:r>
            <a:r>
              <a:rPr lang="en-US" dirty="0" err="1">
                <a:latin typeface="Consolas" panose="020B0609020204030204" pitchFamily="49" charset="0"/>
              </a:rPr>
              <a:t>submdspan</a:t>
            </a:r>
            <a:endParaRPr lang="en-US" dirty="0">
              <a:latin typeface="Consolas" panose="020B0609020204030204" pitchFamily="49" charset="0"/>
            </a:endParaRPr>
          </a:p>
          <a:p>
            <a:pPr lvl="1"/>
            <a:r>
              <a:rPr lang="en-US" dirty="0"/>
              <a:t>An </a:t>
            </a:r>
            <a:r>
              <a:rPr lang="en-US" dirty="0" err="1">
                <a:latin typeface="Consolas" panose="020B0609020204030204" pitchFamily="49" charset="0"/>
              </a:rPr>
              <a:t>mdspan</a:t>
            </a:r>
            <a:r>
              <a:rPr lang="en-US" dirty="0"/>
              <a:t> viewing a subset</a:t>
            </a:r>
            <a:br>
              <a:rPr lang="en-US" dirty="0"/>
            </a:br>
            <a:r>
              <a:rPr lang="en-US" dirty="0"/>
              <a:t>of an existing </a:t>
            </a:r>
            <a:r>
              <a:rPr lang="en-US" dirty="0" err="1">
                <a:latin typeface="Consolas" panose="020B0609020204030204" pitchFamily="49" charset="0"/>
              </a:rPr>
              <a:t>mdspan</a:t>
            </a:r>
            <a:r>
              <a:rPr lang="en-US" dirty="0"/>
              <a:t> (= slice)</a:t>
            </a:r>
          </a:p>
        </p:txBody>
      </p:sp>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a:t>
            </a:r>
            <a:r>
              <a:rPr lang="en-US" dirty="0" err="1">
                <a:latin typeface="Segoe UI" panose="020B0502040204020203" pitchFamily="34" charset="0"/>
                <a:cs typeface="Segoe UI" panose="020B0502040204020203" pitchFamily="34" charset="0"/>
              </a:rPr>
              <a:t>mdspan</a:t>
            </a:r>
            <a:endParaRPr lang="en-US" dirty="0">
              <a:latin typeface="Segoe UI" panose="020B0502040204020203" pitchFamily="34" charset="0"/>
              <a:cs typeface="Segoe UI" panose="020B0502040204020203" pitchFamily="34" charset="0"/>
            </a:endParaRPr>
          </a:p>
        </p:txBody>
      </p:sp>
      <p:sp>
        <p:nvSpPr>
          <p:cNvPr id="4" name="TextBox 3">
            <a:extLst>
              <a:ext uri="{FF2B5EF4-FFF2-40B4-BE49-F238E27FC236}">
                <a16:creationId xmlns:a16="http://schemas.microsoft.com/office/drawing/2014/main" id="{521EF259-7731-E99B-89D8-30311722D99E}"/>
              </a:ext>
            </a:extLst>
          </p:cNvPr>
          <p:cNvSpPr txBox="1"/>
          <p:nvPr/>
        </p:nvSpPr>
        <p:spPr>
          <a:xfrm>
            <a:off x="6019800" y="3479452"/>
            <a:ext cx="2819400" cy="1384995"/>
          </a:xfrm>
          <a:prstGeom prst="rect">
            <a:avLst/>
          </a:prstGeom>
          <a:solidFill>
            <a:srgbClr val="C6F5BC"/>
          </a:solidFill>
          <a:ln>
            <a:solidFill>
              <a:srgbClr val="64EB1B"/>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230188">
              <a:tabLst>
                <a:tab pos="0" algn="l"/>
              </a:tabLst>
            </a:pPr>
            <a:r>
              <a:rPr lang="en-US" sz="1200" dirty="0"/>
              <a:t>“</a:t>
            </a:r>
            <a:r>
              <a:rPr lang="en-US" sz="1200" b="1" dirty="0"/>
              <a:t>MDSPAN - </a:t>
            </a:r>
            <a:r>
              <a:rPr lang="nl-BE" sz="1200" b="1" dirty="0"/>
              <a:t>A </a:t>
            </a:r>
            <a:r>
              <a:rPr lang="nl-BE" sz="1200" b="1" dirty="0" err="1"/>
              <a:t>Deep</a:t>
            </a:r>
            <a:r>
              <a:rPr lang="nl-BE" sz="1200" b="1" dirty="0"/>
              <a:t> </a:t>
            </a:r>
            <a:r>
              <a:rPr lang="nl-BE" sz="1200" b="1" dirty="0" err="1"/>
              <a:t>Dive</a:t>
            </a:r>
            <a:r>
              <a:rPr lang="nl-BE" sz="1200" b="1" dirty="0"/>
              <a:t> Spanning C++, </a:t>
            </a:r>
            <a:r>
              <a:rPr lang="nl-BE" sz="1200" b="1" dirty="0" err="1"/>
              <a:t>Kokkos</a:t>
            </a:r>
            <a:r>
              <a:rPr lang="nl-BE" sz="1200" b="1" dirty="0"/>
              <a:t> &amp; SYCL</a:t>
            </a:r>
            <a:r>
              <a:rPr lang="en-US" sz="1200" dirty="0"/>
              <a:t>” -- Nevin Liber</a:t>
            </a:r>
          </a:p>
          <a:p>
            <a:pPr algn="r"/>
            <a:r>
              <a:rPr lang="en-US" sz="1200" i="1" dirty="0"/>
              <a:t>Tuesday, September 13 • 15:15 MDT</a:t>
            </a:r>
          </a:p>
          <a:p>
            <a:pPr marL="230188">
              <a:tabLst>
                <a:tab pos="0" algn="l"/>
              </a:tabLst>
            </a:pPr>
            <a:endParaRPr lang="en-US" sz="1200" dirty="0"/>
          </a:p>
          <a:p>
            <a:pPr marL="230188">
              <a:tabLst>
                <a:tab pos="0" algn="l"/>
              </a:tabLst>
            </a:pPr>
            <a:r>
              <a:rPr lang="en-US" sz="1200" dirty="0"/>
              <a:t>“</a:t>
            </a:r>
            <a:r>
              <a:rPr lang="en-US" sz="1200" b="1" dirty="0"/>
              <a:t>How C++23 Changes the Way We Write Code</a:t>
            </a:r>
            <a:r>
              <a:rPr lang="en-US" sz="1200" dirty="0"/>
              <a:t>” -- Timur </a:t>
            </a:r>
            <a:r>
              <a:rPr lang="en-US" sz="1200" dirty="0" err="1"/>
              <a:t>Doumler</a:t>
            </a:r>
            <a:endParaRPr lang="en-US" sz="1200" dirty="0"/>
          </a:p>
          <a:p>
            <a:pPr algn="r"/>
            <a:r>
              <a:rPr lang="en-US" sz="1200" i="1" dirty="0"/>
              <a:t>Thursday, September 15 • 10:30 MDT</a:t>
            </a:r>
          </a:p>
        </p:txBody>
      </p:sp>
    </p:spTree>
    <p:extLst>
      <p:ext uri="{BB962C8B-B14F-4D97-AF65-F5344CB8AC3E}">
        <p14:creationId xmlns:p14="http://schemas.microsoft.com/office/powerpoint/2010/main" val="1609093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971550"/>
            <a:ext cx="8991600" cy="4114800"/>
          </a:xfrm>
        </p:spPr>
        <p:txBody>
          <a:bodyPr>
            <a:normAutofit/>
          </a:bodyPr>
          <a:lstStyle/>
          <a:p>
            <a:r>
              <a:rPr lang="en-US" dirty="0"/>
              <a:t>Example:</a:t>
            </a:r>
          </a:p>
          <a:p>
            <a:pPr marL="320040" lvl="1" indent="0">
              <a:buNone/>
            </a:pP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data { </a:t>
            </a:r>
            <a:r>
              <a:rPr lang="en-US" sz="1400" dirty="0">
                <a:solidFill>
                  <a:srgbClr val="006400"/>
                </a:solidFill>
                <a:latin typeface="Cascadia Mono" panose="020B0609020000020004" pitchFamily="49" charset="0"/>
              </a:rPr>
              <a:t>/* ... */</a:t>
            </a:r>
            <a:r>
              <a:rPr lang="en-US" sz="1400" dirty="0">
                <a:solidFill>
                  <a:srgbClr val="000000"/>
                </a:solidFill>
                <a:latin typeface="Cascadia Mono" panose="020B0609020000020004" pitchFamily="49" charset="0"/>
              </a:rPr>
              <a:t> };</a:t>
            </a:r>
          </a:p>
          <a:p>
            <a:pPr marL="320040" lvl="1" indent="0">
              <a:buNone/>
            </a:pPr>
            <a:endParaRPr lang="en-US" sz="1400" dirty="0">
              <a:solidFill>
                <a:srgbClr val="008000"/>
              </a:solidFill>
              <a:latin typeface="Cascadia Mono" panose="020B0609020000020004" pitchFamily="49" charset="0"/>
            </a:endParaRPr>
          </a:p>
          <a:p>
            <a:pPr marL="320040" lvl="1" indent="0">
              <a:buNone/>
            </a:pPr>
            <a:r>
              <a:rPr lang="en-US" sz="1400" dirty="0">
                <a:solidFill>
                  <a:srgbClr val="008000"/>
                </a:solidFill>
                <a:latin typeface="Cascadia Mono" panose="020B0609020000020004" pitchFamily="49" charset="0"/>
              </a:rPr>
              <a:t>// View data as contiguous memory representing 2 rows of 2 </a:t>
            </a:r>
            <a:r>
              <a:rPr lang="en-US" sz="1400" dirty="0" err="1">
                <a:solidFill>
                  <a:srgbClr val="008000"/>
                </a:solidFill>
                <a:latin typeface="Cascadia Mono" panose="020B0609020000020004" pitchFamily="49" charset="0"/>
              </a:rPr>
              <a:t>ints</a:t>
            </a:r>
            <a:r>
              <a:rPr lang="en-US" sz="1400" dirty="0">
                <a:solidFill>
                  <a:srgbClr val="008000"/>
                </a:solidFill>
                <a:latin typeface="Cascadia Mono" panose="020B0609020000020004" pitchFamily="49" charset="0"/>
              </a:rPr>
              <a:t> each</a:t>
            </a:r>
            <a:endParaRPr lang="en-US" sz="1400" dirty="0">
              <a:solidFill>
                <a:srgbClr val="000000"/>
              </a:solidFill>
              <a:latin typeface="Cascadia Mono" panose="020B0609020000020004" pitchFamily="49" charset="0"/>
            </a:endParaRP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mySpan</a:t>
            </a:r>
            <a:r>
              <a:rPr lang="en-US" sz="1400" dirty="0">
                <a:solidFill>
                  <a:srgbClr val="000000"/>
                </a:solidFill>
                <a:latin typeface="Cascadia Mono" panose="020B0609020000020004" pitchFamily="49" charset="0"/>
              </a:rPr>
              <a:t> { std::</a:t>
            </a:r>
            <a:r>
              <a:rPr lang="en-US" sz="1400" dirty="0" err="1">
                <a:solidFill>
                  <a:srgbClr val="000000"/>
                </a:solidFill>
                <a:latin typeface="Cascadia Mono" panose="020B0609020000020004" pitchFamily="49" charset="0"/>
              </a:rPr>
              <a:t>mdspan</a:t>
            </a:r>
            <a:r>
              <a:rPr lang="en-US" sz="1400" dirty="0">
                <a:solidFill>
                  <a:srgbClr val="000000"/>
                </a:solidFill>
                <a:latin typeface="Cascadia Mono" panose="020B0609020000020004" pitchFamily="49" charset="0"/>
              </a:rPr>
              <a:t>(data, 2, 2) };</a:t>
            </a:r>
          </a:p>
          <a:p>
            <a:pPr marL="320040" lvl="1" indent="0">
              <a:buNone/>
            </a:pPr>
            <a:endParaRPr lang="en-US" sz="1400" dirty="0">
              <a:solidFill>
                <a:srgbClr val="000000"/>
              </a:solidFill>
              <a:latin typeface="Cascadia Mono" panose="020B0609020000020004" pitchFamily="49" charset="0"/>
            </a:endParaRPr>
          </a:p>
          <a:p>
            <a:pPr marL="320040" lvl="1" indent="0">
              <a:buNone/>
            </a:pPr>
            <a:r>
              <a:rPr lang="en-US" sz="1400" dirty="0">
                <a:solidFill>
                  <a:srgbClr val="008000"/>
                </a:solidFill>
                <a:latin typeface="Cascadia Mono" panose="020B0609020000020004" pitchFamily="49" charset="0"/>
              </a:rPr>
              <a:t>// Access data from </a:t>
            </a:r>
            <a:r>
              <a:rPr lang="en-US" sz="1400" dirty="0" err="1">
                <a:solidFill>
                  <a:srgbClr val="008000"/>
                </a:solidFill>
                <a:latin typeface="Cascadia Mono" panose="020B0609020000020004" pitchFamily="49" charset="0"/>
              </a:rPr>
              <a:t>mdspan</a:t>
            </a:r>
            <a:endParaRPr lang="en-US" sz="1400" dirty="0">
              <a:solidFill>
                <a:srgbClr val="000000"/>
              </a:solidFill>
              <a:latin typeface="Cascadia Mono" panose="020B0609020000020004" pitchFamily="49" charset="0"/>
            </a:endParaRPr>
          </a:p>
          <a:p>
            <a:pPr marL="320040" lvl="1" indent="0">
              <a:buNone/>
            </a:pPr>
            <a:r>
              <a:rPr lang="en-US" sz="1400" dirty="0">
                <a:solidFill>
                  <a:srgbClr val="0000FF"/>
                </a:solidFill>
                <a:latin typeface="Cascadia Mono" panose="020B0609020000020004" pitchFamily="49" charset="0"/>
              </a:rPr>
              <a:t>for</a:t>
            </a:r>
            <a:r>
              <a:rPr lang="en-US" sz="1400" dirty="0">
                <a:solidFill>
                  <a:srgbClr val="000000"/>
                </a:solidFill>
                <a:latin typeface="Cascadia Mono" panose="020B0609020000020004" pitchFamily="49" charset="0"/>
              </a:rPr>
              <a:t> (</a:t>
            </a:r>
            <a:r>
              <a:rPr lang="en-US" sz="1400" dirty="0" err="1">
                <a:solidFill>
                  <a:srgbClr val="2B91AF"/>
                </a:solidFill>
                <a:latin typeface="Cascadia Mono" panose="020B0609020000020004" pitchFamily="49" charset="0"/>
              </a:rPr>
              <a:t>size_t</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 0 };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&lt; </a:t>
            </a:r>
            <a:r>
              <a:rPr lang="en-US" sz="1400" b="1" dirty="0" err="1">
                <a:solidFill>
                  <a:srgbClr val="000000"/>
                </a:solidFill>
                <a:latin typeface="Cascadia Mono" panose="020B0609020000020004" pitchFamily="49" charset="0"/>
              </a:rPr>
              <a:t>mySpan.extent</a:t>
            </a:r>
            <a:r>
              <a:rPr lang="en-US" sz="1400" b="1" dirty="0">
                <a:solidFill>
                  <a:srgbClr val="000000"/>
                </a:solidFill>
                <a:latin typeface="Cascadia Mono" panose="020B0609020000020004" pitchFamily="49" charset="0"/>
              </a:rPr>
              <a:t>(0)</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   for</a:t>
            </a:r>
            <a:r>
              <a:rPr lang="en-US" sz="1400" dirty="0">
                <a:solidFill>
                  <a:srgbClr val="000000"/>
                </a:solidFill>
                <a:latin typeface="Cascadia Mono" panose="020B0609020000020004" pitchFamily="49" charset="0"/>
              </a:rPr>
              <a:t> (</a:t>
            </a:r>
            <a:r>
              <a:rPr lang="en-US" sz="1400" dirty="0" err="1">
                <a:solidFill>
                  <a:srgbClr val="2B91AF"/>
                </a:solidFill>
                <a:latin typeface="Cascadia Mono" panose="020B0609020000020004" pitchFamily="49" charset="0"/>
              </a:rPr>
              <a:t>size_t</a:t>
            </a:r>
            <a:r>
              <a:rPr lang="en-US" sz="1400" dirty="0">
                <a:solidFill>
                  <a:srgbClr val="000000"/>
                </a:solidFill>
                <a:latin typeface="Cascadia Mono" panose="020B0609020000020004" pitchFamily="49" charset="0"/>
              </a:rPr>
              <a:t> j { 0 }; j &lt; </a:t>
            </a:r>
            <a:r>
              <a:rPr lang="en-US" sz="1400" b="1" dirty="0" err="1">
                <a:solidFill>
                  <a:srgbClr val="000000"/>
                </a:solidFill>
                <a:latin typeface="Cascadia Mono" panose="020B0609020000020004" pitchFamily="49" charset="0"/>
              </a:rPr>
              <a:t>mySpan.extent</a:t>
            </a:r>
            <a:r>
              <a:rPr lang="en-US" sz="1400" b="1" dirty="0">
                <a:solidFill>
                  <a:srgbClr val="000000"/>
                </a:solidFill>
                <a:latin typeface="Cascadia Mono" panose="020B0609020000020004" pitchFamily="49" charset="0"/>
              </a:rPr>
              <a:t>(1)</a:t>
            </a:r>
            <a:r>
              <a:rPr lang="en-US" sz="1400" dirty="0">
                <a:solidFill>
                  <a:srgbClr val="000000"/>
                </a:solidFill>
                <a:latin typeface="Cascadia Mono" panose="020B0609020000020004" pitchFamily="49" charset="0"/>
              </a:rPr>
              <a:t>; ++j) {</a:t>
            </a:r>
          </a:p>
          <a:p>
            <a:pPr marL="320040" lvl="1" indent="0">
              <a:buNone/>
            </a:pPr>
            <a:r>
              <a:rPr lang="en-US" sz="1400" dirty="0">
                <a:solidFill>
                  <a:srgbClr val="000000"/>
                </a:solidFill>
                <a:latin typeface="Cascadia Mono" panose="020B0609020000020004" pitchFamily="49" charset="0"/>
              </a:rPr>
              <a:t>      </a:t>
            </a:r>
            <a:r>
              <a:rPr lang="en-US" sz="1400" b="1" dirty="0" err="1">
                <a:solidFill>
                  <a:srgbClr val="000000"/>
                </a:solidFill>
                <a:latin typeface="Cascadia Mono" panose="020B0609020000020004" pitchFamily="49" charset="0"/>
              </a:rPr>
              <a:t>mySpan</a:t>
            </a:r>
            <a:r>
              <a:rPr lang="en-US" sz="1400" b="1" dirty="0">
                <a:solidFill>
                  <a:srgbClr val="000000"/>
                </a:solidFill>
                <a:latin typeface="Cascadia Mono" panose="020B0609020000020004" pitchFamily="49" charset="0"/>
              </a:rPr>
              <a:t>[</a:t>
            </a:r>
            <a:r>
              <a:rPr lang="en-US" sz="1400" b="1" dirty="0" err="1">
                <a:solidFill>
                  <a:srgbClr val="000000"/>
                </a:solidFill>
                <a:latin typeface="Cascadia Mono" panose="020B0609020000020004" pitchFamily="49" charset="0"/>
              </a:rPr>
              <a:t>i</a:t>
            </a:r>
            <a:r>
              <a:rPr lang="en-US" sz="1400" b="1" dirty="0">
                <a:solidFill>
                  <a:srgbClr val="000000"/>
                </a:solidFill>
                <a:latin typeface="Cascadia Mono" panose="020B0609020000020004" pitchFamily="49" charset="0"/>
              </a:rPr>
              <a:t>, j]</a:t>
            </a:r>
            <a:r>
              <a:rPr lang="en-US" sz="1400" dirty="0">
                <a:solidFill>
                  <a:srgbClr val="000000"/>
                </a:solidFill>
                <a:latin typeface="Cascadia Mono" panose="020B0609020000020004" pitchFamily="49" charset="0"/>
              </a:rPr>
              <a:t> =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 1000 + j;</a:t>
            </a:r>
          </a:p>
          <a:p>
            <a:pPr marL="320040" lvl="1" indent="0">
              <a:buNone/>
            </a:pPr>
            <a:r>
              <a:rPr lang="en-US" sz="1400" dirty="0">
                <a:solidFill>
                  <a:srgbClr val="000000"/>
                </a:solidFill>
                <a:latin typeface="Cascadia Mono" panose="020B0609020000020004" pitchFamily="49" charset="0"/>
              </a:rPr>
              <a:t>   }</a:t>
            </a:r>
          </a:p>
          <a:p>
            <a:pPr marL="320040" lvl="1" indent="0">
              <a:buNone/>
            </a:pPr>
            <a:r>
              <a:rPr lang="en-US" sz="1400" dirty="0">
                <a:solidFill>
                  <a:srgbClr val="000000"/>
                </a:solidFill>
                <a:latin typeface="Cascadia Mono" panose="020B0609020000020004" pitchFamily="49" charset="0"/>
              </a:rPr>
              <a:t>}</a:t>
            </a:r>
            <a:endParaRPr lang="en-US" dirty="0"/>
          </a:p>
        </p:txBody>
      </p:sp>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a:t>
            </a:r>
            <a:r>
              <a:rPr lang="en-US" dirty="0" err="1">
                <a:latin typeface="Segoe UI" panose="020B0502040204020203" pitchFamily="34" charset="0"/>
                <a:cs typeface="Segoe UI" panose="020B0502040204020203" pitchFamily="34" charset="0"/>
              </a:rPr>
              <a:t>mdspan</a:t>
            </a:r>
            <a:endParaRPr lang="en-US" dirty="0">
              <a:latin typeface="Segoe UI" panose="020B0502040204020203" pitchFamily="34" charset="0"/>
              <a:cs typeface="Segoe UI" panose="020B0502040204020203" pitchFamily="34" charset="0"/>
            </a:endParaRPr>
          </a:p>
        </p:txBody>
      </p:sp>
      <p:sp>
        <p:nvSpPr>
          <p:cNvPr id="5" name="TextBox 4">
            <a:extLst>
              <a:ext uri="{FF2B5EF4-FFF2-40B4-BE49-F238E27FC236}">
                <a16:creationId xmlns:a16="http://schemas.microsoft.com/office/drawing/2014/main" id="{8236997E-CEED-643A-FBC2-9E38237052F1}"/>
              </a:ext>
            </a:extLst>
          </p:cNvPr>
          <p:cNvSpPr txBox="1"/>
          <p:nvPr/>
        </p:nvSpPr>
        <p:spPr>
          <a:xfrm>
            <a:off x="6019800" y="3479452"/>
            <a:ext cx="2819400" cy="1384995"/>
          </a:xfrm>
          <a:prstGeom prst="rect">
            <a:avLst/>
          </a:prstGeom>
          <a:solidFill>
            <a:srgbClr val="C6F5BC"/>
          </a:solidFill>
          <a:ln>
            <a:solidFill>
              <a:srgbClr val="64EB1B"/>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230188">
              <a:tabLst>
                <a:tab pos="0" algn="l"/>
              </a:tabLst>
            </a:pPr>
            <a:r>
              <a:rPr lang="en-US" sz="1200" dirty="0"/>
              <a:t>“</a:t>
            </a:r>
            <a:r>
              <a:rPr lang="en-US" sz="1200" b="1" dirty="0"/>
              <a:t>MDSPAN - </a:t>
            </a:r>
            <a:r>
              <a:rPr lang="nl-BE" sz="1200" b="1" dirty="0"/>
              <a:t>A </a:t>
            </a:r>
            <a:r>
              <a:rPr lang="nl-BE" sz="1200" b="1" dirty="0" err="1"/>
              <a:t>Deep</a:t>
            </a:r>
            <a:r>
              <a:rPr lang="nl-BE" sz="1200" b="1" dirty="0"/>
              <a:t> </a:t>
            </a:r>
            <a:r>
              <a:rPr lang="nl-BE" sz="1200" b="1" dirty="0" err="1"/>
              <a:t>Dive</a:t>
            </a:r>
            <a:r>
              <a:rPr lang="nl-BE" sz="1200" b="1" dirty="0"/>
              <a:t> Spanning C++, </a:t>
            </a:r>
            <a:r>
              <a:rPr lang="nl-BE" sz="1200" b="1" dirty="0" err="1"/>
              <a:t>Kokkos</a:t>
            </a:r>
            <a:r>
              <a:rPr lang="nl-BE" sz="1200" b="1" dirty="0"/>
              <a:t> &amp; SYCL</a:t>
            </a:r>
            <a:r>
              <a:rPr lang="en-US" sz="1200" dirty="0"/>
              <a:t>” -- Nevin Liber</a:t>
            </a:r>
          </a:p>
          <a:p>
            <a:pPr algn="r"/>
            <a:r>
              <a:rPr lang="en-US" sz="1200" i="1" dirty="0"/>
              <a:t>Tuesday, September 13 • 15:15 MDT</a:t>
            </a:r>
          </a:p>
          <a:p>
            <a:pPr marL="230188">
              <a:tabLst>
                <a:tab pos="0" algn="l"/>
              </a:tabLst>
            </a:pPr>
            <a:endParaRPr lang="en-US" sz="1200" dirty="0"/>
          </a:p>
          <a:p>
            <a:pPr marL="230188">
              <a:tabLst>
                <a:tab pos="0" algn="l"/>
              </a:tabLst>
            </a:pPr>
            <a:r>
              <a:rPr lang="en-US" sz="1200" dirty="0"/>
              <a:t>“</a:t>
            </a:r>
            <a:r>
              <a:rPr lang="en-US" sz="1200" b="1" dirty="0"/>
              <a:t>How C++23 Changes the Way We Write Code</a:t>
            </a:r>
            <a:r>
              <a:rPr lang="en-US" sz="1200" dirty="0"/>
              <a:t>” -- Timur </a:t>
            </a:r>
            <a:r>
              <a:rPr lang="en-US" sz="1200" dirty="0" err="1"/>
              <a:t>Doumler</a:t>
            </a:r>
            <a:endParaRPr lang="en-US" sz="1200" dirty="0"/>
          </a:p>
          <a:p>
            <a:pPr algn="r"/>
            <a:r>
              <a:rPr lang="en-US" sz="1200" i="1" dirty="0"/>
              <a:t>Thursday, September 15 • 10:30 MDT</a:t>
            </a:r>
          </a:p>
        </p:txBody>
      </p:sp>
    </p:spTree>
    <p:extLst>
      <p:ext uri="{BB962C8B-B14F-4D97-AF65-F5344CB8AC3E}">
        <p14:creationId xmlns:p14="http://schemas.microsoft.com/office/powerpoint/2010/main" val="177177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500"/>
                                        <p:tgtEl>
                                          <p:spTgt spid="3">
                                            <p:txEl>
                                              <p:pRg st="8" end="8"/>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fade">
                                      <p:cBhvr>
                                        <p:cTn id="24" dur="500"/>
                                        <p:tgtEl>
                                          <p:spTgt spid="3">
                                            <p:txEl>
                                              <p:pRg st="9" end="9"/>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FF8200"/>
                </a:solidFill>
              </a:rPr>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1179587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971550"/>
            <a:ext cx="8991600" cy="4114800"/>
          </a:xfrm>
        </p:spPr>
        <p:txBody>
          <a:bodyPr>
            <a:normAutofit fontScale="92500" lnSpcReduction="10000"/>
          </a:bodyPr>
          <a:lstStyle/>
          <a:p>
            <a:r>
              <a:rPr lang="en-US" dirty="0"/>
              <a:t>A standard coroutine generator, defined in </a:t>
            </a:r>
            <a:r>
              <a:rPr lang="en-US" dirty="0">
                <a:latin typeface="Consolas" panose="020B0609020204030204" pitchFamily="49" charset="0"/>
              </a:rPr>
              <a:t>&lt;generator&gt;</a:t>
            </a:r>
          </a:p>
          <a:p>
            <a:r>
              <a:rPr lang="en-US" dirty="0"/>
              <a:t>Example:</a:t>
            </a:r>
          </a:p>
          <a:p>
            <a:pPr marL="320040" lvl="1" indent="0">
              <a:buNone/>
            </a:pPr>
            <a:r>
              <a:rPr lang="en-US" sz="1400" dirty="0">
                <a:solidFill>
                  <a:srgbClr val="000000"/>
                </a:solidFill>
                <a:latin typeface="Cascadia Mono" panose="020B0609020000020004" pitchFamily="49" charset="0"/>
              </a:rPr>
              <a:t>std::generator&lt;</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&gt; </a:t>
            </a:r>
            <a:r>
              <a:rPr lang="en-US" sz="1400" dirty="0" err="1">
                <a:solidFill>
                  <a:srgbClr val="000000"/>
                </a:solidFill>
                <a:latin typeface="Cascadia Mono" panose="020B0609020000020004" pitchFamily="49" charset="0"/>
              </a:rPr>
              <a:t>getSequenceGenerator</a:t>
            </a:r>
            <a:r>
              <a:rPr lang="en-US" sz="1400" dirty="0">
                <a:solidFill>
                  <a:srgbClr val="000000"/>
                </a:solidFill>
                <a:latin typeface="Cascadia Mono" panose="020B0609020000020004" pitchFamily="49" charset="0"/>
              </a:rPr>
              <a:t>(</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startValue</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numberOfValues</a:t>
            </a:r>
            <a:r>
              <a:rPr lang="en-US" sz="1400" dirty="0">
                <a:solidFill>
                  <a:srgbClr val="000000"/>
                </a:solidFill>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   for</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 </a:t>
            </a:r>
            <a:r>
              <a:rPr lang="en-US" sz="1400" dirty="0" err="1">
                <a:solidFill>
                  <a:srgbClr val="000000"/>
                </a:solidFill>
                <a:latin typeface="Cascadia Mono" panose="020B0609020000020004" pitchFamily="49" charset="0"/>
              </a:rPr>
              <a:t>startValue</a:t>
            </a:r>
            <a:r>
              <a:rPr lang="en-US" sz="1400" dirty="0">
                <a:solidFill>
                  <a:srgbClr val="000000"/>
                </a:solidFill>
                <a:latin typeface="Cascadia Mono" panose="020B0609020000020004" pitchFamily="49" charset="0"/>
              </a:rPr>
              <a:t> };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&lt; </a:t>
            </a:r>
            <a:r>
              <a:rPr lang="en-US" sz="1400" dirty="0" err="1">
                <a:solidFill>
                  <a:srgbClr val="000000"/>
                </a:solidFill>
                <a:latin typeface="Cascadia Mono" panose="020B0609020000020004" pitchFamily="49" charset="0"/>
              </a:rPr>
              <a:t>startValue</a:t>
            </a:r>
            <a:r>
              <a:rPr lang="en-US" sz="1400" dirty="0">
                <a:solidFill>
                  <a:srgbClr val="000000"/>
                </a:solidFill>
                <a:latin typeface="Cascadia Mono" panose="020B0609020000020004" pitchFamily="49" charset="0"/>
              </a:rPr>
              <a:t> + </a:t>
            </a:r>
            <a:r>
              <a:rPr lang="en-US" sz="1400" dirty="0" err="1">
                <a:solidFill>
                  <a:srgbClr val="000000"/>
                </a:solidFill>
                <a:latin typeface="Cascadia Mono" panose="020B0609020000020004" pitchFamily="49" charset="0"/>
              </a:rPr>
              <a:t>numberOfValues</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a:t>
            </a:r>
          </a:p>
          <a:p>
            <a:pPr marL="320040" lvl="1" indent="0">
              <a:buNone/>
            </a:pPr>
            <a:r>
              <a:rPr lang="en-US" sz="1400" dirty="0">
                <a:solidFill>
                  <a:srgbClr val="008000"/>
                </a:solidFill>
                <a:latin typeface="Cascadia Mono" panose="020B0609020000020004" pitchFamily="49" charset="0"/>
              </a:rPr>
              <a:t>      // Yield a value to the caller, and suspend the coroutine.</a:t>
            </a:r>
            <a:endParaRPr lang="en-US" sz="1400" dirty="0">
              <a:solidFill>
                <a:srgbClr val="000000"/>
              </a:solidFill>
              <a:latin typeface="Cascadia Mono" panose="020B0609020000020004" pitchFamily="49" charset="0"/>
            </a:endParaRPr>
          </a:p>
          <a:p>
            <a:pPr marL="320040" lvl="1" indent="0">
              <a:buNone/>
            </a:pPr>
            <a:r>
              <a:rPr lang="en-US" sz="1400" dirty="0">
                <a:solidFill>
                  <a:srgbClr val="0000FF"/>
                </a:solidFill>
                <a:latin typeface="Cascadia Mono" panose="020B0609020000020004" pitchFamily="49" charset="0"/>
              </a:rPr>
              <a:t>      </a:t>
            </a:r>
            <a:r>
              <a:rPr lang="en-US" sz="1400" dirty="0" err="1">
                <a:solidFill>
                  <a:srgbClr val="0000FF"/>
                </a:solidFill>
                <a:latin typeface="Cascadia Mono" panose="020B0609020000020004" pitchFamily="49" charset="0"/>
              </a:rPr>
              <a:t>co_yield</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   }</a:t>
            </a:r>
          </a:p>
          <a:p>
            <a:pPr marL="320040" lvl="1" indent="0">
              <a:buNone/>
            </a:pPr>
            <a:r>
              <a:rPr lang="en-US" sz="1400" dirty="0">
                <a:solidFill>
                  <a:srgbClr val="000000"/>
                </a:solidFill>
                <a:latin typeface="Cascadia Mono" panose="020B0609020000020004" pitchFamily="49" charset="0"/>
              </a:rPr>
              <a:t>}</a:t>
            </a:r>
          </a:p>
          <a:p>
            <a:pPr marL="320040" lvl="1" indent="0">
              <a:buNone/>
            </a:pP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main() {</a:t>
            </a:r>
          </a:p>
          <a:p>
            <a:pPr marL="320040" lvl="1" indent="0">
              <a:buNone/>
            </a:pPr>
            <a:r>
              <a:rPr lang="en-US" sz="1400" dirty="0">
                <a:solidFill>
                  <a:srgbClr val="0000FF"/>
                </a:solidFill>
                <a:latin typeface="Cascadia Mono" panose="020B0609020000020004" pitchFamily="49" charset="0"/>
              </a:rPr>
              <a:t>   auto</a:t>
            </a:r>
            <a:r>
              <a:rPr lang="en-US" sz="1400" dirty="0">
                <a:solidFill>
                  <a:srgbClr val="000000"/>
                </a:solidFill>
                <a:latin typeface="Cascadia Mono" panose="020B0609020000020004" pitchFamily="49" charset="0"/>
              </a:rPr>
              <a:t> gen { </a:t>
            </a:r>
            <a:r>
              <a:rPr lang="en-US" sz="1400" dirty="0" err="1">
                <a:solidFill>
                  <a:srgbClr val="000000"/>
                </a:solidFill>
                <a:latin typeface="Cascadia Mono" panose="020B0609020000020004" pitchFamily="49" charset="0"/>
              </a:rPr>
              <a:t>getSequenceGenerator</a:t>
            </a:r>
            <a:r>
              <a:rPr lang="en-US" sz="1400" dirty="0">
                <a:solidFill>
                  <a:srgbClr val="000000"/>
                </a:solidFill>
                <a:latin typeface="Cascadia Mono" panose="020B0609020000020004" pitchFamily="49" charset="0"/>
              </a:rPr>
              <a:t>(10, 5) };</a:t>
            </a:r>
          </a:p>
          <a:p>
            <a:pPr marL="320040" lvl="1" indent="0">
              <a:buNone/>
            </a:pPr>
            <a:r>
              <a:rPr lang="en-US" sz="1400" dirty="0">
                <a:solidFill>
                  <a:srgbClr val="0000FF"/>
                </a:solidFill>
                <a:latin typeface="Cascadia Mono" panose="020B0609020000020004" pitchFamily="49" charset="0"/>
              </a:rPr>
              <a:t>   for</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const</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&amp; value : gen) {</a:t>
            </a:r>
          </a:p>
          <a:p>
            <a:pPr marL="320040" lvl="1" indent="0">
              <a:buNone/>
            </a:pPr>
            <a:r>
              <a:rPr lang="en-US" sz="1400" dirty="0">
                <a:solidFill>
                  <a:srgbClr val="000000"/>
                </a:solidFill>
                <a:latin typeface="Cascadia Mono" panose="020B0609020000020004" pitchFamily="49" charset="0"/>
              </a:rPr>
              <a:t>      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&lt;&lt; value &lt;&lt; </a:t>
            </a:r>
            <a:r>
              <a:rPr lang="en-US" sz="1400" dirty="0">
                <a:solidFill>
                  <a:srgbClr val="A31515"/>
                </a:solidFill>
                <a:latin typeface="Cascadia Mono" panose="020B0609020000020004" pitchFamily="49" charset="0"/>
              </a:rPr>
              <a:t>" (Press enter for next value)"</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      std::</a:t>
            </a:r>
            <a:r>
              <a:rPr lang="en-US" sz="1400" dirty="0" err="1">
                <a:solidFill>
                  <a:srgbClr val="000000"/>
                </a:solidFill>
                <a:latin typeface="Cascadia Mono" panose="020B0609020000020004" pitchFamily="49" charset="0"/>
              </a:rPr>
              <a:t>cin.ignore</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   }</a:t>
            </a:r>
          </a:p>
          <a:p>
            <a:pPr marL="320040" lvl="1" indent="0">
              <a:buNone/>
            </a:pPr>
            <a:r>
              <a:rPr lang="en-US" sz="1400" dirty="0">
                <a:solidFill>
                  <a:srgbClr val="000000"/>
                </a:solidFill>
                <a:latin typeface="Cascadia Mono" panose="020B0609020000020004" pitchFamily="49" charset="0"/>
              </a:rPr>
              <a:t>}</a:t>
            </a:r>
          </a:p>
        </p:txBody>
      </p:sp>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std::generator</a:t>
            </a:r>
          </a:p>
        </p:txBody>
      </p:sp>
    </p:spTree>
    <p:extLst>
      <p:ext uri="{BB962C8B-B14F-4D97-AF65-F5344CB8AC3E}">
        <p14:creationId xmlns:p14="http://schemas.microsoft.com/office/powerpoint/2010/main" val="2296464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500"/>
                                        <p:tgtEl>
                                          <p:spTgt spid="3">
                                            <p:txEl>
                                              <p:pRg st="8" end="8"/>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animEffect transition="in" filter="fade">
                                      <p:cBhvr>
                                        <p:cTn id="37" dur="500"/>
                                        <p:tgtEl>
                                          <p:spTgt spid="3">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animEffect transition="in" filter="fade">
                                      <p:cBhvr>
                                        <p:cTn id="50" dur="500"/>
                                        <p:tgtEl>
                                          <p:spTgt spid="3">
                                            <p:txEl>
                                              <p:pRg st="11" end="11"/>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500"/>
                                        <p:tgtEl>
                                          <p:spTgt spid="3">
                                            <p:txEl>
                                              <p:pRg st="12" end="12"/>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3">
                                            <p:txEl>
                                              <p:pRg st="13" end="13"/>
                                            </p:txEl>
                                          </p:spTgt>
                                        </p:tgtEl>
                                        <p:attrNameLst>
                                          <p:attrName>style.visibility</p:attrName>
                                        </p:attrNameLst>
                                      </p:cBhvr>
                                      <p:to>
                                        <p:strVal val="visible"/>
                                      </p:to>
                                    </p:set>
                                    <p:animEffect transition="in" filter="fade">
                                      <p:cBhvr>
                                        <p:cTn id="56"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FF8200"/>
                </a:solidFill>
              </a:rPr>
              <a:t>basic_string</a:t>
            </a:r>
            <a:r>
              <a:rPr lang="en-US" sz="1600" dirty="0">
                <a:solidFill>
                  <a:srgbClr val="FF8200"/>
                </a:solidFill>
              </a:rPr>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4270430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err="1">
                <a:latin typeface="Segoe UI" panose="020B0502040204020203" pitchFamily="34" charset="0"/>
                <a:cs typeface="Segoe UI" panose="020B0502040204020203" pitchFamily="34" charset="0"/>
              </a:rPr>
              <a:t>basic_string</a:t>
            </a:r>
            <a:r>
              <a:rPr lang="en-US" dirty="0">
                <a:latin typeface="Segoe UI" panose="020B0502040204020203" pitchFamily="34" charset="0"/>
                <a:cs typeface="Segoe UI" panose="020B0502040204020203" pitchFamily="34" charset="0"/>
              </a:rPr>
              <a:t>(_view)::contains()</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Checks if a string contains another string</a:t>
            </a:r>
          </a:p>
          <a:p>
            <a:r>
              <a:rPr lang="en-US" dirty="0"/>
              <a:t>Example:</a:t>
            </a:r>
          </a:p>
          <a:p>
            <a:pPr marL="320040" lvl="1" indent="0">
              <a:buNone/>
            </a:pPr>
            <a:r>
              <a:rPr lang="en-US" sz="1400" dirty="0">
                <a:solidFill>
                  <a:srgbClr val="000000"/>
                </a:solidFill>
                <a:latin typeface="Consolas" panose="020B0609020204030204" pitchFamily="49" charset="0"/>
              </a:rPr>
              <a:t>std::</a:t>
            </a:r>
            <a:r>
              <a:rPr lang="en-US" sz="1400" dirty="0">
                <a:solidFill>
                  <a:srgbClr val="2B91AF"/>
                </a:solidFill>
                <a:latin typeface="Consolas" panose="020B0609020204030204" pitchFamily="49" charset="0"/>
              </a:rPr>
              <a:t>string</a:t>
            </a:r>
            <a:r>
              <a:rPr lang="en-US" sz="1400" dirty="0">
                <a:solidFill>
                  <a:srgbClr val="000000"/>
                </a:solidFill>
                <a:latin typeface="Consolas" panose="020B0609020204030204" pitchFamily="49" charset="0"/>
              </a:rPr>
              <a:t> haystack{ </a:t>
            </a:r>
            <a:r>
              <a:rPr lang="en-US" sz="1400" dirty="0">
                <a:solidFill>
                  <a:srgbClr val="A31515"/>
                </a:solidFill>
                <a:latin typeface="Consolas" panose="020B0609020204030204" pitchFamily="49" charset="0"/>
              </a:rPr>
              <a:t>"Hello World!"</a:t>
            </a:r>
            <a:r>
              <a:rPr lang="en-US" sz="1400" dirty="0">
                <a:solidFill>
                  <a:srgbClr val="000000"/>
                </a:solidFill>
                <a:latin typeface="Consolas" panose="020B0609020204030204" pitchFamily="49" charset="0"/>
              </a:rPr>
              <a:t> };</a:t>
            </a:r>
          </a:p>
          <a:p>
            <a:pPr marL="320040" lvl="1" indent="0">
              <a:buNone/>
            </a:pPr>
            <a:r>
              <a:rPr lang="en-US" sz="1400" dirty="0">
                <a:solidFill>
                  <a:srgbClr val="000000"/>
                </a:solidFill>
                <a:latin typeface="Consolas" panose="020B0609020204030204" pitchFamily="49" charset="0"/>
              </a:rPr>
              <a:t>std::</a:t>
            </a:r>
            <a:r>
              <a:rPr lang="en-US" sz="1400" dirty="0" err="1">
                <a:solidFill>
                  <a:srgbClr val="000000"/>
                </a:solidFill>
                <a:latin typeface="Consolas" panose="020B0609020204030204" pitchFamily="49" charset="0"/>
              </a:rPr>
              <a:t>cout</a:t>
            </a:r>
            <a:r>
              <a:rPr lang="en-US" sz="1400" dirty="0">
                <a:solidFill>
                  <a:srgbClr val="000000"/>
                </a:solidFill>
                <a:latin typeface="Consolas" panose="020B0609020204030204" pitchFamily="49" charset="0"/>
              </a:rPr>
              <a:t> </a:t>
            </a:r>
            <a:r>
              <a:rPr lang="en-US" sz="1400" dirty="0">
                <a:solidFill>
                  <a:srgbClr val="008080"/>
                </a:solidFill>
                <a:latin typeface="Consolas" panose="020B0609020204030204" pitchFamily="49" charset="0"/>
              </a:rPr>
              <a:t>&lt;&lt;</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haystack.contains</a:t>
            </a:r>
            <a:r>
              <a:rPr lang="en-US" sz="1400" dirty="0">
                <a:solidFill>
                  <a:srgbClr val="000000"/>
                </a:solidFill>
                <a:latin typeface="Consolas" panose="020B0609020204030204" pitchFamily="49" charset="0"/>
              </a:rPr>
              <a:t>(</a:t>
            </a:r>
            <a:r>
              <a:rPr lang="en-US" sz="1400" dirty="0">
                <a:solidFill>
                  <a:srgbClr val="A31515"/>
                </a:solidFill>
                <a:latin typeface="Consolas" panose="020B0609020204030204" pitchFamily="49" charset="0"/>
              </a:rPr>
              <a:t>"World"</a:t>
            </a:r>
            <a:r>
              <a:rPr lang="en-US" sz="1400" dirty="0">
                <a:solidFill>
                  <a:srgbClr val="000000"/>
                </a:solidFill>
                <a:latin typeface="Consolas" panose="020B0609020204030204" pitchFamily="49" charset="0"/>
              </a:rPr>
              <a:t>);	 </a:t>
            </a:r>
            <a:r>
              <a:rPr lang="en-US" sz="1400" dirty="0">
                <a:solidFill>
                  <a:srgbClr val="008000"/>
                </a:solidFill>
                <a:latin typeface="Consolas" panose="020B0609020204030204" pitchFamily="49" charset="0"/>
              </a:rPr>
              <a:t>// 1</a:t>
            </a:r>
          </a:p>
          <a:p>
            <a:pPr marL="320040" lvl="1" indent="0">
              <a:buNone/>
            </a:pPr>
            <a:r>
              <a:rPr lang="en-US" sz="1400" dirty="0">
                <a:solidFill>
                  <a:srgbClr val="000000"/>
                </a:solidFill>
                <a:latin typeface="Consolas" panose="020B0609020204030204" pitchFamily="49" charset="0"/>
              </a:rPr>
              <a:t>std::</a:t>
            </a:r>
            <a:r>
              <a:rPr lang="en-US" sz="1400" dirty="0" err="1">
                <a:solidFill>
                  <a:srgbClr val="000000"/>
                </a:solidFill>
                <a:latin typeface="Consolas" panose="020B0609020204030204" pitchFamily="49" charset="0"/>
              </a:rPr>
              <a:t>cout</a:t>
            </a:r>
            <a:r>
              <a:rPr lang="en-US" sz="1400" dirty="0">
                <a:solidFill>
                  <a:srgbClr val="000000"/>
                </a:solidFill>
                <a:latin typeface="Consolas" panose="020B0609020204030204" pitchFamily="49" charset="0"/>
              </a:rPr>
              <a:t> </a:t>
            </a:r>
            <a:r>
              <a:rPr lang="en-US" sz="1400" dirty="0">
                <a:solidFill>
                  <a:srgbClr val="008080"/>
                </a:solidFill>
                <a:latin typeface="Consolas" panose="020B0609020204030204" pitchFamily="49" charset="0"/>
              </a:rPr>
              <a:t>&lt;&lt;</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haystack.contains</a:t>
            </a:r>
            <a:r>
              <a:rPr lang="en-US" sz="1400" dirty="0">
                <a:solidFill>
                  <a:srgbClr val="000000"/>
                </a:solidFill>
                <a:latin typeface="Consolas" panose="020B0609020204030204" pitchFamily="49" charset="0"/>
              </a:rPr>
              <a:t>(</a:t>
            </a:r>
            <a:r>
              <a:rPr lang="en-US" sz="1400" dirty="0">
                <a:solidFill>
                  <a:srgbClr val="A31515"/>
                </a:solidFill>
                <a:latin typeface="Consolas" panose="020B0609020204030204" pitchFamily="49" charset="0"/>
              </a:rPr>
              <a:t>'!'</a:t>
            </a:r>
            <a:r>
              <a:rPr lang="en-US" sz="1400" dirty="0">
                <a:solidFill>
                  <a:srgbClr val="000000"/>
                </a:solidFill>
                <a:latin typeface="Consolas" panose="020B0609020204030204" pitchFamily="49" charset="0"/>
              </a:rPr>
              <a:t>);	 </a:t>
            </a:r>
            <a:r>
              <a:rPr lang="en-US" sz="1400" dirty="0">
                <a:solidFill>
                  <a:srgbClr val="008000"/>
                </a:solidFill>
                <a:latin typeface="Consolas" panose="020B0609020204030204" pitchFamily="49" charset="0"/>
              </a:rPr>
              <a:t>// 1</a:t>
            </a:r>
            <a:endParaRPr lang="en-US" sz="1400" dirty="0">
              <a:solidFill>
                <a:srgbClr val="000000"/>
              </a:solidFill>
              <a:latin typeface="Consolas" panose="020B0609020204030204" pitchFamily="49" charset="0"/>
            </a:endParaRPr>
          </a:p>
          <a:p>
            <a:pPr marL="320040" lvl="1" indent="0">
              <a:buNone/>
            </a:pPr>
            <a:r>
              <a:rPr lang="en-US" sz="1400" dirty="0">
                <a:solidFill>
                  <a:srgbClr val="0000FF"/>
                </a:solidFill>
                <a:latin typeface="Consolas" panose="020B0609020204030204" pitchFamily="49" charset="0"/>
              </a:rPr>
              <a:t>using</a:t>
            </a:r>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namespace</a:t>
            </a:r>
            <a:r>
              <a:rPr lang="en-US" sz="1400" dirty="0">
                <a:solidFill>
                  <a:srgbClr val="000000"/>
                </a:solidFill>
                <a:latin typeface="Consolas" panose="020B0609020204030204" pitchFamily="49" charset="0"/>
              </a:rPr>
              <a:t> std::</a:t>
            </a:r>
            <a:r>
              <a:rPr lang="en-US" sz="1400" dirty="0" err="1">
                <a:solidFill>
                  <a:srgbClr val="000000"/>
                </a:solidFill>
                <a:latin typeface="Consolas" panose="020B0609020204030204" pitchFamily="49" charset="0"/>
              </a:rPr>
              <a:t>string_view_literals</a:t>
            </a:r>
            <a:r>
              <a:rPr lang="en-US" sz="1400" dirty="0">
                <a:solidFill>
                  <a:srgbClr val="000000"/>
                </a:solidFill>
                <a:latin typeface="Consolas" panose="020B0609020204030204" pitchFamily="49" charset="0"/>
              </a:rPr>
              <a:t>;</a:t>
            </a:r>
          </a:p>
          <a:p>
            <a:pPr marL="320040" lvl="1" indent="0">
              <a:buNone/>
            </a:pPr>
            <a:r>
              <a:rPr lang="en-US" sz="1400" dirty="0">
                <a:solidFill>
                  <a:srgbClr val="000000"/>
                </a:solidFill>
                <a:latin typeface="Consolas" panose="020B0609020204030204" pitchFamily="49" charset="0"/>
              </a:rPr>
              <a:t>std::</a:t>
            </a:r>
            <a:r>
              <a:rPr lang="en-US" sz="1400" dirty="0" err="1">
                <a:solidFill>
                  <a:srgbClr val="000000"/>
                </a:solidFill>
                <a:latin typeface="Consolas" panose="020B0609020204030204" pitchFamily="49" charset="0"/>
              </a:rPr>
              <a:t>cout</a:t>
            </a:r>
            <a:r>
              <a:rPr lang="en-US" sz="1400" dirty="0">
                <a:solidFill>
                  <a:srgbClr val="000000"/>
                </a:solidFill>
                <a:latin typeface="Consolas" panose="020B0609020204030204" pitchFamily="49" charset="0"/>
              </a:rPr>
              <a:t> </a:t>
            </a:r>
            <a:r>
              <a:rPr lang="en-US" sz="1400" dirty="0">
                <a:solidFill>
                  <a:srgbClr val="008080"/>
                </a:solidFill>
                <a:latin typeface="Consolas" panose="020B0609020204030204" pitchFamily="49" charset="0"/>
              </a:rPr>
              <a:t>&lt;&lt;</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haystack.contains</a:t>
            </a:r>
            <a:r>
              <a:rPr lang="en-US" sz="1400" dirty="0">
                <a:solidFill>
                  <a:srgbClr val="000000"/>
                </a:solidFill>
                <a:latin typeface="Consolas" panose="020B0609020204030204" pitchFamily="49" charset="0"/>
              </a:rPr>
              <a:t>(</a:t>
            </a:r>
            <a:r>
              <a:rPr lang="en-US" sz="1400" dirty="0">
                <a:solidFill>
                  <a:srgbClr val="A31515"/>
                </a:solidFill>
                <a:latin typeface="Consolas" panose="020B0609020204030204" pitchFamily="49" charset="0"/>
              </a:rPr>
              <a:t>"</a:t>
            </a:r>
            <a:r>
              <a:rPr lang="en-US" sz="1400" dirty="0" err="1">
                <a:solidFill>
                  <a:srgbClr val="A31515"/>
                </a:solidFill>
                <a:latin typeface="Consolas" panose="020B0609020204030204" pitchFamily="49" charset="0"/>
              </a:rPr>
              <a:t>Hello"sv</a:t>
            </a:r>
            <a:r>
              <a:rPr lang="en-US" sz="1400" dirty="0">
                <a:solidFill>
                  <a:srgbClr val="000000"/>
                </a:solidFill>
                <a:latin typeface="Consolas" panose="020B0609020204030204" pitchFamily="49" charset="0"/>
              </a:rPr>
              <a:t>);	 </a:t>
            </a:r>
            <a:r>
              <a:rPr lang="en-US" sz="1400" dirty="0">
                <a:solidFill>
                  <a:srgbClr val="008000"/>
                </a:solidFill>
                <a:latin typeface="Consolas" panose="020B0609020204030204" pitchFamily="49" charset="0"/>
              </a:rPr>
              <a:t>// 1 </a:t>
            </a:r>
            <a:r>
              <a:rPr lang="en-US" sz="1400" dirty="0">
                <a:solidFill>
                  <a:srgbClr val="000000"/>
                </a:solidFill>
                <a:latin typeface="Consolas" panose="020B0609020204030204" pitchFamily="49" charset="0"/>
              </a:rPr>
              <a:t>	</a:t>
            </a:r>
            <a:endParaRPr lang="en-US" dirty="0">
              <a:latin typeface="Consolas" panose="020B0609020204030204" pitchFamily="49" charset="0"/>
            </a:endParaRPr>
          </a:p>
        </p:txBody>
      </p:sp>
    </p:spTree>
    <p:extLst>
      <p:ext uri="{BB962C8B-B14F-4D97-AF65-F5344CB8AC3E}">
        <p14:creationId xmlns:p14="http://schemas.microsoft.com/office/powerpoint/2010/main" val="3103904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FF8200"/>
                </a:solidFill>
              </a:rPr>
              <a:t>Deducing this</a:t>
            </a:r>
          </a:p>
          <a:p>
            <a:pPr lvl="1">
              <a:lnSpc>
                <a:spcPct val="120000"/>
              </a:lnSpc>
              <a:spcBef>
                <a:spcPts val="0"/>
              </a:spcBef>
            </a:pPr>
            <a:r>
              <a:rPr lang="en-US" sz="1600" dirty="0"/>
              <a:t>if </a:t>
            </a:r>
            <a:r>
              <a:rPr lang="en-US" sz="1600" dirty="0" err="1"/>
              <a:t>consteval</a:t>
            </a:r>
            <a:endParaRPr lang="en-US" sz="1600" dirty="0"/>
          </a:p>
          <a:p>
            <a:pPr lvl="1">
              <a:lnSpc>
                <a:spcPct val="120000"/>
              </a:lnSpc>
              <a:spcBef>
                <a:spcPts val="0"/>
              </a:spcBef>
            </a:pPr>
            <a:r>
              <a:rPr lang="en-US" sz="1600" dirty="0"/>
              <a:t>Multidimensional Subscript Operator</a:t>
            </a:r>
          </a:p>
          <a:p>
            <a:pPr lvl="1">
              <a:lnSpc>
                <a:spcPct val="120000"/>
              </a:lnSpc>
              <a:spcBef>
                <a:spcPts val="0"/>
              </a:spcBef>
            </a:pPr>
            <a:r>
              <a:rPr lang="en-US" sz="1600" dirty="0"/>
              <a:t>Attributes on Lambda-Expressions</a:t>
            </a:r>
          </a:p>
          <a:p>
            <a:pPr lvl="1">
              <a:lnSpc>
                <a:spcPct val="120000"/>
              </a:lnSpc>
              <a:spcBef>
                <a:spcPts val="0"/>
              </a:spcBef>
            </a:pPr>
            <a:r>
              <a:rPr lang="en-US" sz="1600" dirty="0"/>
              <a:t>Literal Suffix for </a:t>
            </a:r>
            <a:r>
              <a:rPr lang="en-US" sz="1600" dirty="0" err="1"/>
              <a:t>size_t</a:t>
            </a:r>
            <a:endParaRPr lang="en-US" sz="1600" dirty="0"/>
          </a:p>
          <a:p>
            <a:pPr lvl="1">
              <a:lnSpc>
                <a:spcPct val="120000"/>
              </a:lnSpc>
              <a:spcBef>
                <a:spcPts val="0"/>
              </a:spcBef>
            </a:pPr>
            <a:r>
              <a:rPr lang="en-US" sz="1600" dirty="0"/>
              <a:t>auto(x): decay-copy in The Language</a:t>
            </a:r>
          </a:p>
          <a:p>
            <a:pPr lvl="1">
              <a:lnSpc>
                <a:spcPct val="120000"/>
              </a:lnSpc>
              <a:spcBef>
                <a:spcPts val="0"/>
              </a:spcBef>
            </a:pPr>
            <a:r>
              <a:rPr lang="en-US" sz="1600" dirty="0"/>
              <a:t>#elifdef, #elifndef, and #warning</a:t>
            </a:r>
          </a:p>
          <a:p>
            <a:pPr lvl="1">
              <a:lnSpc>
                <a:spcPct val="120000"/>
              </a:lnSpc>
              <a:spcBef>
                <a:spcPts val="0"/>
              </a:spcBef>
            </a:pPr>
            <a:r>
              <a:rPr lang="en-US" sz="1600" dirty="0"/>
              <a:t>Marking Unreachable Code</a:t>
            </a:r>
          </a:p>
          <a:p>
            <a:pPr lvl="1">
              <a:lnSpc>
                <a:spcPct val="120000"/>
              </a:lnSpc>
              <a:spcBef>
                <a:spcPts val="0"/>
              </a:spcBef>
            </a:pPr>
            <a:r>
              <a:rPr lang="en-US" sz="1600" dirty="0"/>
              <a:t>Assumptions</a:t>
            </a:r>
          </a:p>
          <a:p>
            <a:pPr lvl="1">
              <a:lnSpc>
                <a:spcPct val="120000"/>
              </a:lnSpc>
              <a:spcBef>
                <a:spcPts val="0"/>
              </a:spcBef>
            </a:pPr>
            <a:r>
              <a:rPr lang="en-US" sz="1600" dirty="0"/>
              <a:t>Named Universal Character Escapes</a:t>
            </a:r>
          </a:p>
          <a:p>
            <a:pPr lvl="1">
              <a:lnSpc>
                <a:spcPct val="120000"/>
              </a:lnSpc>
              <a:spcBef>
                <a:spcPts val="0"/>
              </a:spcBef>
            </a:pPr>
            <a:r>
              <a:rPr lang="en-US" sz="1600" dirty="0"/>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t>String Formatting Improvements</a:t>
            </a:r>
          </a:p>
          <a:p>
            <a:pPr lvl="1">
              <a:lnSpc>
                <a:spcPct val="120000"/>
              </a:lnSpc>
              <a:spcBef>
                <a:spcPts val="0"/>
              </a:spcBef>
            </a:pPr>
            <a:r>
              <a:rPr lang="en-US" sz="1600" dirty="0"/>
              <a:t>Standard Library Modules</a:t>
            </a:r>
          </a:p>
          <a:p>
            <a:pPr lvl="1">
              <a:lnSpc>
                <a:spcPct val="120000"/>
              </a:lnSpc>
              <a:spcBef>
                <a:spcPts val="0"/>
              </a:spcBef>
            </a:pPr>
            <a:r>
              <a:rPr lang="en-US" sz="1600" dirty="0"/>
              <a:t>std::flat_(multi)map / std::flat_(multi)set</a:t>
            </a:r>
          </a:p>
          <a:p>
            <a:pPr lvl="1">
              <a:lnSpc>
                <a:spcPct val="120000"/>
              </a:lnSpc>
              <a:spcBef>
                <a:spcPts val="0"/>
              </a:spcBef>
            </a:pPr>
            <a:r>
              <a:rPr lang="en-US" sz="1600" dirty="0"/>
              <a:t>std::</a:t>
            </a:r>
            <a:r>
              <a:rPr lang="en-US" sz="1600" dirty="0" err="1"/>
              <a:t>mdspan</a:t>
            </a:r>
            <a:endParaRPr lang="en-US" sz="1600" dirty="0"/>
          </a:p>
          <a:p>
            <a:pPr lvl="1">
              <a:lnSpc>
                <a:spcPct val="120000"/>
              </a:lnSpc>
              <a:spcBef>
                <a:spcPts val="0"/>
              </a:spcBef>
            </a:pPr>
            <a:r>
              <a:rPr lang="en-US" sz="1600" dirty="0"/>
              <a:t>std::generator</a:t>
            </a:r>
          </a:p>
          <a:p>
            <a:pPr lvl="1">
              <a:lnSpc>
                <a:spcPct val="120000"/>
              </a:lnSpc>
              <a:spcBef>
                <a:spcPts val="0"/>
              </a:spcBef>
            </a:pPr>
            <a:r>
              <a:rPr lang="en-US" sz="1600" dirty="0" err="1"/>
              <a:t>basic_string</a:t>
            </a:r>
            <a:r>
              <a:rPr lang="en-US" sz="1600" dirty="0"/>
              <a:t>(_view)::contains()</a:t>
            </a:r>
          </a:p>
          <a:p>
            <a:pPr lvl="1">
              <a:lnSpc>
                <a:spcPct val="120000"/>
              </a:lnSpc>
              <a:spcBef>
                <a:spcPts val="0"/>
              </a:spcBef>
            </a:pPr>
            <a:r>
              <a:rPr lang="en-US" sz="1600" dirty="0"/>
              <a:t>Construct string(_view) From </a:t>
            </a:r>
            <a:r>
              <a:rPr lang="en-US" sz="1600" dirty="0" err="1"/>
              <a:t>nullptr</a:t>
            </a:r>
            <a:endParaRPr lang="en-US" sz="1600" dirty="0"/>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219285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FF8200"/>
                </a:solidFill>
              </a:rPr>
              <a:t>Construct string(_view) From </a:t>
            </a:r>
            <a:r>
              <a:rPr lang="en-US" sz="1600" dirty="0" err="1">
                <a:solidFill>
                  <a:srgbClr val="FF8200"/>
                </a:solidFill>
              </a:rPr>
              <a:t>nullptr</a:t>
            </a:r>
            <a:endParaRPr lang="en-US" sz="1600" dirty="0">
              <a:solidFill>
                <a:srgbClr val="FF8200"/>
              </a:solidFill>
            </a:endParaRPr>
          </a:p>
          <a:p>
            <a:pPr lvl="1">
              <a:lnSpc>
                <a:spcPct val="120000"/>
              </a:lnSpc>
              <a:spcBef>
                <a:spcPts val="0"/>
              </a:spcBef>
            </a:pPr>
            <a:r>
              <a:rPr lang="en-US" sz="1600" dirty="0" err="1"/>
              <a:t>basic_string</a:t>
            </a:r>
            <a:r>
              <a:rPr lang="en-US" sz="1600" dirty="0"/>
              <a:t>::</a:t>
            </a:r>
            <a:r>
              <a:rPr lang="en-US" sz="1600" dirty="0" err="1"/>
              <a:t>resize_and_overwrite</a:t>
            </a:r>
            <a:r>
              <a:rPr lang="en-US" sz="1600" dirty="0"/>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3315867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Construct string(_view) From </a:t>
            </a:r>
            <a:r>
              <a:rPr lang="en-US" dirty="0" err="1">
                <a:latin typeface="Segoe UI" panose="020B0502040204020203" pitchFamily="34" charset="0"/>
                <a:cs typeface="Segoe UI" panose="020B0502040204020203" pitchFamily="34" charset="0"/>
              </a:rPr>
              <a:t>nullptr</a:t>
            </a:r>
            <a:endParaRPr lang="en-US" dirty="0">
              <a:latin typeface="Segoe UI" panose="020B0502040204020203" pitchFamily="34" charset="0"/>
              <a:cs typeface="Segoe UI" panose="020B0502040204020203" pitchFamily="34" charset="0"/>
            </a:endParaRP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In C++20 and older, the following compiles:</a:t>
            </a:r>
            <a:br>
              <a:rPr lang="en-US" dirty="0"/>
            </a:br>
            <a:r>
              <a:rPr lang="en-US" sz="1800" dirty="0">
                <a:solidFill>
                  <a:srgbClr val="000000"/>
                </a:solidFill>
                <a:latin typeface="Consolas" panose="020B0609020204030204" pitchFamily="49" charset="0"/>
              </a:rPr>
              <a:t>std::</a:t>
            </a:r>
            <a:r>
              <a:rPr lang="en-US" sz="1800" dirty="0">
                <a:solidFill>
                  <a:srgbClr val="2B91AF"/>
                </a:solidFill>
                <a:latin typeface="Consolas" panose="020B0609020204030204" pitchFamily="49" charset="0"/>
              </a:rPr>
              <a:t>string</a:t>
            </a:r>
            <a:r>
              <a:rPr lang="en-US" sz="1800" dirty="0">
                <a:solidFill>
                  <a:srgbClr val="000000"/>
                </a:solidFill>
                <a:latin typeface="Consolas" panose="020B0609020204030204" pitchFamily="49" charset="0"/>
              </a:rPr>
              <a:t> s { </a:t>
            </a:r>
            <a:r>
              <a:rPr lang="en-US" sz="1800" dirty="0" err="1">
                <a:solidFill>
                  <a:srgbClr val="0000FF"/>
                </a:solidFill>
                <a:latin typeface="Consolas" panose="020B0609020204030204" pitchFamily="49" charset="0"/>
              </a:rPr>
              <a:t>nullptr</a:t>
            </a:r>
            <a:r>
              <a:rPr lang="en-US" sz="1800" dirty="0">
                <a:solidFill>
                  <a:srgbClr val="000000"/>
                </a:solidFill>
                <a:latin typeface="Consolas" panose="020B0609020204030204" pitchFamily="49" charset="0"/>
              </a:rPr>
              <a:t> };</a:t>
            </a:r>
          </a:p>
          <a:p>
            <a:r>
              <a:rPr lang="en-US" dirty="0"/>
              <a:t>but has undefined behavior at runtime!</a:t>
            </a:r>
          </a:p>
          <a:p>
            <a:r>
              <a:rPr lang="en-US" dirty="0"/>
              <a:t>C++23 prohibits constructing a </a:t>
            </a:r>
            <a:r>
              <a:rPr lang="en-US" dirty="0">
                <a:latin typeface="Consolas" panose="020B0609020204030204" pitchFamily="49" charset="0"/>
              </a:rPr>
              <a:t>string</a:t>
            </a:r>
            <a:r>
              <a:rPr lang="en-US" dirty="0"/>
              <a:t> or </a:t>
            </a:r>
            <a:r>
              <a:rPr lang="en-US" dirty="0" err="1">
                <a:latin typeface="Consolas" panose="020B0609020204030204" pitchFamily="49" charset="0"/>
              </a:rPr>
              <a:t>string_view</a:t>
            </a:r>
            <a:r>
              <a:rPr lang="en-US" dirty="0"/>
              <a:t> from </a:t>
            </a:r>
            <a:r>
              <a:rPr lang="en-US" dirty="0" err="1">
                <a:latin typeface="Consolas" panose="020B0609020204030204" pitchFamily="49" charset="0"/>
              </a:rPr>
              <a:t>nullptr</a:t>
            </a:r>
            <a:endParaRPr lang="en-US" dirty="0">
              <a:latin typeface="Consolas" panose="020B0609020204030204" pitchFamily="49" charset="0"/>
            </a:endParaRPr>
          </a:p>
          <a:p>
            <a:pPr lvl="1"/>
            <a:r>
              <a:rPr lang="en-US" dirty="0">
                <a:sym typeface="Wingdings" panose="05000000000000000000" pitchFamily="2" charset="2"/>
              </a:rPr>
              <a:t>no more </a:t>
            </a:r>
            <a:r>
              <a:rPr lang="en-US" dirty="0"/>
              <a:t>undefined behavior</a:t>
            </a:r>
            <a:endParaRPr lang="en-US" dirty="0">
              <a:latin typeface="Consolas" panose="020B0609020204030204" pitchFamily="49" charset="0"/>
            </a:endParaRPr>
          </a:p>
        </p:txBody>
      </p:sp>
    </p:spTree>
    <p:extLst>
      <p:ext uri="{BB962C8B-B14F-4D97-AF65-F5344CB8AC3E}">
        <p14:creationId xmlns:p14="http://schemas.microsoft.com/office/powerpoint/2010/main" val="4230169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FF8200"/>
                </a:solidFill>
              </a:rPr>
              <a:t>basic_string</a:t>
            </a:r>
            <a:r>
              <a:rPr lang="en-US" sz="1600" dirty="0">
                <a:solidFill>
                  <a:srgbClr val="FF8200"/>
                </a:solidFill>
              </a:rPr>
              <a:t>::</a:t>
            </a:r>
            <a:r>
              <a:rPr lang="en-US" sz="1600" dirty="0" err="1">
                <a:solidFill>
                  <a:srgbClr val="FF8200"/>
                </a:solidFill>
              </a:rPr>
              <a:t>resize_and_overwrite</a:t>
            </a:r>
            <a:r>
              <a:rPr lang="en-US" sz="1600" dirty="0">
                <a:solidFill>
                  <a:srgbClr val="FF8200"/>
                </a:solidFill>
              </a:rPr>
              <a:t>()</a:t>
            </a:r>
          </a:p>
          <a:p>
            <a:pPr lvl="1">
              <a:lnSpc>
                <a:spcPct val="120000"/>
              </a:lnSpc>
              <a:spcBef>
                <a:spcPts val="0"/>
              </a:spcBef>
            </a:pPr>
            <a:r>
              <a:rPr lang="en-US" sz="1600" dirty="0"/>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2982961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err="1">
                <a:latin typeface="Segoe UI" panose="020B0502040204020203" pitchFamily="34" charset="0"/>
                <a:cs typeface="Segoe UI" panose="020B0502040204020203" pitchFamily="34" charset="0"/>
              </a:rPr>
              <a:t>basic_string</a:t>
            </a:r>
            <a:r>
              <a:rPr lang="en-US" dirty="0">
                <a:latin typeface="Segoe UI" panose="020B0502040204020203" pitchFamily="34" charset="0"/>
                <a:cs typeface="Segoe UI" panose="020B0502040204020203" pitchFamily="34" charset="0"/>
              </a:rPr>
              <a:t>::</a:t>
            </a:r>
            <a:r>
              <a:rPr lang="en-US" dirty="0" err="1">
                <a:latin typeface="Segoe UI" panose="020B0502040204020203" pitchFamily="34" charset="0"/>
                <a:cs typeface="Segoe UI" panose="020B0502040204020203" pitchFamily="34" charset="0"/>
              </a:rPr>
              <a:t>resize_and_overwrite</a:t>
            </a:r>
            <a:r>
              <a:rPr lang="en-US" dirty="0">
                <a:latin typeface="Segoe UI" panose="020B0502040204020203" pitchFamily="34" charset="0"/>
                <a:cs typeface="Segoe UI" panose="020B0502040204020203" pitchFamily="34" charset="0"/>
              </a:rPr>
              <a:t>()</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err="1">
                <a:latin typeface="Consolas" panose="020B0609020204030204" pitchFamily="49" charset="0"/>
              </a:rPr>
              <a:t>resize_and_overwrite</a:t>
            </a:r>
            <a:r>
              <a:rPr lang="en-US" dirty="0">
                <a:latin typeface="Consolas" panose="020B0609020204030204" pitchFamily="49" charset="0"/>
              </a:rPr>
              <a:t>(count, op)</a:t>
            </a:r>
          </a:p>
          <a:p>
            <a:r>
              <a:rPr lang="en-US" dirty="0"/>
              <a:t>Resizes a string and sets new content by invoking an operation</a:t>
            </a:r>
          </a:p>
          <a:p>
            <a:r>
              <a:rPr lang="en-US" dirty="0"/>
              <a:t>Used if performance is critical</a:t>
            </a:r>
          </a:p>
          <a:p>
            <a:r>
              <a:rPr lang="en-US" dirty="0"/>
              <a:t>Effect:</a:t>
            </a:r>
          </a:p>
          <a:p>
            <a:pPr lvl="1"/>
            <a:r>
              <a:rPr lang="en-US" dirty="0"/>
              <a:t>If </a:t>
            </a:r>
            <a:r>
              <a:rPr lang="en-US" dirty="0">
                <a:latin typeface="Consolas" panose="020B0609020204030204" pitchFamily="49" charset="0"/>
              </a:rPr>
              <a:t>count</a:t>
            </a:r>
            <a:r>
              <a:rPr lang="en-US" dirty="0"/>
              <a:t> &lt;= </a:t>
            </a:r>
            <a:r>
              <a:rPr lang="en-US" dirty="0">
                <a:latin typeface="Consolas" panose="020B0609020204030204" pitchFamily="49" charset="0"/>
              </a:rPr>
              <a:t>size()</a:t>
            </a:r>
            <a:r>
              <a:rPr lang="en-US" dirty="0"/>
              <a:t>, erase the last </a:t>
            </a:r>
            <a:r>
              <a:rPr lang="en-US" dirty="0">
                <a:latin typeface="Consolas" panose="020B0609020204030204" pitchFamily="49" charset="0"/>
              </a:rPr>
              <a:t>size()</a:t>
            </a:r>
            <a:r>
              <a:rPr lang="en-US" dirty="0"/>
              <a:t> - </a:t>
            </a:r>
            <a:r>
              <a:rPr lang="en-US" dirty="0">
                <a:latin typeface="Consolas" panose="020B0609020204030204" pitchFamily="49" charset="0"/>
              </a:rPr>
              <a:t>count</a:t>
            </a:r>
            <a:r>
              <a:rPr lang="en-US" dirty="0"/>
              <a:t> elements</a:t>
            </a:r>
          </a:p>
          <a:p>
            <a:pPr lvl="1"/>
            <a:r>
              <a:rPr lang="en-US" dirty="0"/>
              <a:t>If </a:t>
            </a:r>
            <a:r>
              <a:rPr lang="en-US" dirty="0">
                <a:latin typeface="Consolas" panose="020B0609020204030204" pitchFamily="49" charset="0"/>
              </a:rPr>
              <a:t>count</a:t>
            </a:r>
            <a:r>
              <a:rPr lang="en-US" dirty="0"/>
              <a:t> &gt; </a:t>
            </a:r>
            <a:r>
              <a:rPr lang="en-US" dirty="0">
                <a:latin typeface="Consolas" panose="020B0609020204030204" pitchFamily="49" charset="0"/>
              </a:rPr>
              <a:t>size()</a:t>
            </a:r>
            <a:r>
              <a:rPr lang="en-US" dirty="0">
                <a:sym typeface="Wingdings" panose="05000000000000000000" pitchFamily="2" charset="2"/>
              </a:rPr>
              <a:t>,</a:t>
            </a:r>
            <a:r>
              <a:rPr lang="en-US" dirty="0"/>
              <a:t> append (</a:t>
            </a:r>
            <a:r>
              <a:rPr lang="en-US" dirty="0">
                <a:latin typeface="Consolas" panose="020B0609020204030204" pitchFamily="49" charset="0"/>
              </a:rPr>
              <a:t>count</a:t>
            </a:r>
            <a:r>
              <a:rPr lang="en-US" dirty="0"/>
              <a:t> - </a:t>
            </a:r>
            <a:r>
              <a:rPr lang="en-US" dirty="0">
                <a:latin typeface="Consolas" panose="020B0609020204030204" pitchFamily="49" charset="0"/>
              </a:rPr>
              <a:t>size()</a:t>
            </a:r>
            <a:r>
              <a:rPr lang="en-US" dirty="0"/>
              <a:t>) default-initialized elements</a:t>
            </a:r>
          </a:p>
          <a:p>
            <a:pPr lvl="1"/>
            <a:r>
              <a:rPr lang="en-US" dirty="0"/>
              <a:t>Invokes </a:t>
            </a:r>
            <a:r>
              <a:rPr lang="en-US" dirty="0">
                <a:latin typeface="Consolas" panose="020B0609020204030204" pitchFamily="49" charset="0"/>
              </a:rPr>
              <a:t>r = op(data(), count)</a:t>
            </a:r>
          </a:p>
          <a:p>
            <a:pPr lvl="1"/>
            <a:r>
              <a:rPr lang="en-US" dirty="0"/>
              <a:t>Invokes </a:t>
            </a:r>
            <a:r>
              <a:rPr lang="en-US" dirty="0">
                <a:latin typeface="Consolas" panose="020B0609020204030204" pitchFamily="49" charset="0"/>
              </a:rPr>
              <a:t>erase(begin() + r, end())</a:t>
            </a:r>
          </a:p>
        </p:txBody>
      </p:sp>
    </p:spTree>
    <p:extLst>
      <p:ext uri="{BB962C8B-B14F-4D97-AF65-F5344CB8AC3E}">
        <p14:creationId xmlns:p14="http://schemas.microsoft.com/office/powerpoint/2010/main" val="3211142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err="1">
                <a:latin typeface="Segoe UI" panose="020B0502040204020203" pitchFamily="34" charset="0"/>
                <a:cs typeface="Segoe UI" panose="020B0502040204020203" pitchFamily="34" charset="0"/>
              </a:rPr>
              <a:t>basic_string</a:t>
            </a:r>
            <a:r>
              <a:rPr lang="en-US" dirty="0">
                <a:latin typeface="Segoe UI" panose="020B0502040204020203" pitchFamily="34" charset="0"/>
                <a:cs typeface="Segoe UI" panose="020B0502040204020203" pitchFamily="34" charset="0"/>
              </a:rPr>
              <a:t>::</a:t>
            </a:r>
            <a:r>
              <a:rPr lang="en-US" dirty="0" err="1">
                <a:latin typeface="Segoe UI" panose="020B0502040204020203" pitchFamily="34" charset="0"/>
                <a:cs typeface="Segoe UI" panose="020B0502040204020203" pitchFamily="34" charset="0"/>
              </a:rPr>
              <a:t>resize_and_overwrite</a:t>
            </a:r>
            <a:r>
              <a:rPr lang="en-US" dirty="0">
                <a:latin typeface="Segoe UI" panose="020B0502040204020203" pitchFamily="34" charset="0"/>
                <a:cs typeface="Segoe UI" panose="020B0502040204020203" pitchFamily="34" charset="0"/>
              </a:rPr>
              <a:t>()</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E.g.:</a:t>
            </a:r>
          </a:p>
          <a:p>
            <a:pPr marL="320040" lvl="1" indent="0">
              <a:buNone/>
            </a:pP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GeneratePattern</a:t>
            </a:r>
            <a:r>
              <a:rPr lang="en-US" sz="1400" dirty="0">
                <a:solidFill>
                  <a:srgbClr val="000000"/>
                </a:solidFill>
                <a:latin typeface="Cascadia Mono" panose="020B0609020000020004" pitchFamily="49" charset="0"/>
              </a:rPr>
              <a:t>(</a:t>
            </a:r>
            <a:r>
              <a:rPr lang="en-US" sz="1400" dirty="0">
                <a:solidFill>
                  <a:srgbClr val="0000FF"/>
                </a:solidFill>
                <a:latin typeface="Cascadia Mono" panose="020B0609020000020004" pitchFamily="49" charset="0"/>
              </a:rPr>
              <a:t>const</a:t>
            </a: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&amp; </a:t>
            </a:r>
            <a:r>
              <a:rPr lang="en-US" sz="1400" dirty="0">
                <a:solidFill>
                  <a:srgbClr val="808080"/>
                </a:solidFill>
                <a:latin typeface="Cascadia Mono" panose="020B0609020000020004" pitchFamily="49" charset="0"/>
              </a:rPr>
              <a:t>pattern</a:t>
            </a:r>
            <a:r>
              <a:rPr lang="en-US" sz="1400" dirty="0">
                <a:solidFill>
                  <a:srgbClr val="000000"/>
                </a:solidFill>
                <a:latin typeface="Cascadia Mono" panose="020B0609020000020004" pitchFamily="49" charset="0"/>
              </a:rPr>
              <a:t>, </a:t>
            </a:r>
            <a:r>
              <a:rPr lang="en-US" sz="1400" dirty="0" err="1">
                <a:solidFill>
                  <a:srgbClr val="2B91AF"/>
                </a:solidFill>
                <a:latin typeface="Cascadia Mono" panose="020B0609020000020004" pitchFamily="49" charset="0"/>
              </a:rPr>
              <a:t>size_t</a:t>
            </a:r>
            <a:r>
              <a:rPr lang="en-US" sz="1400" dirty="0">
                <a:solidFill>
                  <a:srgbClr val="000000"/>
                </a:solidFill>
                <a:latin typeface="Cascadia Mono" panose="020B0609020000020004" pitchFamily="49" charset="0"/>
              </a:rPr>
              <a:t> </a:t>
            </a:r>
            <a:r>
              <a:rPr lang="en-US" sz="1400" dirty="0">
                <a:solidFill>
                  <a:srgbClr val="808080"/>
                </a:solidFill>
                <a:latin typeface="Cascadia Mono" panose="020B0609020000020004" pitchFamily="49" charset="0"/>
              </a:rPr>
              <a:t>count</a:t>
            </a:r>
            <a:r>
              <a:rPr lang="en-US" sz="1400" dirty="0">
                <a:solidFill>
                  <a:srgbClr val="000000"/>
                </a:solidFill>
                <a:latin typeface="Cascadia Mono" panose="020B0609020000020004" pitchFamily="49" charset="0"/>
              </a:rPr>
              <a:t>) {</a:t>
            </a:r>
          </a:p>
          <a:p>
            <a:pPr marL="320040" lvl="1" indent="0">
              <a:buNone/>
            </a:pP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 result;</a:t>
            </a:r>
          </a:p>
          <a:p>
            <a:pPr marL="320040" lvl="1" indent="0">
              <a:buNone/>
            </a:pP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result.reserve</a:t>
            </a:r>
            <a:r>
              <a:rPr lang="en-US" sz="1400" dirty="0">
                <a:solidFill>
                  <a:srgbClr val="000000"/>
                </a:solidFill>
                <a:latin typeface="Cascadia Mono" panose="020B0609020000020004" pitchFamily="49" charset="0"/>
              </a:rPr>
              <a:t>(</a:t>
            </a:r>
            <a:r>
              <a:rPr lang="en-US" sz="1400" dirty="0" err="1">
                <a:solidFill>
                  <a:srgbClr val="808080"/>
                </a:solidFill>
                <a:latin typeface="Cascadia Mono" panose="020B0609020000020004" pitchFamily="49" charset="0"/>
              </a:rPr>
              <a:t>pattern</a:t>
            </a:r>
            <a:r>
              <a:rPr lang="en-US" sz="1400" dirty="0" err="1">
                <a:solidFill>
                  <a:srgbClr val="000000"/>
                </a:solidFill>
                <a:latin typeface="Cascadia Mono" panose="020B0609020000020004" pitchFamily="49" charset="0"/>
              </a:rPr>
              <a:t>.size</a:t>
            </a:r>
            <a:r>
              <a:rPr lang="en-US" sz="1400" dirty="0">
                <a:solidFill>
                  <a:srgbClr val="000000"/>
                </a:solidFill>
                <a:latin typeface="Cascadia Mono" panose="020B0609020000020004" pitchFamily="49" charset="0"/>
              </a:rPr>
              <a:t>() * </a:t>
            </a:r>
            <a:r>
              <a:rPr lang="en-US" sz="1400" dirty="0">
                <a:solidFill>
                  <a:srgbClr val="808080"/>
                </a:solidFill>
                <a:latin typeface="Cascadia Mono" panose="020B0609020000020004" pitchFamily="49" charset="0"/>
              </a:rPr>
              <a:t>count</a:t>
            </a:r>
            <a:r>
              <a:rPr lang="en-US" sz="1400" dirty="0">
                <a:solidFill>
                  <a:srgbClr val="000000"/>
                </a:solidFill>
                <a:latin typeface="Cascadia Mono" panose="020B0609020000020004" pitchFamily="49" charset="0"/>
              </a:rPr>
              <a:t>);</a:t>
            </a:r>
          </a:p>
          <a:p>
            <a:pPr marL="320040" lvl="1" indent="0">
              <a:buNone/>
            </a:pPr>
            <a:r>
              <a:rPr lang="en-US" sz="1400" dirty="0">
                <a:solidFill>
                  <a:srgbClr val="0000FF"/>
                </a:solidFill>
                <a:latin typeface="Cascadia Mono" panose="020B0609020000020004" pitchFamily="49" charset="0"/>
              </a:rPr>
              <a:t>   for</a:t>
            </a:r>
            <a:r>
              <a:rPr lang="en-US" sz="1400" dirty="0">
                <a:solidFill>
                  <a:srgbClr val="000000"/>
                </a:solidFill>
                <a:latin typeface="Cascadia Mono" panose="020B0609020000020004" pitchFamily="49" charset="0"/>
              </a:rPr>
              <a:t> (</a:t>
            </a:r>
            <a:r>
              <a:rPr lang="en-US" sz="1400" dirty="0" err="1">
                <a:solidFill>
                  <a:srgbClr val="2B91AF"/>
                </a:solidFill>
                <a:latin typeface="Cascadia Mono" panose="020B0609020000020004" pitchFamily="49" charset="0"/>
              </a:rPr>
              <a:t>size_t</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 0;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&lt; </a:t>
            </a:r>
            <a:r>
              <a:rPr lang="en-US" sz="1400" dirty="0">
                <a:solidFill>
                  <a:srgbClr val="808080"/>
                </a:solidFill>
                <a:latin typeface="Cascadia Mono" panose="020B0609020000020004" pitchFamily="49" charset="0"/>
              </a:rPr>
              <a:t>count</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a:t>
            </a:r>
          </a:p>
          <a:p>
            <a:pPr marL="320040" lvl="1" indent="0">
              <a:buNone/>
            </a:pPr>
            <a:r>
              <a:rPr lang="en-US" sz="1400" dirty="0">
                <a:solidFill>
                  <a:srgbClr val="008000"/>
                </a:solidFill>
                <a:latin typeface="Cascadia Mono" panose="020B0609020000020004" pitchFamily="49" charset="0"/>
              </a:rPr>
              <a:t>      // Not optimal:</a:t>
            </a:r>
            <a:endParaRPr lang="en-US" sz="1400" dirty="0">
              <a:solidFill>
                <a:srgbClr val="000000"/>
              </a:solidFill>
              <a:latin typeface="Cascadia Mono" panose="020B0609020000020004" pitchFamily="49" charset="0"/>
            </a:endParaRPr>
          </a:p>
          <a:p>
            <a:pPr marL="320040" lvl="1" indent="0">
              <a:buNone/>
            </a:pPr>
            <a:r>
              <a:rPr lang="en-US" sz="1400" dirty="0">
                <a:solidFill>
                  <a:srgbClr val="008000"/>
                </a:solidFill>
                <a:latin typeface="Cascadia Mono" panose="020B0609020000020004" pitchFamily="49" charset="0"/>
              </a:rPr>
              <a:t>      // - Writes 'count' nulls</a:t>
            </a:r>
            <a:endParaRPr lang="en-US" sz="1400" dirty="0">
              <a:solidFill>
                <a:srgbClr val="000000"/>
              </a:solidFill>
              <a:latin typeface="Cascadia Mono" panose="020B0609020000020004" pitchFamily="49" charset="0"/>
            </a:endParaRPr>
          </a:p>
          <a:p>
            <a:pPr marL="320040" lvl="1" indent="0">
              <a:buNone/>
            </a:pPr>
            <a:r>
              <a:rPr lang="en-US" sz="1400" dirty="0">
                <a:solidFill>
                  <a:srgbClr val="008000"/>
                </a:solidFill>
                <a:latin typeface="Cascadia Mono" panose="020B0609020000020004" pitchFamily="49" charset="0"/>
              </a:rPr>
              <a:t>      // - Updates size and checks for potential resize 'count' times</a:t>
            </a:r>
            <a:endParaRPr lang="en-US" sz="1400" dirty="0">
              <a:solidFill>
                <a:srgbClr val="000000"/>
              </a:solidFill>
              <a:latin typeface="Cascadia Mono" panose="020B0609020000020004" pitchFamily="49" charset="0"/>
            </a:endParaRPr>
          </a:p>
          <a:p>
            <a:pPr marL="320040" lvl="1" indent="0">
              <a:buNone/>
            </a:pP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result.append</a:t>
            </a:r>
            <a:r>
              <a:rPr lang="en-US" sz="1400" dirty="0">
                <a:solidFill>
                  <a:srgbClr val="000000"/>
                </a:solidFill>
                <a:latin typeface="Cascadia Mono" panose="020B0609020000020004" pitchFamily="49" charset="0"/>
              </a:rPr>
              <a:t>(</a:t>
            </a:r>
            <a:r>
              <a:rPr lang="en-US" sz="1400" dirty="0">
                <a:solidFill>
                  <a:srgbClr val="808080"/>
                </a:solidFill>
                <a:latin typeface="Cascadia Mono" panose="020B0609020000020004" pitchFamily="49" charset="0"/>
              </a:rPr>
              <a:t>pattern</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   return</a:t>
            </a:r>
            <a:r>
              <a:rPr lang="en-US" sz="1400" dirty="0">
                <a:solidFill>
                  <a:srgbClr val="000000"/>
                </a:solidFill>
                <a:latin typeface="Cascadia Mono" panose="020B0609020000020004" pitchFamily="49" charset="0"/>
              </a:rPr>
              <a:t> result;</a:t>
            </a:r>
          </a:p>
          <a:p>
            <a:pPr marL="320040" lvl="1" indent="0">
              <a:buNone/>
            </a:pPr>
            <a:r>
              <a:rPr lang="en-US" sz="1400" dirty="0">
                <a:solidFill>
                  <a:srgbClr val="000000"/>
                </a:solidFill>
                <a:latin typeface="Cascadia Mono" panose="020B0609020000020004" pitchFamily="49" charset="0"/>
              </a:rPr>
              <a:t>}</a:t>
            </a:r>
            <a:endParaRPr lang="en-US" dirty="0"/>
          </a:p>
        </p:txBody>
      </p:sp>
    </p:spTree>
    <p:extLst>
      <p:ext uri="{BB962C8B-B14F-4D97-AF65-F5344CB8AC3E}">
        <p14:creationId xmlns:p14="http://schemas.microsoft.com/office/powerpoint/2010/main" val="415896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0" end="10"/>
                                            </p:txEl>
                                          </p:spTgt>
                                        </p:tgtEl>
                                        <p:attrNameLst>
                                          <p:attrName>style.visibility</p:attrName>
                                        </p:attrNameLst>
                                      </p:cBhvr>
                                      <p:to>
                                        <p:strVal val="visible"/>
                                      </p:to>
                                    </p:set>
                                    <p:animEffect transition="in" filter="fade">
                                      <p:cBhvr>
                                        <p:cTn id="10" dur="500"/>
                                        <p:tgtEl>
                                          <p:spTgt spid="3">
                                            <p:txEl>
                                              <p:pRg st="10" end="1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Effect transition="in" filter="fade">
                                      <p:cBhvr>
                                        <p:cTn id="23" dur="500"/>
                                        <p:tgtEl>
                                          <p:spTgt spid="3">
                                            <p:txEl>
                                              <p:pRg st="9" end="9"/>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500"/>
                                        <p:tgtEl>
                                          <p:spTgt spid="3">
                                            <p:txEl>
                                              <p:pRg st="5" end="5"/>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500"/>
                                        <p:tgtEl>
                                          <p:spTgt spid="3">
                                            <p:txEl>
                                              <p:pRg st="6" end="6"/>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err="1">
                <a:latin typeface="Segoe UI" panose="020B0502040204020203" pitchFamily="34" charset="0"/>
                <a:cs typeface="Segoe UI" panose="020B0502040204020203" pitchFamily="34" charset="0"/>
              </a:rPr>
              <a:t>basic_string</a:t>
            </a:r>
            <a:r>
              <a:rPr lang="en-US" dirty="0">
                <a:latin typeface="Segoe UI" panose="020B0502040204020203" pitchFamily="34" charset="0"/>
                <a:cs typeface="Segoe UI" panose="020B0502040204020203" pitchFamily="34" charset="0"/>
              </a:rPr>
              <a:t>::</a:t>
            </a:r>
            <a:r>
              <a:rPr lang="en-US" dirty="0" err="1">
                <a:latin typeface="Segoe UI" panose="020B0502040204020203" pitchFamily="34" charset="0"/>
                <a:cs typeface="Segoe UI" panose="020B0502040204020203" pitchFamily="34" charset="0"/>
              </a:rPr>
              <a:t>resize_and_overwrite</a:t>
            </a:r>
            <a:r>
              <a:rPr lang="en-US" dirty="0">
                <a:latin typeface="Segoe UI" panose="020B0502040204020203" pitchFamily="34" charset="0"/>
                <a:cs typeface="Segoe UI" panose="020B0502040204020203" pitchFamily="34" charset="0"/>
              </a:rPr>
              <a:t>()</a:t>
            </a:r>
          </a:p>
        </p:txBody>
      </p:sp>
      <p:sp>
        <p:nvSpPr>
          <p:cNvPr id="3" name="Content Placeholder 2"/>
          <p:cNvSpPr>
            <a:spLocks noGrp="1"/>
          </p:cNvSpPr>
          <p:nvPr>
            <p:ph sz="quarter" idx="13"/>
          </p:nvPr>
        </p:nvSpPr>
        <p:spPr>
          <a:xfrm>
            <a:off x="76200" y="971550"/>
            <a:ext cx="8991600" cy="4114800"/>
          </a:xfrm>
        </p:spPr>
        <p:txBody>
          <a:bodyPr>
            <a:normAutofit lnSpcReduction="10000"/>
          </a:bodyPr>
          <a:lstStyle/>
          <a:p>
            <a:r>
              <a:rPr lang="en-US" dirty="0"/>
              <a:t>E.g.:</a:t>
            </a:r>
          </a:p>
          <a:p>
            <a:pPr marL="320040" lvl="1" indent="0">
              <a:buNone/>
            </a:pP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GeneratePattern</a:t>
            </a:r>
            <a:r>
              <a:rPr lang="en-US" sz="1400" dirty="0">
                <a:solidFill>
                  <a:srgbClr val="000000"/>
                </a:solidFill>
                <a:latin typeface="Cascadia Mono" panose="020B0609020000020004" pitchFamily="49" charset="0"/>
              </a:rPr>
              <a:t>(</a:t>
            </a:r>
            <a:r>
              <a:rPr lang="en-US" sz="1400" dirty="0">
                <a:solidFill>
                  <a:srgbClr val="0000FF"/>
                </a:solidFill>
                <a:latin typeface="Cascadia Mono" panose="020B0609020000020004" pitchFamily="49" charset="0"/>
              </a:rPr>
              <a:t>const</a:t>
            </a: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&amp; </a:t>
            </a:r>
            <a:r>
              <a:rPr lang="en-US" sz="1400" dirty="0">
                <a:solidFill>
                  <a:srgbClr val="808080"/>
                </a:solidFill>
                <a:latin typeface="Cascadia Mono" panose="020B0609020000020004" pitchFamily="49" charset="0"/>
              </a:rPr>
              <a:t>pattern</a:t>
            </a:r>
            <a:r>
              <a:rPr lang="en-US" sz="1400" dirty="0">
                <a:solidFill>
                  <a:srgbClr val="000000"/>
                </a:solidFill>
                <a:latin typeface="Cascadia Mono" panose="020B0609020000020004" pitchFamily="49" charset="0"/>
              </a:rPr>
              <a:t>, </a:t>
            </a:r>
            <a:r>
              <a:rPr lang="en-US" sz="1400" dirty="0" err="1">
                <a:solidFill>
                  <a:srgbClr val="2B91AF"/>
                </a:solidFill>
                <a:latin typeface="Cascadia Mono" panose="020B0609020000020004" pitchFamily="49" charset="0"/>
              </a:rPr>
              <a:t>size_t</a:t>
            </a:r>
            <a:r>
              <a:rPr lang="en-US" sz="1400" dirty="0">
                <a:solidFill>
                  <a:srgbClr val="000000"/>
                </a:solidFill>
                <a:latin typeface="Cascadia Mono" panose="020B0609020000020004" pitchFamily="49" charset="0"/>
              </a:rPr>
              <a:t> </a:t>
            </a:r>
            <a:r>
              <a:rPr lang="en-US" sz="1400" dirty="0">
                <a:solidFill>
                  <a:srgbClr val="808080"/>
                </a:solidFill>
                <a:latin typeface="Cascadia Mono" panose="020B0609020000020004" pitchFamily="49" charset="0"/>
              </a:rPr>
              <a:t>count</a:t>
            </a:r>
            <a:r>
              <a:rPr lang="en-US" sz="1400" dirty="0">
                <a:solidFill>
                  <a:srgbClr val="000000"/>
                </a:solidFill>
                <a:latin typeface="Cascadia Mono" panose="020B0609020000020004" pitchFamily="49" charset="0"/>
              </a:rPr>
              <a:t>) {</a:t>
            </a:r>
          </a:p>
          <a:p>
            <a:pPr marL="320040" lvl="1" indent="0">
              <a:buNone/>
            </a:pP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 result;</a:t>
            </a:r>
          </a:p>
          <a:p>
            <a:pPr marL="320040" lvl="1" indent="0">
              <a:buNone/>
            </a:pPr>
            <a:r>
              <a:rPr lang="en-US" sz="1400" dirty="0">
                <a:solidFill>
                  <a:srgbClr val="0000FF"/>
                </a:solidFill>
                <a:latin typeface="Cascadia Mono" panose="020B0609020000020004" pitchFamily="49" charset="0"/>
              </a:rPr>
              <a:t>   const</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step = </a:t>
            </a:r>
            <a:r>
              <a:rPr lang="en-US" sz="1400" dirty="0" err="1">
                <a:solidFill>
                  <a:srgbClr val="808080"/>
                </a:solidFill>
                <a:latin typeface="Cascadia Mono" panose="020B0609020000020004" pitchFamily="49" charset="0"/>
              </a:rPr>
              <a:t>pattern</a:t>
            </a:r>
            <a:r>
              <a:rPr lang="en-US" sz="1400" dirty="0" err="1">
                <a:solidFill>
                  <a:srgbClr val="000000"/>
                </a:solidFill>
                <a:latin typeface="Cascadia Mono" panose="020B0609020000020004" pitchFamily="49" charset="0"/>
              </a:rPr>
              <a:t>.size</a:t>
            </a:r>
            <a:r>
              <a:rPr lang="en-US" sz="1400" dirty="0">
                <a:solidFill>
                  <a:srgbClr val="000000"/>
                </a:solidFill>
                <a:latin typeface="Cascadia Mono" panose="020B0609020000020004" pitchFamily="49" charset="0"/>
              </a:rPr>
              <a:t>();</a:t>
            </a:r>
          </a:p>
          <a:p>
            <a:pPr marL="320040" lvl="1" indent="0">
              <a:buNone/>
            </a:pPr>
            <a:r>
              <a:rPr lang="en-US" sz="1400" dirty="0">
                <a:solidFill>
                  <a:srgbClr val="008000"/>
                </a:solidFill>
                <a:latin typeface="Cascadia Mono" panose="020B0609020000020004" pitchFamily="49" charset="0"/>
              </a:rPr>
              <a:t>   // GOOD: No initialization</a:t>
            </a:r>
            <a:endParaRPr lang="en-US" sz="1400" dirty="0">
              <a:solidFill>
                <a:srgbClr val="000000"/>
              </a:solidFill>
              <a:latin typeface="Cascadia Mono" panose="020B0609020000020004" pitchFamily="49" charset="0"/>
            </a:endParaRPr>
          </a:p>
          <a:p>
            <a:pPr marL="320040" lvl="1" indent="0">
              <a:buNone/>
            </a:pP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result.resize_and_overwrite</a:t>
            </a:r>
            <a:r>
              <a:rPr lang="en-US" sz="1400" dirty="0">
                <a:solidFill>
                  <a:srgbClr val="000000"/>
                </a:solidFill>
                <a:latin typeface="Cascadia Mono" panose="020B0609020000020004" pitchFamily="49" charset="0"/>
              </a:rPr>
              <a:t>(step * </a:t>
            </a:r>
            <a:r>
              <a:rPr lang="en-US" sz="1400" dirty="0">
                <a:solidFill>
                  <a:srgbClr val="808080"/>
                </a:solidFill>
                <a:latin typeface="Cascadia Mono" panose="020B0609020000020004" pitchFamily="49" charset="0"/>
              </a:rPr>
              <a:t>count</a:t>
            </a:r>
            <a:r>
              <a:rPr lang="en-US" sz="1400" dirty="0">
                <a:solidFill>
                  <a:srgbClr val="000000"/>
                </a:solidFill>
                <a:latin typeface="Cascadia Mono" panose="020B0609020000020004" pitchFamily="49" charset="0"/>
              </a:rPr>
              <a:t>, [&amp;](</a:t>
            </a:r>
            <a:r>
              <a:rPr lang="en-US" sz="1400" dirty="0">
                <a:solidFill>
                  <a:srgbClr val="0000FF"/>
                </a:solidFill>
                <a:latin typeface="Cascadia Mono" panose="020B0609020000020004" pitchFamily="49" charset="0"/>
              </a:rPr>
              <a:t>char</a:t>
            </a:r>
            <a:r>
              <a:rPr lang="en-US" sz="1400" dirty="0">
                <a:solidFill>
                  <a:srgbClr val="000000"/>
                </a:solidFill>
                <a:latin typeface="Cascadia Mono" panose="020B0609020000020004" pitchFamily="49" charset="0"/>
              </a:rPr>
              <a:t>* </a:t>
            </a:r>
            <a:r>
              <a:rPr lang="en-US" sz="1400" dirty="0" err="1">
                <a:solidFill>
                  <a:srgbClr val="808080"/>
                </a:solidFill>
                <a:latin typeface="Cascadia Mono" panose="020B0609020000020004" pitchFamily="49" charset="0"/>
              </a:rPr>
              <a:t>buf</a:t>
            </a:r>
            <a:r>
              <a:rPr lang="en-US" sz="1400" dirty="0">
                <a:solidFill>
                  <a:srgbClr val="000000"/>
                </a:solidFill>
                <a:latin typeface="Cascadia Mono" panose="020B0609020000020004" pitchFamily="49" charset="0"/>
              </a:rPr>
              <a:t>, </a:t>
            </a:r>
            <a:r>
              <a:rPr lang="en-US" sz="1400" dirty="0" err="1">
                <a:solidFill>
                  <a:srgbClr val="2B91AF"/>
                </a:solidFill>
                <a:latin typeface="Cascadia Mono" panose="020B0609020000020004" pitchFamily="49" charset="0"/>
              </a:rPr>
              <a:t>size_t</a:t>
            </a:r>
            <a:r>
              <a:rPr lang="en-US" sz="1400" dirty="0">
                <a:solidFill>
                  <a:srgbClr val="000000"/>
                </a:solidFill>
                <a:latin typeface="Cascadia Mono" panose="020B0609020000020004" pitchFamily="49" charset="0"/>
              </a:rPr>
              <a:t> </a:t>
            </a:r>
            <a:r>
              <a:rPr lang="en-US" sz="1400" dirty="0">
                <a:solidFill>
                  <a:srgbClr val="808080"/>
                </a:solidFill>
                <a:latin typeface="Cascadia Mono" panose="020B0609020000020004" pitchFamily="49" charset="0"/>
              </a:rPr>
              <a:t>n</a:t>
            </a:r>
            <a:r>
              <a:rPr lang="en-US" sz="1400" dirty="0">
                <a:solidFill>
                  <a:srgbClr val="000000"/>
                </a:solidFill>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      for</a:t>
            </a:r>
            <a:r>
              <a:rPr lang="en-US" sz="1400" dirty="0">
                <a:solidFill>
                  <a:srgbClr val="000000"/>
                </a:solidFill>
                <a:latin typeface="Cascadia Mono" panose="020B0609020000020004" pitchFamily="49" charset="0"/>
              </a:rPr>
              <a:t> (</a:t>
            </a:r>
            <a:r>
              <a:rPr lang="en-US" sz="1400" dirty="0" err="1">
                <a:solidFill>
                  <a:srgbClr val="2B91AF"/>
                </a:solidFill>
                <a:latin typeface="Cascadia Mono" panose="020B0609020000020004" pitchFamily="49" charset="0"/>
              </a:rPr>
              <a:t>size_t</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 0;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&lt; </a:t>
            </a:r>
            <a:r>
              <a:rPr lang="en-US" sz="1400" dirty="0">
                <a:solidFill>
                  <a:srgbClr val="808080"/>
                </a:solidFill>
                <a:latin typeface="Cascadia Mono" panose="020B0609020000020004" pitchFamily="49" charset="0"/>
              </a:rPr>
              <a:t>count</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a:t>
            </a:r>
          </a:p>
          <a:p>
            <a:pPr marL="320040" lvl="1" indent="0">
              <a:buNone/>
            </a:pPr>
            <a:r>
              <a:rPr lang="en-US" sz="1400" dirty="0">
                <a:solidFill>
                  <a:srgbClr val="008000"/>
                </a:solidFill>
                <a:latin typeface="Cascadia Mono" panose="020B0609020000020004" pitchFamily="49" charset="0"/>
              </a:rPr>
              <a:t>         // GOOD: No bookkeeping</a:t>
            </a:r>
            <a:endParaRPr lang="en-US" sz="1400" dirty="0">
              <a:solidFill>
                <a:srgbClr val="000000"/>
              </a:solidFill>
              <a:latin typeface="Cascadia Mono" panose="020B0609020000020004" pitchFamily="49" charset="0"/>
            </a:endParaRPr>
          </a:p>
          <a:p>
            <a:pPr marL="320040" lvl="1" indent="0">
              <a:buNone/>
            </a:pP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memcpy</a:t>
            </a:r>
            <a:r>
              <a:rPr lang="en-US" sz="1400" dirty="0">
                <a:solidFill>
                  <a:srgbClr val="000000"/>
                </a:solidFill>
                <a:latin typeface="Cascadia Mono" panose="020B0609020000020004" pitchFamily="49" charset="0"/>
              </a:rPr>
              <a:t>(</a:t>
            </a:r>
            <a:r>
              <a:rPr lang="en-US" sz="1400" dirty="0" err="1">
                <a:solidFill>
                  <a:srgbClr val="808080"/>
                </a:solidFill>
                <a:latin typeface="Cascadia Mono" panose="020B0609020000020004" pitchFamily="49" charset="0"/>
              </a:rPr>
              <a:t>buf</a:t>
            </a:r>
            <a:r>
              <a:rPr lang="en-US" sz="1400" dirty="0">
                <a:solidFill>
                  <a:srgbClr val="000000"/>
                </a:solidFill>
                <a:latin typeface="Cascadia Mono" panose="020B0609020000020004" pitchFamily="49" charset="0"/>
              </a:rPr>
              <a:t> + </a:t>
            </a:r>
            <a:r>
              <a:rPr lang="en-US" sz="1400" dirty="0" err="1">
                <a:solidFill>
                  <a:srgbClr val="000000"/>
                </a:solidFill>
                <a:latin typeface="Cascadia Mono" panose="020B0609020000020004" pitchFamily="49" charset="0"/>
              </a:rPr>
              <a:t>i</a:t>
            </a:r>
            <a:r>
              <a:rPr lang="en-US" sz="1400" dirty="0">
                <a:solidFill>
                  <a:srgbClr val="000000"/>
                </a:solidFill>
                <a:latin typeface="Cascadia Mono" panose="020B0609020000020004" pitchFamily="49" charset="0"/>
              </a:rPr>
              <a:t> * step, </a:t>
            </a:r>
            <a:r>
              <a:rPr lang="en-US" sz="1400" dirty="0" err="1">
                <a:solidFill>
                  <a:srgbClr val="808080"/>
                </a:solidFill>
                <a:latin typeface="Cascadia Mono" panose="020B0609020000020004" pitchFamily="49" charset="0"/>
              </a:rPr>
              <a:t>pattern</a:t>
            </a:r>
            <a:r>
              <a:rPr lang="en-US" sz="1400" dirty="0" err="1">
                <a:solidFill>
                  <a:srgbClr val="000000"/>
                </a:solidFill>
                <a:latin typeface="Cascadia Mono" panose="020B0609020000020004" pitchFamily="49" charset="0"/>
              </a:rPr>
              <a:t>.data</a:t>
            </a:r>
            <a:r>
              <a:rPr lang="en-US" sz="1400" dirty="0">
                <a:solidFill>
                  <a:srgbClr val="000000"/>
                </a:solidFill>
                <a:latin typeface="Cascadia Mono" panose="020B0609020000020004" pitchFamily="49" charset="0"/>
              </a:rPr>
              <a:t>(), step);</a:t>
            </a:r>
          </a:p>
          <a:p>
            <a:pPr marL="320040" lvl="1" indent="0">
              <a:buNone/>
            </a:pPr>
            <a:r>
              <a:rPr lang="en-US" sz="1400" dirty="0">
                <a:solidFill>
                  <a:srgbClr val="000000"/>
                </a:solidFill>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      return</a:t>
            </a:r>
            <a:r>
              <a:rPr lang="en-US" sz="1400" dirty="0">
                <a:solidFill>
                  <a:srgbClr val="000000"/>
                </a:solidFill>
                <a:latin typeface="Cascadia Mono" panose="020B0609020000020004" pitchFamily="49" charset="0"/>
              </a:rPr>
              <a:t> step * </a:t>
            </a:r>
            <a:r>
              <a:rPr lang="en-US" sz="1400" dirty="0">
                <a:solidFill>
                  <a:srgbClr val="808080"/>
                </a:solidFill>
                <a:latin typeface="Cascadia Mono" panose="020B0609020000020004" pitchFamily="49" charset="0"/>
              </a:rPr>
              <a:t>count</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   return</a:t>
            </a:r>
            <a:r>
              <a:rPr lang="en-US" sz="1400" dirty="0">
                <a:solidFill>
                  <a:srgbClr val="000000"/>
                </a:solidFill>
                <a:latin typeface="Cascadia Mono" panose="020B0609020000020004" pitchFamily="49" charset="0"/>
              </a:rPr>
              <a:t> result;</a:t>
            </a:r>
          </a:p>
          <a:p>
            <a:pPr marL="320040" lvl="1" indent="0">
              <a:buNone/>
            </a:pPr>
            <a:r>
              <a:rPr lang="en-US" sz="1400" dirty="0">
                <a:solidFill>
                  <a:srgbClr val="000000"/>
                </a:solidFill>
                <a:latin typeface="Cascadia Mono" panose="020B0609020000020004" pitchFamily="49" charset="0"/>
              </a:rPr>
              <a:t>} </a:t>
            </a:r>
          </a:p>
          <a:p>
            <a:pPr marL="320040" lvl="1" indent="0">
              <a:buNone/>
            </a:pPr>
            <a:endParaRPr lang="en-US" dirty="0"/>
          </a:p>
        </p:txBody>
      </p:sp>
    </p:spTree>
    <p:extLst>
      <p:ext uri="{BB962C8B-B14F-4D97-AF65-F5344CB8AC3E}">
        <p14:creationId xmlns:p14="http://schemas.microsoft.com/office/powerpoint/2010/main" val="2988556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fade">
                                      <p:cBhvr>
                                        <p:cTn id="16" dur="500"/>
                                        <p:tgtEl>
                                          <p:spTgt spid="3">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Effect transition="in" filter="fade">
                                      <p:cBhvr>
                                        <p:cTn id="1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FF8200"/>
                </a:solidFill>
              </a:rPr>
              <a:t>Monadic Operations for std::optional</a:t>
            </a:r>
          </a:p>
          <a:p>
            <a:pPr lvl="1">
              <a:lnSpc>
                <a:spcPct val="120000"/>
              </a:lnSpc>
              <a:spcBef>
                <a:spcPts val="0"/>
              </a:spcBef>
            </a:pPr>
            <a:r>
              <a:rPr lang="en-US" sz="1600" dirty="0" err="1"/>
              <a:t>Stacktrace</a:t>
            </a:r>
            <a:r>
              <a:rPr lang="en-US" sz="1600" dirty="0"/>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1370518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Monadic Operations for std::optional</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New members for </a:t>
            </a:r>
            <a:r>
              <a:rPr lang="en-US" dirty="0">
                <a:latin typeface="Consolas" panose="020B0609020204030204" pitchFamily="49" charset="0"/>
              </a:rPr>
              <a:t>std::optional</a:t>
            </a:r>
            <a:r>
              <a:rPr lang="en-US" dirty="0"/>
              <a:t> to chain operations on an </a:t>
            </a:r>
            <a:r>
              <a:rPr lang="en-US" dirty="0">
                <a:latin typeface="Consolas" panose="020B0609020204030204" pitchFamily="49" charset="0"/>
              </a:rPr>
              <a:t>optional</a:t>
            </a:r>
            <a:r>
              <a:rPr lang="en-US" dirty="0"/>
              <a:t> without having to check for them being empty</a:t>
            </a:r>
          </a:p>
          <a:p>
            <a:pPr lvl="1"/>
            <a:r>
              <a:rPr lang="en-US" dirty="0">
                <a:latin typeface="Consolas" panose="020B0609020204030204" pitchFamily="49" charset="0"/>
              </a:rPr>
              <a:t>transform(F)</a:t>
            </a:r>
          </a:p>
          <a:p>
            <a:pPr lvl="2"/>
            <a:r>
              <a:rPr lang="en-US" dirty="0"/>
              <a:t>returns </a:t>
            </a:r>
            <a:r>
              <a:rPr lang="en-US" dirty="0">
                <a:latin typeface="Consolas" panose="020B0609020204030204" pitchFamily="49" charset="0"/>
              </a:rPr>
              <a:t>optional</a:t>
            </a:r>
            <a:r>
              <a:rPr lang="en-US" dirty="0"/>
              <a:t> containing result of invoking </a:t>
            </a:r>
            <a:r>
              <a:rPr lang="en-US" dirty="0">
                <a:latin typeface="Consolas" panose="020B0609020204030204" pitchFamily="49" charset="0"/>
              </a:rPr>
              <a:t>F</a:t>
            </a:r>
            <a:r>
              <a:rPr lang="en-US" dirty="0"/>
              <a:t> on </a:t>
            </a:r>
            <a:r>
              <a:rPr lang="en-US" dirty="0">
                <a:latin typeface="Consolas" panose="020B0609020204030204" pitchFamily="49" charset="0"/>
              </a:rPr>
              <a:t>*this</a:t>
            </a:r>
            <a:r>
              <a:rPr lang="en-US" dirty="0"/>
              <a:t> if </a:t>
            </a:r>
            <a:r>
              <a:rPr lang="en-US" dirty="0">
                <a:latin typeface="Consolas" panose="020B0609020204030204" pitchFamily="49" charset="0"/>
              </a:rPr>
              <a:t>*this</a:t>
            </a:r>
            <a:r>
              <a:rPr lang="en-US" dirty="0"/>
              <a:t> has a value, otherwise empty </a:t>
            </a:r>
            <a:r>
              <a:rPr lang="en-US" dirty="0">
                <a:latin typeface="Consolas" panose="020B0609020204030204" pitchFamily="49" charset="0"/>
              </a:rPr>
              <a:t>optional</a:t>
            </a:r>
          </a:p>
          <a:p>
            <a:pPr lvl="1"/>
            <a:r>
              <a:rPr lang="en-US" dirty="0" err="1">
                <a:latin typeface="Consolas" panose="020B0609020204030204" pitchFamily="49" charset="0"/>
              </a:rPr>
              <a:t>and_then</a:t>
            </a:r>
            <a:r>
              <a:rPr lang="en-US" dirty="0">
                <a:latin typeface="Consolas" panose="020B0609020204030204" pitchFamily="49" charset="0"/>
              </a:rPr>
              <a:t>(F)</a:t>
            </a:r>
          </a:p>
          <a:p>
            <a:pPr lvl="2"/>
            <a:r>
              <a:rPr lang="en-US" dirty="0"/>
              <a:t>returns result of invoking </a:t>
            </a:r>
            <a:r>
              <a:rPr lang="en-US" dirty="0">
                <a:latin typeface="Consolas" panose="020B0609020204030204" pitchFamily="49" charset="0"/>
              </a:rPr>
              <a:t>F</a:t>
            </a:r>
            <a:r>
              <a:rPr lang="en-US" dirty="0"/>
              <a:t> on </a:t>
            </a:r>
            <a:r>
              <a:rPr lang="en-US" dirty="0">
                <a:latin typeface="Consolas" panose="020B0609020204030204" pitchFamily="49" charset="0"/>
              </a:rPr>
              <a:t>*this</a:t>
            </a:r>
            <a:r>
              <a:rPr lang="en-US" dirty="0"/>
              <a:t> if </a:t>
            </a:r>
            <a:r>
              <a:rPr lang="en-US" dirty="0">
                <a:latin typeface="Consolas" panose="020B0609020204030204" pitchFamily="49" charset="0"/>
              </a:rPr>
              <a:t>*this</a:t>
            </a:r>
            <a:r>
              <a:rPr lang="en-US" dirty="0"/>
              <a:t> has a value, otherwise empty </a:t>
            </a:r>
            <a:r>
              <a:rPr lang="en-US" dirty="0">
                <a:latin typeface="Consolas" panose="020B0609020204030204" pitchFamily="49" charset="0"/>
              </a:rPr>
              <a:t>optional</a:t>
            </a:r>
          </a:p>
          <a:p>
            <a:pPr lvl="1"/>
            <a:r>
              <a:rPr lang="en-US" dirty="0" err="1">
                <a:latin typeface="Consolas" panose="020B0609020204030204" pitchFamily="49" charset="0"/>
              </a:rPr>
              <a:t>or_else</a:t>
            </a:r>
            <a:r>
              <a:rPr lang="en-US" dirty="0">
                <a:latin typeface="Consolas" panose="020B0609020204030204" pitchFamily="49" charset="0"/>
              </a:rPr>
              <a:t>(F)</a:t>
            </a:r>
          </a:p>
          <a:p>
            <a:pPr lvl="2"/>
            <a:r>
              <a:rPr lang="en-US" dirty="0"/>
              <a:t>returns </a:t>
            </a:r>
            <a:r>
              <a:rPr lang="en-US" dirty="0">
                <a:latin typeface="Consolas" panose="020B0609020204030204" pitchFamily="49" charset="0"/>
              </a:rPr>
              <a:t>*this</a:t>
            </a:r>
            <a:r>
              <a:rPr lang="en-US" dirty="0"/>
              <a:t> if </a:t>
            </a:r>
            <a:r>
              <a:rPr lang="en-US" dirty="0">
                <a:latin typeface="Consolas" panose="020B0609020204030204" pitchFamily="49" charset="0"/>
              </a:rPr>
              <a:t>*this</a:t>
            </a:r>
            <a:r>
              <a:rPr lang="en-US" dirty="0"/>
              <a:t> has a value, otherwise the result of invoking </a:t>
            </a:r>
            <a:r>
              <a:rPr lang="en-US" dirty="0">
                <a:latin typeface="Consolas" panose="020B0609020204030204" pitchFamily="49" charset="0"/>
              </a:rPr>
              <a:t>F</a:t>
            </a:r>
          </a:p>
        </p:txBody>
      </p:sp>
    </p:spTree>
    <p:extLst>
      <p:ext uri="{BB962C8B-B14F-4D97-AF65-F5344CB8AC3E}">
        <p14:creationId xmlns:p14="http://schemas.microsoft.com/office/powerpoint/2010/main" val="203451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Monadic Operations for std::optional</a:t>
            </a:r>
          </a:p>
        </p:txBody>
      </p:sp>
      <p:sp>
        <p:nvSpPr>
          <p:cNvPr id="3" name="Content Placeholder 2"/>
          <p:cNvSpPr>
            <a:spLocks noGrp="1"/>
          </p:cNvSpPr>
          <p:nvPr>
            <p:ph sz="quarter" idx="13"/>
          </p:nvPr>
        </p:nvSpPr>
        <p:spPr>
          <a:xfrm>
            <a:off x="76200" y="971550"/>
            <a:ext cx="8991600" cy="4114800"/>
          </a:xfrm>
        </p:spPr>
        <p:txBody>
          <a:bodyPr>
            <a:noAutofit/>
          </a:bodyPr>
          <a:lstStyle/>
          <a:p>
            <a:pPr marL="0" indent="0">
              <a:spcBef>
                <a:spcPts val="300"/>
              </a:spcBef>
              <a:buNone/>
            </a:pPr>
            <a:r>
              <a:rPr lang="en-US" sz="1300" dirty="0">
                <a:solidFill>
                  <a:srgbClr val="000000"/>
                </a:solidFill>
                <a:latin typeface="Cascadia Mono" panose="020B0609020000020004" pitchFamily="49" charset="0"/>
              </a:rPr>
              <a:t>std::</a:t>
            </a:r>
            <a:r>
              <a:rPr lang="en-US" sz="1300" dirty="0">
                <a:solidFill>
                  <a:srgbClr val="2B91AF"/>
                </a:solidFill>
                <a:latin typeface="Cascadia Mono" panose="020B0609020000020004" pitchFamily="49" charset="0"/>
              </a:rPr>
              <a:t>optional</a:t>
            </a:r>
            <a:r>
              <a:rPr lang="en-US" sz="1300" dirty="0">
                <a:solidFill>
                  <a:srgbClr val="000000"/>
                </a:solidFill>
                <a:latin typeface="Cascadia Mono" panose="020B0609020000020004" pitchFamily="49" charset="0"/>
              </a:rPr>
              <a:t>&lt;</a:t>
            </a:r>
            <a:r>
              <a:rPr lang="en-US" sz="1300" dirty="0">
                <a:solidFill>
                  <a:srgbClr val="0000FF"/>
                </a:solidFill>
                <a:latin typeface="Cascadia Mono" panose="020B0609020000020004" pitchFamily="49" charset="0"/>
              </a:rPr>
              <a:t>int</a:t>
            </a:r>
            <a:r>
              <a:rPr lang="en-US" sz="1300" dirty="0">
                <a:solidFill>
                  <a:srgbClr val="000000"/>
                </a:solidFill>
                <a:latin typeface="Cascadia Mono" panose="020B0609020000020004" pitchFamily="49" charset="0"/>
              </a:rPr>
              <a:t>&gt; Parse(</a:t>
            </a:r>
            <a:r>
              <a:rPr lang="en-US" sz="1300" dirty="0">
                <a:solidFill>
                  <a:srgbClr val="0000FF"/>
                </a:solidFill>
                <a:latin typeface="Cascadia Mono" panose="020B0609020000020004" pitchFamily="49" charset="0"/>
              </a:rPr>
              <a:t>const</a:t>
            </a:r>
            <a:r>
              <a:rPr lang="en-US" sz="1300" dirty="0">
                <a:solidFill>
                  <a:srgbClr val="000000"/>
                </a:solidFill>
                <a:latin typeface="Cascadia Mono" panose="020B0609020000020004" pitchFamily="49" charset="0"/>
              </a:rPr>
              <a:t> std::</a:t>
            </a:r>
            <a:r>
              <a:rPr lang="en-US" sz="1300" dirty="0">
                <a:solidFill>
                  <a:srgbClr val="2B91AF"/>
                </a:solidFill>
                <a:latin typeface="Cascadia Mono" panose="020B0609020000020004" pitchFamily="49" charset="0"/>
              </a:rPr>
              <a:t>string</a:t>
            </a:r>
            <a:r>
              <a:rPr lang="en-US" sz="1300" dirty="0">
                <a:solidFill>
                  <a:srgbClr val="000000"/>
                </a:solidFill>
                <a:latin typeface="Cascadia Mono" panose="020B0609020000020004" pitchFamily="49" charset="0"/>
              </a:rPr>
              <a:t>&amp; </a:t>
            </a:r>
            <a:r>
              <a:rPr lang="en-US" sz="1300" dirty="0">
                <a:solidFill>
                  <a:srgbClr val="808080"/>
                </a:solidFill>
                <a:latin typeface="Cascadia Mono" panose="020B0609020000020004" pitchFamily="49" charset="0"/>
              </a:rPr>
              <a:t>s</a:t>
            </a:r>
            <a:r>
              <a:rPr lang="en-US" sz="1300" dirty="0">
                <a:solidFill>
                  <a:srgbClr val="000000"/>
                </a:solidFill>
                <a:latin typeface="Cascadia Mono" panose="020B0609020000020004" pitchFamily="49" charset="0"/>
              </a:rPr>
              <a:t>) {</a:t>
            </a:r>
          </a:p>
          <a:p>
            <a:pPr marL="0" indent="0">
              <a:spcBef>
                <a:spcPts val="300"/>
              </a:spcBef>
              <a:buNone/>
            </a:pPr>
            <a:r>
              <a:rPr lang="en-US" sz="1300" dirty="0">
                <a:solidFill>
                  <a:srgbClr val="0000FF"/>
                </a:solidFill>
                <a:latin typeface="Cascadia Mono" panose="020B0609020000020004" pitchFamily="49" charset="0"/>
              </a:rPr>
              <a:t>   try</a:t>
            </a:r>
            <a:r>
              <a:rPr lang="en-US" sz="1300" dirty="0">
                <a:solidFill>
                  <a:srgbClr val="000000"/>
                </a:solidFill>
                <a:latin typeface="Cascadia Mono" panose="020B0609020000020004" pitchFamily="49" charset="0"/>
              </a:rPr>
              <a:t> { </a:t>
            </a:r>
            <a:r>
              <a:rPr lang="en-US" sz="1300" dirty="0">
                <a:solidFill>
                  <a:srgbClr val="0000FF"/>
                </a:solidFill>
                <a:latin typeface="Cascadia Mono" panose="020B0609020000020004" pitchFamily="49" charset="0"/>
              </a:rPr>
              <a:t>return</a:t>
            </a:r>
            <a:r>
              <a:rPr lang="en-US" sz="1300" dirty="0">
                <a:solidFill>
                  <a:srgbClr val="000000"/>
                </a:solidFill>
                <a:latin typeface="Cascadia Mono" panose="020B0609020000020004" pitchFamily="49" charset="0"/>
              </a:rPr>
              <a:t> std::</a:t>
            </a:r>
            <a:r>
              <a:rPr lang="en-US" sz="1300" dirty="0" err="1">
                <a:solidFill>
                  <a:srgbClr val="000000"/>
                </a:solidFill>
                <a:latin typeface="Cascadia Mono" panose="020B0609020000020004" pitchFamily="49" charset="0"/>
              </a:rPr>
              <a:t>stoi</a:t>
            </a:r>
            <a:r>
              <a:rPr lang="en-US" sz="1300" dirty="0">
                <a:solidFill>
                  <a:srgbClr val="000000"/>
                </a:solidFill>
                <a:latin typeface="Cascadia Mono" panose="020B0609020000020004" pitchFamily="49" charset="0"/>
              </a:rPr>
              <a:t>(</a:t>
            </a:r>
            <a:r>
              <a:rPr lang="en-US" sz="1300" dirty="0">
                <a:solidFill>
                  <a:srgbClr val="808080"/>
                </a:solidFill>
                <a:latin typeface="Cascadia Mono" panose="020B0609020000020004" pitchFamily="49" charset="0"/>
              </a:rPr>
              <a:t>s</a:t>
            </a:r>
            <a:r>
              <a:rPr lang="en-US" sz="1300" dirty="0">
                <a:solidFill>
                  <a:srgbClr val="000000"/>
                </a:solidFill>
                <a:latin typeface="Cascadia Mono" panose="020B0609020000020004" pitchFamily="49" charset="0"/>
              </a:rPr>
              <a:t>); }</a:t>
            </a:r>
          </a:p>
          <a:p>
            <a:pPr marL="0" indent="0">
              <a:spcBef>
                <a:spcPts val="300"/>
              </a:spcBef>
              <a:buNone/>
            </a:pPr>
            <a:r>
              <a:rPr lang="en-US" sz="1300" dirty="0">
                <a:solidFill>
                  <a:srgbClr val="0000FF"/>
                </a:solidFill>
                <a:latin typeface="Cascadia Mono" panose="020B0609020000020004" pitchFamily="49" charset="0"/>
              </a:rPr>
              <a:t>   catch</a:t>
            </a:r>
            <a:r>
              <a:rPr lang="en-US" sz="1300" dirty="0">
                <a:solidFill>
                  <a:srgbClr val="000000"/>
                </a:solidFill>
                <a:latin typeface="Cascadia Mono" panose="020B0609020000020004" pitchFamily="49" charset="0"/>
              </a:rPr>
              <a:t> (...) { </a:t>
            </a:r>
            <a:r>
              <a:rPr lang="en-US" sz="1300" dirty="0">
                <a:solidFill>
                  <a:srgbClr val="0000FF"/>
                </a:solidFill>
                <a:latin typeface="Cascadia Mono" panose="020B0609020000020004" pitchFamily="49" charset="0"/>
              </a:rPr>
              <a:t>return</a:t>
            </a:r>
            <a:r>
              <a:rPr lang="en-US" sz="1300" dirty="0">
                <a:solidFill>
                  <a:srgbClr val="000000"/>
                </a:solidFill>
                <a:latin typeface="Cascadia Mono" panose="020B0609020000020004" pitchFamily="49" charset="0"/>
              </a:rPr>
              <a:t> {}; }</a:t>
            </a:r>
          </a:p>
          <a:p>
            <a:pPr marL="0" indent="0">
              <a:spcBef>
                <a:spcPts val="300"/>
              </a:spcBef>
              <a:buNone/>
            </a:pPr>
            <a:r>
              <a:rPr lang="en-US" sz="1300" dirty="0">
                <a:solidFill>
                  <a:srgbClr val="000000"/>
                </a:solidFill>
                <a:latin typeface="Cascadia Mono" panose="020B0609020000020004" pitchFamily="49" charset="0"/>
              </a:rPr>
              <a:t>}</a:t>
            </a:r>
          </a:p>
          <a:p>
            <a:pPr marL="0" indent="0">
              <a:spcBef>
                <a:spcPts val="300"/>
              </a:spcBef>
              <a:buNone/>
            </a:pPr>
            <a:r>
              <a:rPr lang="en-US" sz="1300" dirty="0">
                <a:solidFill>
                  <a:srgbClr val="0000FF"/>
                </a:solidFill>
                <a:latin typeface="Cascadia Mono" panose="020B0609020000020004" pitchFamily="49" charset="0"/>
              </a:rPr>
              <a:t>int</a:t>
            </a:r>
            <a:r>
              <a:rPr lang="en-US" sz="1300" dirty="0">
                <a:solidFill>
                  <a:srgbClr val="000000"/>
                </a:solidFill>
                <a:latin typeface="Cascadia Mono" panose="020B0609020000020004" pitchFamily="49" charset="0"/>
              </a:rPr>
              <a:t> main() {</a:t>
            </a:r>
          </a:p>
          <a:p>
            <a:pPr marL="0" indent="0">
              <a:spcBef>
                <a:spcPts val="300"/>
              </a:spcBef>
              <a:buNone/>
            </a:pPr>
            <a:r>
              <a:rPr lang="en-US" sz="1300" dirty="0">
                <a:solidFill>
                  <a:srgbClr val="0000FF"/>
                </a:solidFill>
                <a:latin typeface="Cascadia Mono" panose="020B0609020000020004" pitchFamily="49" charset="0"/>
              </a:rPr>
              <a:t>  while</a:t>
            </a:r>
            <a:r>
              <a:rPr lang="en-US" sz="1300" dirty="0">
                <a:solidFill>
                  <a:srgbClr val="000000"/>
                </a:solidFill>
                <a:latin typeface="Cascadia Mono" panose="020B0609020000020004" pitchFamily="49" charset="0"/>
              </a:rPr>
              <a:t> (</a:t>
            </a:r>
            <a:r>
              <a:rPr lang="en-US" sz="1300" dirty="0">
                <a:solidFill>
                  <a:srgbClr val="0000FF"/>
                </a:solidFill>
                <a:latin typeface="Cascadia Mono" panose="020B0609020000020004" pitchFamily="49" charset="0"/>
              </a:rPr>
              <a:t>true</a:t>
            </a:r>
            <a:r>
              <a:rPr lang="en-US" sz="1300" dirty="0">
                <a:solidFill>
                  <a:srgbClr val="000000"/>
                </a:solidFill>
                <a:latin typeface="Cascadia Mono" panose="020B0609020000020004" pitchFamily="49" charset="0"/>
              </a:rPr>
              <a:t>) {</a:t>
            </a:r>
          </a:p>
          <a:p>
            <a:pPr marL="0" indent="0">
              <a:spcBef>
                <a:spcPts val="300"/>
              </a:spcBef>
              <a:buNone/>
            </a:pPr>
            <a:r>
              <a:rPr lang="en-US" sz="1300" dirty="0">
                <a:solidFill>
                  <a:srgbClr val="000000"/>
                </a:solidFill>
                <a:latin typeface="Cascadia Mono" panose="020B0609020000020004" pitchFamily="49" charset="0"/>
              </a:rPr>
              <a:t>    std::</a:t>
            </a:r>
            <a:r>
              <a:rPr lang="en-US" sz="1300" dirty="0">
                <a:solidFill>
                  <a:srgbClr val="2B91AF"/>
                </a:solidFill>
                <a:latin typeface="Cascadia Mono" panose="020B0609020000020004" pitchFamily="49" charset="0"/>
              </a:rPr>
              <a:t>string</a:t>
            </a:r>
            <a:r>
              <a:rPr lang="en-US" sz="1300" dirty="0">
                <a:solidFill>
                  <a:srgbClr val="000000"/>
                </a:solidFill>
                <a:latin typeface="Cascadia Mono" panose="020B0609020000020004" pitchFamily="49" charset="0"/>
              </a:rPr>
              <a:t> s;</a:t>
            </a:r>
          </a:p>
          <a:p>
            <a:pPr marL="0" indent="0">
              <a:spcBef>
                <a:spcPts val="300"/>
              </a:spcBef>
              <a:buNone/>
            </a:pPr>
            <a:r>
              <a:rPr lang="en-US" sz="1300" dirty="0">
                <a:solidFill>
                  <a:srgbClr val="000000"/>
                </a:solidFill>
                <a:latin typeface="Cascadia Mono" panose="020B0609020000020004" pitchFamily="49" charset="0"/>
              </a:rPr>
              <a:t>    std::</a:t>
            </a:r>
            <a:r>
              <a:rPr lang="en-US" sz="1300" dirty="0" err="1">
                <a:solidFill>
                  <a:srgbClr val="000000"/>
                </a:solidFill>
                <a:latin typeface="Cascadia Mono" panose="020B0609020000020004" pitchFamily="49" charset="0"/>
              </a:rPr>
              <a:t>getline</a:t>
            </a:r>
            <a:r>
              <a:rPr lang="en-US" sz="1300" dirty="0">
                <a:solidFill>
                  <a:srgbClr val="000000"/>
                </a:solidFill>
                <a:latin typeface="Cascadia Mono" panose="020B0609020000020004" pitchFamily="49" charset="0"/>
              </a:rPr>
              <a:t>(std::</a:t>
            </a:r>
            <a:r>
              <a:rPr lang="en-US" sz="1300" dirty="0" err="1">
                <a:solidFill>
                  <a:srgbClr val="000000"/>
                </a:solidFill>
                <a:latin typeface="Cascadia Mono" panose="020B0609020000020004" pitchFamily="49" charset="0"/>
              </a:rPr>
              <a:t>cin</a:t>
            </a:r>
            <a:r>
              <a:rPr lang="en-US" sz="1300" dirty="0">
                <a:solidFill>
                  <a:srgbClr val="000000"/>
                </a:solidFill>
                <a:latin typeface="Cascadia Mono" panose="020B0609020000020004" pitchFamily="49" charset="0"/>
              </a:rPr>
              <a:t>, s);</a:t>
            </a:r>
          </a:p>
          <a:p>
            <a:pPr marL="0" indent="0">
              <a:spcBef>
                <a:spcPts val="300"/>
              </a:spcBef>
              <a:buNone/>
            </a:pPr>
            <a:r>
              <a:rPr lang="en-US" sz="1300" dirty="0">
                <a:solidFill>
                  <a:srgbClr val="0000FF"/>
                </a:solidFill>
                <a:latin typeface="Cascadia Mono" panose="020B0609020000020004" pitchFamily="49" charset="0"/>
              </a:rPr>
              <a:t>    auto</a:t>
            </a:r>
            <a:r>
              <a:rPr lang="en-US" sz="1300" dirty="0">
                <a:solidFill>
                  <a:srgbClr val="000000"/>
                </a:solidFill>
                <a:latin typeface="Cascadia Mono" panose="020B0609020000020004" pitchFamily="49" charset="0"/>
              </a:rPr>
              <a:t> result = Parse(s)</a:t>
            </a:r>
          </a:p>
          <a:p>
            <a:pPr marL="0" indent="0">
              <a:spcBef>
                <a:spcPts val="300"/>
              </a:spcBef>
              <a:buNone/>
            </a:pPr>
            <a:r>
              <a:rPr lang="en-US" sz="1300" dirty="0">
                <a:solidFill>
                  <a:srgbClr val="000000"/>
                </a:solidFill>
                <a:latin typeface="Cascadia Mono" panose="020B0609020000020004" pitchFamily="49" charset="0"/>
              </a:rPr>
              <a:t>      .</a:t>
            </a:r>
            <a:r>
              <a:rPr lang="en-US" sz="1300" dirty="0" err="1">
                <a:solidFill>
                  <a:srgbClr val="000000"/>
                </a:solidFill>
                <a:latin typeface="Cascadia Mono" panose="020B0609020000020004" pitchFamily="49" charset="0"/>
              </a:rPr>
              <a:t>and_then</a:t>
            </a:r>
            <a:r>
              <a:rPr lang="en-US" sz="1300" dirty="0">
                <a:solidFill>
                  <a:srgbClr val="000000"/>
                </a:solidFill>
                <a:latin typeface="Cascadia Mono" panose="020B0609020000020004" pitchFamily="49" charset="0"/>
              </a:rPr>
              <a:t> ([](</a:t>
            </a:r>
            <a:r>
              <a:rPr lang="en-US" sz="1300" dirty="0">
                <a:solidFill>
                  <a:srgbClr val="0000FF"/>
                </a:solidFill>
                <a:latin typeface="Cascadia Mono" panose="020B0609020000020004" pitchFamily="49" charset="0"/>
              </a:rPr>
              <a:t>int</a:t>
            </a:r>
            <a:r>
              <a:rPr lang="en-US" sz="1300" dirty="0">
                <a:solidFill>
                  <a:srgbClr val="000000"/>
                </a:solidFill>
                <a:latin typeface="Cascadia Mono" panose="020B0609020000020004" pitchFamily="49" charset="0"/>
              </a:rPr>
              <a:t> </a:t>
            </a:r>
            <a:r>
              <a:rPr lang="en-US" sz="1300" dirty="0">
                <a:solidFill>
                  <a:srgbClr val="808080"/>
                </a:solidFill>
                <a:latin typeface="Cascadia Mono" panose="020B0609020000020004" pitchFamily="49" charset="0"/>
              </a:rPr>
              <a:t>value</a:t>
            </a:r>
            <a:r>
              <a:rPr lang="en-US" sz="1300" dirty="0">
                <a:solidFill>
                  <a:srgbClr val="000000"/>
                </a:solidFill>
                <a:latin typeface="Cascadia Mono" panose="020B0609020000020004" pitchFamily="49" charset="0"/>
              </a:rPr>
              <a:t>) -&gt; std::</a:t>
            </a:r>
            <a:r>
              <a:rPr lang="en-US" sz="1300" dirty="0">
                <a:solidFill>
                  <a:srgbClr val="2B91AF"/>
                </a:solidFill>
                <a:latin typeface="Cascadia Mono" panose="020B0609020000020004" pitchFamily="49" charset="0"/>
              </a:rPr>
              <a:t>optional</a:t>
            </a:r>
            <a:r>
              <a:rPr lang="en-US" sz="1300" dirty="0">
                <a:solidFill>
                  <a:srgbClr val="000000"/>
                </a:solidFill>
                <a:latin typeface="Cascadia Mono" panose="020B0609020000020004" pitchFamily="49" charset="0"/>
              </a:rPr>
              <a:t>&lt;</a:t>
            </a:r>
            <a:r>
              <a:rPr lang="en-US" sz="1300" dirty="0">
                <a:solidFill>
                  <a:srgbClr val="0000FF"/>
                </a:solidFill>
                <a:latin typeface="Cascadia Mono" panose="020B0609020000020004" pitchFamily="49" charset="0"/>
              </a:rPr>
              <a:t>int</a:t>
            </a:r>
            <a:r>
              <a:rPr lang="en-US" sz="1300" dirty="0">
                <a:solidFill>
                  <a:srgbClr val="000000"/>
                </a:solidFill>
                <a:latin typeface="Cascadia Mono" panose="020B0609020000020004" pitchFamily="49" charset="0"/>
              </a:rPr>
              <a:t>&gt; { </a:t>
            </a:r>
            <a:r>
              <a:rPr lang="en-US" sz="1300" dirty="0">
                <a:solidFill>
                  <a:srgbClr val="0000FF"/>
                </a:solidFill>
                <a:latin typeface="Cascadia Mono" panose="020B0609020000020004" pitchFamily="49" charset="0"/>
              </a:rPr>
              <a:t>return</a:t>
            </a:r>
            <a:r>
              <a:rPr lang="en-US" sz="1300" dirty="0">
                <a:solidFill>
                  <a:srgbClr val="000000"/>
                </a:solidFill>
                <a:latin typeface="Cascadia Mono" panose="020B0609020000020004" pitchFamily="49" charset="0"/>
              </a:rPr>
              <a:t> </a:t>
            </a:r>
            <a:r>
              <a:rPr lang="en-US" sz="1300" dirty="0">
                <a:solidFill>
                  <a:srgbClr val="808080"/>
                </a:solidFill>
                <a:latin typeface="Cascadia Mono" panose="020B0609020000020004" pitchFamily="49" charset="0"/>
              </a:rPr>
              <a:t>value</a:t>
            </a:r>
            <a:r>
              <a:rPr lang="en-US" sz="1300" dirty="0">
                <a:solidFill>
                  <a:srgbClr val="000000"/>
                </a:solidFill>
                <a:latin typeface="Cascadia Mono" panose="020B0609020000020004" pitchFamily="49" charset="0"/>
              </a:rPr>
              <a:t> * 2; })</a:t>
            </a:r>
          </a:p>
          <a:p>
            <a:pPr marL="0" indent="0">
              <a:spcBef>
                <a:spcPts val="300"/>
              </a:spcBef>
              <a:buNone/>
            </a:pPr>
            <a:r>
              <a:rPr lang="en-US" sz="1300" dirty="0">
                <a:solidFill>
                  <a:srgbClr val="000000"/>
                </a:solidFill>
                <a:latin typeface="Cascadia Mono" panose="020B0609020000020004" pitchFamily="49" charset="0"/>
              </a:rPr>
              <a:t>      .transform([](</a:t>
            </a:r>
            <a:r>
              <a:rPr lang="en-US" sz="1300" dirty="0">
                <a:solidFill>
                  <a:srgbClr val="0000FF"/>
                </a:solidFill>
                <a:latin typeface="Cascadia Mono" panose="020B0609020000020004" pitchFamily="49" charset="0"/>
              </a:rPr>
              <a:t>int</a:t>
            </a:r>
            <a:r>
              <a:rPr lang="en-US" sz="1300" dirty="0">
                <a:solidFill>
                  <a:srgbClr val="000000"/>
                </a:solidFill>
                <a:latin typeface="Cascadia Mono" panose="020B0609020000020004" pitchFamily="49" charset="0"/>
              </a:rPr>
              <a:t> </a:t>
            </a:r>
            <a:r>
              <a:rPr lang="en-US" sz="1300" dirty="0">
                <a:solidFill>
                  <a:srgbClr val="808080"/>
                </a:solidFill>
                <a:latin typeface="Cascadia Mono" panose="020B0609020000020004" pitchFamily="49" charset="0"/>
              </a:rPr>
              <a:t>value</a:t>
            </a:r>
            <a:r>
              <a:rPr lang="en-US" sz="1300" dirty="0">
                <a:solidFill>
                  <a:srgbClr val="000000"/>
                </a:solidFill>
                <a:latin typeface="Cascadia Mono" panose="020B0609020000020004" pitchFamily="49" charset="0"/>
              </a:rPr>
              <a:t>)    { </a:t>
            </a:r>
            <a:r>
              <a:rPr lang="en-US" sz="1300" dirty="0">
                <a:solidFill>
                  <a:srgbClr val="0000FF"/>
                </a:solidFill>
                <a:latin typeface="Cascadia Mono" panose="020B0609020000020004" pitchFamily="49" charset="0"/>
              </a:rPr>
              <a:t>return</a:t>
            </a:r>
            <a:r>
              <a:rPr lang="en-US" sz="1300" dirty="0">
                <a:solidFill>
                  <a:srgbClr val="000000"/>
                </a:solidFill>
                <a:latin typeface="Cascadia Mono" panose="020B0609020000020004" pitchFamily="49" charset="0"/>
              </a:rPr>
              <a:t> std::</a:t>
            </a:r>
            <a:r>
              <a:rPr lang="en-US" sz="1300" dirty="0" err="1">
                <a:solidFill>
                  <a:srgbClr val="000000"/>
                </a:solidFill>
                <a:latin typeface="Cascadia Mono" panose="020B0609020000020004" pitchFamily="49" charset="0"/>
              </a:rPr>
              <a:t>to_string</a:t>
            </a:r>
            <a:r>
              <a:rPr lang="en-US" sz="1300" dirty="0">
                <a:solidFill>
                  <a:srgbClr val="000000"/>
                </a:solidFill>
                <a:latin typeface="Cascadia Mono" panose="020B0609020000020004" pitchFamily="49" charset="0"/>
              </a:rPr>
              <a:t>(</a:t>
            </a:r>
            <a:r>
              <a:rPr lang="en-US" sz="1300" dirty="0">
                <a:solidFill>
                  <a:srgbClr val="808080"/>
                </a:solidFill>
                <a:latin typeface="Cascadia Mono" panose="020B0609020000020004" pitchFamily="49" charset="0"/>
              </a:rPr>
              <a:t>value</a:t>
            </a:r>
            <a:r>
              <a:rPr lang="en-US" sz="1300" dirty="0">
                <a:solidFill>
                  <a:srgbClr val="000000"/>
                </a:solidFill>
                <a:latin typeface="Cascadia Mono" panose="020B0609020000020004" pitchFamily="49" charset="0"/>
              </a:rPr>
              <a:t>); })</a:t>
            </a:r>
          </a:p>
          <a:p>
            <a:pPr marL="0" indent="0">
              <a:spcBef>
                <a:spcPts val="300"/>
              </a:spcBef>
              <a:buNone/>
            </a:pPr>
            <a:r>
              <a:rPr lang="en-US" sz="1300" dirty="0">
                <a:solidFill>
                  <a:srgbClr val="000000"/>
                </a:solidFill>
                <a:latin typeface="Cascadia Mono" panose="020B0609020000020004" pitchFamily="49" charset="0"/>
              </a:rPr>
              <a:t>      .</a:t>
            </a:r>
            <a:r>
              <a:rPr lang="en-US" sz="1300" dirty="0" err="1">
                <a:solidFill>
                  <a:srgbClr val="000000"/>
                </a:solidFill>
                <a:latin typeface="Cascadia Mono" panose="020B0609020000020004" pitchFamily="49" charset="0"/>
              </a:rPr>
              <a:t>or_else</a:t>
            </a:r>
            <a:r>
              <a:rPr lang="en-US" sz="1300" dirty="0">
                <a:solidFill>
                  <a:srgbClr val="000000"/>
                </a:solidFill>
                <a:latin typeface="Cascadia Mono" panose="020B0609020000020004" pitchFamily="49" charset="0"/>
              </a:rPr>
              <a:t>  ([]               { </a:t>
            </a:r>
            <a:r>
              <a:rPr lang="en-US" sz="1300" dirty="0">
                <a:solidFill>
                  <a:srgbClr val="0000FF"/>
                </a:solidFill>
                <a:latin typeface="Cascadia Mono" panose="020B0609020000020004" pitchFamily="49" charset="0"/>
              </a:rPr>
              <a:t>return</a:t>
            </a:r>
            <a:r>
              <a:rPr lang="en-US" sz="1300" dirty="0">
                <a:solidFill>
                  <a:srgbClr val="000000"/>
                </a:solidFill>
                <a:latin typeface="Cascadia Mono" panose="020B0609020000020004" pitchFamily="49" charset="0"/>
              </a:rPr>
              <a:t> std::</a:t>
            </a:r>
            <a:r>
              <a:rPr lang="en-US" sz="1300" dirty="0">
                <a:solidFill>
                  <a:srgbClr val="2B91AF"/>
                </a:solidFill>
                <a:latin typeface="Cascadia Mono" panose="020B0609020000020004" pitchFamily="49" charset="0"/>
              </a:rPr>
              <a:t>optional</a:t>
            </a:r>
            <a:r>
              <a:rPr lang="en-US" sz="1300" dirty="0">
                <a:solidFill>
                  <a:srgbClr val="000000"/>
                </a:solidFill>
                <a:latin typeface="Cascadia Mono" panose="020B0609020000020004" pitchFamily="49" charset="0"/>
              </a:rPr>
              <a:t>&lt;std::</a:t>
            </a:r>
            <a:r>
              <a:rPr lang="en-US" sz="1300" dirty="0">
                <a:solidFill>
                  <a:srgbClr val="2B91AF"/>
                </a:solidFill>
                <a:latin typeface="Cascadia Mono" panose="020B0609020000020004" pitchFamily="49" charset="0"/>
              </a:rPr>
              <a:t>string</a:t>
            </a:r>
            <a:r>
              <a:rPr lang="en-US" sz="1300" dirty="0">
                <a:solidFill>
                  <a:srgbClr val="000000"/>
                </a:solidFill>
                <a:latin typeface="Cascadia Mono" panose="020B0609020000020004" pitchFamily="49" charset="0"/>
              </a:rPr>
              <a:t>&gt;{</a:t>
            </a:r>
            <a:r>
              <a:rPr lang="en-US" sz="1300" dirty="0">
                <a:solidFill>
                  <a:srgbClr val="A31515"/>
                </a:solidFill>
                <a:latin typeface="Cascadia Mono" panose="020B0609020000020004" pitchFamily="49" charset="0"/>
              </a:rPr>
              <a:t>"No Integer"</a:t>
            </a:r>
            <a:r>
              <a:rPr lang="en-US" sz="1300" dirty="0">
                <a:solidFill>
                  <a:srgbClr val="000000"/>
                </a:solidFill>
                <a:latin typeface="Cascadia Mono" panose="020B0609020000020004" pitchFamily="49" charset="0"/>
              </a:rPr>
              <a:t>}; });</a:t>
            </a:r>
          </a:p>
          <a:p>
            <a:pPr marL="0" indent="0">
              <a:spcBef>
                <a:spcPts val="300"/>
              </a:spcBef>
              <a:buNone/>
            </a:pPr>
            <a:r>
              <a:rPr lang="en-US" sz="1300" dirty="0">
                <a:solidFill>
                  <a:srgbClr val="000000"/>
                </a:solidFill>
                <a:latin typeface="Cascadia Mono" panose="020B0609020000020004" pitchFamily="49" charset="0"/>
              </a:rPr>
              <a:t>    std::</a:t>
            </a:r>
            <a:r>
              <a:rPr lang="en-US" sz="1300" dirty="0" err="1">
                <a:solidFill>
                  <a:srgbClr val="000000"/>
                </a:solidFill>
                <a:latin typeface="Cascadia Mono" panose="020B0609020000020004" pitchFamily="49" charset="0"/>
              </a:rPr>
              <a:t>cout</a:t>
            </a:r>
            <a:r>
              <a:rPr lang="en-US" sz="1300" dirty="0">
                <a:solidFill>
                  <a:srgbClr val="000000"/>
                </a:solidFill>
                <a:latin typeface="Cascadia Mono" panose="020B0609020000020004" pitchFamily="49" charset="0"/>
              </a:rPr>
              <a:t> &lt;&lt; *result &lt;&lt; </a:t>
            </a:r>
            <a:r>
              <a:rPr lang="en-US" sz="1300" dirty="0">
                <a:solidFill>
                  <a:srgbClr val="A31515"/>
                </a:solidFill>
                <a:latin typeface="Cascadia Mono" panose="020B0609020000020004" pitchFamily="49" charset="0"/>
              </a:rPr>
              <a:t>'\n'</a:t>
            </a:r>
            <a:r>
              <a:rPr lang="en-US" sz="1300" dirty="0">
                <a:solidFill>
                  <a:srgbClr val="000000"/>
                </a:solidFill>
                <a:latin typeface="Cascadia Mono" panose="020B0609020000020004" pitchFamily="49" charset="0"/>
              </a:rPr>
              <a:t>;</a:t>
            </a:r>
          </a:p>
          <a:p>
            <a:pPr marL="0" indent="0">
              <a:spcBef>
                <a:spcPts val="300"/>
              </a:spcBef>
              <a:buNone/>
            </a:pPr>
            <a:r>
              <a:rPr lang="en-US" sz="1300" dirty="0">
                <a:solidFill>
                  <a:srgbClr val="000000"/>
                </a:solidFill>
                <a:latin typeface="Cascadia Mono" panose="020B0609020000020004" pitchFamily="49" charset="0"/>
              </a:rPr>
              <a:t>  }</a:t>
            </a:r>
          </a:p>
          <a:p>
            <a:pPr marL="0" indent="0">
              <a:spcBef>
                <a:spcPts val="300"/>
              </a:spcBef>
              <a:buNone/>
            </a:pPr>
            <a:r>
              <a:rPr lang="en-US" sz="1300" dirty="0">
                <a:solidFill>
                  <a:srgbClr val="000000"/>
                </a:solidFill>
                <a:latin typeface="Cascadia Mono" panose="020B0609020000020004" pitchFamily="49" charset="0"/>
              </a:rPr>
              <a:t>}</a:t>
            </a:r>
            <a:endParaRPr lang="en-US" sz="1300" dirty="0"/>
          </a:p>
        </p:txBody>
      </p:sp>
      <p:sp>
        <p:nvSpPr>
          <p:cNvPr id="4" name="TextBox 3">
            <a:extLst>
              <a:ext uri="{FF2B5EF4-FFF2-40B4-BE49-F238E27FC236}">
                <a16:creationId xmlns:a16="http://schemas.microsoft.com/office/drawing/2014/main" id="{7628030B-931E-2F4D-828B-2FA8F166B7AF}"/>
              </a:ext>
            </a:extLst>
          </p:cNvPr>
          <p:cNvSpPr txBox="1"/>
          <p:nvPr/>
        </p:nvSpPr>
        <p:spPr>
          <a:xfrm>
            <a:off x="5410200" y="3948172"/>
            <a:ext cx="2057400" cy="107721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1600" dirty="0">
                <a:latin typeface="Segoe UI Light" panose="020B0502040204020203" pitchFamily="34" charset="0"/>
                <a:cs typeface="Segoe UI Light" panose="020B0502040204020203" pitchFamily="34" charset="0"/>
              </a:rPr>
              <a:t>Possible output:</a:t>
            </a:r>
          </a:p>
          <a:p>
            <a:r>
              <a:rPr lang="en-US" sz="1600" dirty="0">
                <a:latin typeface="Segoe UI Light" panose="020B0502040204020203" pitchFamily="34" charset="0"/>
                <a:cs typeface="Segoe UI Light" panose="020B0502040204020203" pitchFamily="34" charset="0"/>
              </a:rPr>
              <a:t>12 </a:t>
            </a:r>
            <a:r>
              <a:rPr lang="en-US" sz="1600" dirty="0">
                <a:latin typeface="Segoe UI Light" panose="020B0502040204020203" pitchFamily="34" charset="0"/>
                <a:cs typeface="Segoe UI Light" panose="020B0502040204020203" pitchFamily="34" charset="0"/>
                <a:sym typeface="Wingdings" panose="05000000000000000000" pitchFamily="2" charset="2"/>
              </a:rPr>
              <a:t> 24</a:t>
            </a:r>
          </a:p>
          <a:p>
            <a:r>
              <a:rPr lang="en-US" sz="1600" dirty="0" err="1">
                <a:latin typeface="Segoe UI Light" panose="020B0502040204020203" pitchFamily="34" charset="0"/>
                <a:cs typeface="Segoe UI Light" panose="020B0502040204020203" pitchFamily="34" charset="0"/>
                <a:sym typeface="Wingdings" panose="05000000000000000000" pitchFamily="2" charset="2"/>
              </a:rPr>
              <a:t>ee</a:t>
            </a:r>
            <a:r>
              <a:rPr lang="en-US" sz="1600" dirty="0">
                <a:latin typeface="Segoe UI Light" panose="020B0502040204020203" pitchFamily="34" charset="0"/>
                <a:cs typeface="Segoe UI Light" panose="020B0502040204020203" pitchFamily="34" charset="0"/>
                <a:sym typeface="Wingdings" panose="05000000000000000000" pitchFamily="2" charset="2"/>
              </a:rPr>
              <a:t>  No Integer</a:t>
            </a:r>
          </a:p>
          <a:p>
            <a:r>
              <a:rPr lang="en-US" sz="1600" dirty="0">
                <a:latin typeface="Segoe UI Light" panose="020B0502040204020203" pitchFamily="34" charset="0"/>
                <a:cs typeface="Segoe UI Light" panose="020B0502040204020203" pitchFamily="34" charset="0"/>
                <a:sym typeface="Wingdings" panose="05000000000000000000" pitchFamily="2" charset="2"/>
              </a:rPr>
              <a:t>42  84</a:t>
            </a:r>
            <a:endParaRPr lang="en-US" sz="16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124011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fade">
                                      <p:cBhvr>
                                        <p:cTn id="24" dur="500"/>
                                        <p:tgtEl>
                                          <p:spTgt spid="3">
                                            <p:txEl>
                                              <p:pRg st="9" end="9"/>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Effect transition="in" filter="fade">
                                      <p:cBhvr>
                                        <p:cTn id="29" dur="500"/>
                                        <p:tgtEl>
                                          <p:spTgt spid="3">
                                            <p:txEl>
                                              <p:pRg st="10" end="1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11" end="11"/>
                                            </p:txEl>
                                          </p:spTgt>
                                        </p:tgtEl>
                                        <p:attrNameLst>
                                          <p:attrName>style.visibility</p:attrName>
                                        </p:attrNameLst>
                                      </p:cBhvr>
                                      <p:to>
                                        <p:strVal val="visible"/>
                                      </p:to>
                                    </p:set>
                                    <p:animEffect transition="in" filter="fade">
                                      <p:cBhvr>
                                        <p:cTn id="34" dur="500"/>
                                        <p:tgtEl>
                                          <p:spTgt spid="3">
                                            <p:txEl>
                                              <p:pRg st="11" end="1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500"/>
                                        <p:tgtEl>
                                          <p:spTgt spid="3">
                                            <p:txEl>
                                              <p:pRg st="12" end="1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3" end="13"/>
                                            </p:txEl>
                                          </p:spTgt>
                                        </p:tgtEl>
                                        <p:attrNameLst>
                                          <p:attrName>style.visibility</p:attrName>
                                        </p:attrNameLst>
                                      </p:cBhvr>
                                      <p:to>
                                        <p:strVal val="visible"/>
                                      </p:to>
                                    </p:set>
                                    <p:animEffect transition="in" filter="fade">
                                      <p:cBhvr>
                                        <p:cTn id="40" dur="500"/>
                                        <p:tgtEl>
                                          <p:spTgt spid="3">
                                            <p:txEl>
                                              <p:pRg st="13" end="1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animEffect transition="in" filter="fade">
                                      <p:cBhvr>
                                        <p:cTn id="43" dur="500"/>
                                        <p:tgtEl>
                                          <p:spTgt spid="3">
                                            <p:txEl>
                                              <p:pRg st="14" end="1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E6E6E6"/>
                </a:solidFill>
              </a:rPr>
              <a:t>Monadic Operations for std::optional</a:t>
            </a:r>
          </a:p>
          <a:p>
            <a:pPr lvl="1">
              <a:lnSpc>
                <a:spcPct val="120000"/>
              </a:lnSpc>
              <a:spcBef>
                <a:spcPts val="0"/>
              </a:spcBef>
            </a:pPr>
            <a:r>
              <a:rPr lang="en-US" sz="1600" dirty="0" err="1">
                <a:solidFill>
                  <a:srgbClr val="FF8200"/>
                </a:solidFill>
              </a:rPr>
              <a:t>Stacktrace</a:t>
            </a:r>
            <a:r>
              <a:rPr lang="en-US" sz="1600" dirty="0">
                <a:solidFill>
                  <a:srgbClr val="FF8200"/>
                </a:solidFill>
              </a:rPr>
              <a:t> Library</a:t>
            </a:r>
          </a:p>
          <a:p>
            <a:pPr lvl="1">
              <a:lnSpc>
                <a:spcPct val="120000"/>
              </a:lnSpc>
              <a:spcBef>
                <a:spcPts val="0"/>
              </a:spcBef>
            </a:pPr>
            <a:r>
              <a:rPr lang="en-US" sz="1600" dirty="0"/>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1893614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Deducing this</a:t>
            </a:r>
          </a:p>
        </p:txBody>
      </p:sp>
      <p:sp>
        <p:nvSpPr>
          <p:cNvPr id="3" name="Content Placeholder 2"/>
          <p:cNvSpPr>
            <a:spLocks noGrp="1"/>
          </p:cNvSpPr>
          <p:nvPr>
            <p:ph sz="quarter" idx="13"/>
          </p:nvPr>
        </p:nvSpPr>
        <p:spPr>
          <a:xfrm>
            <a:off x="76200" y="971550"/>
            <a:ext cx="8991600" cy="4114800"/>
          </a:xfrm>
        </p:spPr>
        <p:txBody>
          <a:bodyPr>
            <a:normAutofit fontScale="92500" lnSpcReduction="20000"/>
          </a:bodyPr>
          <a:lstStyle/>
          <a:p>
            <a:r>
              <a:rPr lang="en-US" dirty="0"/>
              <a:t>Classes often have </a:t>
            </a:r>
            <a:r>
              <a:rPr lang="en-US" dirty="0">
                <a:latin typeface="Consolas" panose="020B0609020204030204" pitchFamily="49" charset="0"/>
              </a:rPr>
              <a:t>const</a:t>
            </a:r>
            <a:r>
              <a:rPr lang="en-US" dirty="0"/>
              <a:t> and </a:t>
            </a:r>
            <a:r>
              <a:rPr lang="en-US" dirty="0">
                <a:latin typeface="Consolas" panose="020B0609020204030204" pitchFamily="49" charset="0"/>
              </a:rPr>
              <a:t>non-const</a:t>
            </a:r>
            <a:r>
              <a:rPr lang="en-US" dirty="0"/>
              <a:t> overloads of members, possibly ref-qualified</a:t>
            </a:r>
          </a:p>
          <a:p>
            <a:r>
              <a:rPr lang="en-US" dirty="0"/>
              <a:t>E.g.:</a:t>
            </a:r>
          </a:p>
          <a:p>
            <a:pPr marL="320040" lvl="1" indent="0">
              <a:buNone/>
            </a:pPr>
            <a:r>
              <a:rPr lang="en-US" sz="1400" dirty="0">
                <a:solidFill>
                  <a:srgbClr val="0000FF"/>
                </a:solidFill>
                <a:latin typeface="Cascadia Mono" panose="020B0609020000020004" pitchFamily="49" charset="0"/>
              </a:rPr>
              <a:t>class</a:t>
            </a:r>
            <a:r>
              <a:rPr lang="en-US" sz="1400" dirty="0">
                <a:solidFill>
                  <a:srgbClr val="000000"/>
                </a:solidFill>
                <a:latin typeface="Cascadia Mono" panose="020B0609020000020004" pitchFamily="49" charset="0"/>
              </a:rPr>
              <a:t> </a:t>
            </a:r>
            <a:r>
              <a:rPr lang="en-US" sz="1400" dirty="0">
                <a:solidFill>
                  <a:srgbClr val="2B91AF"/>
                </a:solidFill>
                <a:latin typeface="Cascadia Mono" panose="020B0609020000020004" pitchFamily="49" charset="0"/>
              </a:rPr>
              <a:t>Person</a:t>
            </a:r>
            <a:endParaRPr lang="en-US" sz="1400" dirty="0">
              <a:solidFill>
                <a:srgbClr val="000000"/>
              </a:solidFill>
              <a:latin typeface="Cascadia Mono" panose="020B0609020000020004" pitchFamily="49" charset="0"/>
            </a:endParaRPr>
          </a:p>
          <a:p>
            <a:pPr marL="320040" lvl="1" indent="0">
              <a:buNone/>
            </a:pPr>
            <a:r>
              <a:rPr lang="en-US" sz="1400" dirty="0">
                <a:solidFill>
                  <a:srgbClr val="000000"/>
                </a:solidFill>
                <a:latin typeface="Cascadia Mono" panose="020B0609020000020004" pitchFamily="49" charset="0"/>
              </a:rPr>
              <a:t>{</a:t>
            </a:r>
          </a:p>
          <a:p>
            <a:pPr marL="320040" lvl="1" indent="0">
              <a:buNone/>
            </a:pPr>
            <a:r>
              <a:rPr lang="en-US" sz="1400" dirty="0">
                <a:solidFill>
                  <a:srgbClr val="0000FF"/>
                </a:solidFill>
                <a:latin typeface="Cascadia Mono" panose="020B0609020000020004" pitchFamily="49" charset="0"/>
              </a:rPr>
              <a:t>public</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   Person(std::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 </a:t>
            </a:r>
            <a:r>
              <a:rPr lang="en-US" sz="1400" dirty="0">
                <a:solidFill>
                  <a:srgbClr val="808080"/>
                </a:solidFill>
                <a:latin typeface="Cascadia Mono" panose="020B0609020000020004" pitchFamily="49" charset="0"/>
              </a:rPr>
              <a:t>name</a:t>
            </a:r>
            <a:r>
              <a:rPr lang="en-US" sz="1400" dirty="0">
                <a:solidFill>
                  <a:srgbClr val="000000"/>
                </a:solidFill>
                <a:latin typeface="Cascadia Mono" panose="020B0609020000020004" pitchFamily="49" charset="0"/>
              </a:rPr>
              <a:t>) : </a:t>
            </a:r>
            <a:r>
              <a:rPr lang="en-US" sz="1400" dirty="0" err="1">
                <a:solidFill>
                  <a:srgbClr val="000000"/>
                </a:solidFill>
                <a:latin typeface="Cascadia Mono" panose="020B0609020000020004" pitchFamily="49" charset="0"/>
              </a:rPr>
              <a:t>m_name</a:t>
            </a:r>
            <a:r>
              <a:rPr lang="en-US" sz="1400" dirty="0">
                <a:solidFill>
                  <a:srgbClr val="000000"/>
                </a:solidFill>
                <a:latin typeface="Cascadia Mono" panose="020B0609020000020004" pitchFamily="49" charset="0"/>
              </a:rPr>
              <a:t>{std::move(</a:t>
            </a:r>
            <a:r>
              <a:rPr lang="en-US" sz="1400" dirty="0">
                <a:solidFill>
                  <a:srgbClr val="808080"/>
                </a:solidFill>
                <a:latin typeface="Cascadia Mono" panose="020B0609020000020004" pitchFamily="49" charset="0"/>
              </a:rPr>
              <a:t>name</a:t>
            </a:r>
            <a:r>
              <a:rPr lang="en-US" sz="1400" dirty="0">
                <a:solidFill>
                  <a:srgbClr val="000000"/>
                </a:solidFill>
                <a:latin typeface="Cascadia Mono" panose="020B0609020000020004" pitchFamily="49" charset="0"/>
              </a:rPr>
              <a:t>)} {}</a:t>
            </a:r>
          </a:p>
          <a:p>
            <a:pPr marL="320040" lvl="1" indent="0">
              <a:buNone/>
            </a:pPr>
            <a:endParaRPr lang="en-US" sz="1400" dirty="0">
              <a:solidFill>
                <a:srgbClr val="000000"/>
              </a:solidFill>
              <a:latin typeface="Cascadia Mono" panose="020B0609020000020004" pitchFamily="49" charset="0"/>
            </a:endParaRPr>
          </a:p>
          <a:p>
            <a:pPr marL="320040" lvl="1" indent="0">
              <a:buNone/>
            </a:pPr>
            <a:r>
              <a:rPr lang="en-US" sz="1400" dirty="0">
                <a:solidFill>
                  <a:srgbClr val="000000"/>
                </a:solidFill>
                <a:highlight>
                  <a:srgbClr val="FFFF00"/>
                </a:highlight>
                <a:latin typeface="Cascadia Mono" panose="020B0609020000020004" pitchFamily="49" charset="0"/>
              </a:rPr>
              <a:t>   std::</a:t>
            </a:r>
            <a:r>
              <a:rPr lang="en-US" sz="1400" dirty="0">
                <a:solidFill>
                  <a:srgbClr val="2B91AF"/>
                </a:solidFill>
                <a:highlight>
                  <a:srgbClr val="FFFF00"/>
                </a:highlight>
                <a:latin typeface="Cascadia Mono" panose="020B0609020000020004" pitchFamily="49" charset="0"/>
              </a:rPr>
              <a:t>string</a:t>
            </a:r>
            <a:r>
              <a:rPr lang="en-US" sz="1400" dirty="0">
                <a:solidFill>
                  <a:srgbClr val="000000"/>
                </a:solidFill>
                <a:highlight>
                  <a:srgbClr val="FFFF00"/>
                </a:highlight>
                <a:latin typeface="Cascadia Mono" panose="020B0609020000020004" pitchFamily="49" charset="0"/>
              </a:rPr>
              <a:t>&amp; </a:t>
            </a:r>
            <a:r>
              <a:rPr lang="en-US" sz="1400" dirty="0" err="1">
                <a:solidFill>
                  <a:srgbClr val="000000"/>
                </a:solidFill>
                <a:highlight>
                  <a:srgbClr val="FFFF00"/>
                </a:highlight>
                <a:latin typeface="Cascadia Mono" panose="020B0609020000020004" pitchFamily="49" charset="0"/>
              </a:rPr>
              <a:t>GetName</a:t>
            </a:r>
            <a:r>
              <a:rPr lang="en-US" sz="1400" dirty="0">
                <a:solidFill>
                  <a:srgbClr val="000000"/>
                </a:solidFill>
                <a:highlight>
                  <a:srgbClr val="FFFF00"/>
                </a:highlight>
                <a:latin typeface="Cascadia Mono" panose="020B0609020000020004" pitchFamily="49" charset="0"/>
              </a:rPr>
              <a:t>() &amp; { </a:t>
            </a:r>
            <a:r>
              <a:rPr lang="en-US" sz="1400" dirty="0">
                <a:solidFill>
                  <a:srgbClr val="0000FF"/>
                </a:solidFill>
                <a:highlight>
                  <a:srgbClr val="FFFF00"/>
                </a:highlight>
                <a:latin typeface="Cascadia Mono" panose="020B0609020000020004" pitchFamily="49" charset="0"/>
              </a:rPr>
              <a:t>return</a:t>
            </a:r>
            <a:r>
              <a:rPr lang="en-US" sz="1400" dirty="0">
                <a:solidFill>
                  <a:srgbClr val="000000"/>
                </a:solidFill>
                <a:highlight>
                  <a:srgbClr val="FFFF00"/>
                </a:highlight>
                <a:latin typeface="Cascadia Mono" panose="020B0609020000020004" pitchFamily="49" charset="0"/>
              </a:rPr>
              <a:t> </a:t>
            </a:r>
            <a:r>
              <a:rPr lang="en-US" sz="1400" dirty="0" err="1">
                <a:solidFill>
                  <a:srgbClr val="000000"/>
                </a:solidFill>
                <a:highlight>
                  <a:srgbClr val="FFFF00"/>
                </a:highlight>
                <a:latin typeface="Cascadia Mono" panose="020B0609020000020004" pitchFamily="49" charset="0"/>
              </a:rPr>
              <a:t>m_name</a:t>
            </a:r>
            <a:r>
              <a:rPr lang="en-US" sz="1400" dirty="0">
                <a:solidFill>
                  <a:srgbClr val="000000"/>
                </a:solidFill>
                <a:highlight>
                  <a:srgbClr val="FFFF00"/>
                </a:highlight>
                <a:latin typeface="Cascadia Mono" panose="020B0609020000020004" pitchFamily="49" charset="0"/>
              </a:rPr>
              <a:t>; }</a:t>
            </a:r>
          </a:p>
          <a:p>
            <a:pPr marL="320040" lvl="1" indent="0">
              <a:buNone/>
            </a:pPr>
            <a:r>
              <a:rPr lang="en-US" sz="1400" dirty="0">
                <a:solidFill>
                  <a:srgbClr val="0000FF"/>
                </a:solidFill>
                <a:highlight>
                  <a:srgbClr val="FFFF00"/>
                </a:highlight>
                <a:latin typeface="Cascadia Mono" panose="020B0609020000020004" pitchFamily="49" charset="0"/>
              </a:rPr>
              <a:t>   const</a:t>
            </a:r>
            <a:r>
              <a:rPr lang="en-US" sz="1400" dirty="0">
                <a:solidFill>
                  <a:srgbClr val="000000"/>
                </a:solidFill>
                <a:highlight>
                  <a:srgbClr val="FFFF00"/>
                </a:highlight>
                <a:latin typeface="Cascadia Mono" panose="020B0609020000020004" pitchFamily="49" charset="0"/>
              </a:rPr>
              <a:t> std::</a:t>
            </a:r>
            <a:r>
              <a:rPr lang="en-US" sz="1400" dirty="0">
                <a:solidFill>
                  <a:srgbClr val="2B91AF"/>
                </a:solidFill>
                <a:highlight>
                  <a:srgbClr val="FFFF00"/>
                </a:highlight>
                <a:latin typeface="Cascadia Mono" panose="020B0609020000020004" pitchFamily="49" charset="0"/>
              </a:rPr>
              <a:t>string</a:t>
            </a:r>
            <a:r>
              <a:rPr lang="en-US" sz="1400" dirty="0">
                <a:solidFill>
                  <a:srgbClr val="000000"/>
                </a:solidFill>
                <a:highlight>
                  <a:srgbClr val="FFFF00"/>
                </a:highlight>
                <a:latin typeface="Cascadia Mono" panose="020B0609020000020004" pitchFamily="49" charset="0"/>
              </a:rPr>
              <a:t>&amp; </a:t>
            </a:r>
            <a:r>
              <a:rPr lang="en-US" sz="1400" dirty="0" err="1">
                <a:solidFill>
                  <a:srgbClr val="000000"/>
                </a:solidFill>
                <a:highlight>
                  <a:srgbClr val="FFFF00"/>
                </a:highlight>
                <a:latin typeface="Cascadia Mono" panose="020B0609020000020004" pitchFamily="49" charset="0"/>
              </a:rPr>
              <a:t>GetName</a:t>
            </a:r>
            <a:r>
              <a:rPr lang="en-US" sz="1400" dirty="0">
                <a:solidFill>
                  <a:srgbClr val="000000"/>
                </a:solidFill>
                <a:highlight>
                  <a:srgbClr val="FFFF00"/>
                </a:highlight>
                <a:latin typeface="Cascadia Mono" panose="020B0609020000020004" pitchFamily="49" charset="0"/>
              </a:rPr>
              <a:t>() </a:t>
            </a:r>
            <a:r>
              <a:rPr lang="en-US" sz="1400" dirty="0">
                <a:solidFill>
                  <a:srgbClr val="0000FF"/>
                </a:solidFill>
                <a:highlight>
                  <a:srgbClr val="FFFF00"/>
                </a:highlight>
                <a:latin typeface="Cascadia Mono" panose="020B0609020000020004" pitchFamily="49" charset="0"/>
              </a:rPr>
              <a:t>const </a:t>
            </a:r>
            <a:r>
              <a:rPr lang="en-US" sz="1400" dirty="0">
                <a:solidFill>
                  <a:srgbClr val="000000"/>
                </a:solidFill>
                <a:highlight>
                  <a:srgbClr val="FFFF00"/>
                </a:highlight>
                <a:latin typeface="Cascadia Mono" panose="020B0609020000020004" pitchFamily="49" charset="0"/>
              </a:rPr>
              <a:t>&amp; { </a:t>
            </a:r>
            <a:r>
              <a:rPr lang="en-US" sz="1400" dirty="0">
                <a:solidFill>
                  <a:srgbClr val="0000FF"/>
                </a:solidFill>
                <a:highlight>
                  <a:srgbClr val="FFFF00"/>
                </a:highlight>
                <a:latin typeface="Cascadia Mono" panose="020B0609020000020004" pitchFamily="49" charset="0"/>
              </a:rPr>
              <a:t>return</a:t>
            </a:r>
            <a:r>
              <a:rPr lang="en-US" sz="1400" dirty="0">
                <a:solidFill>
                  <a:srgbClr val="000000"/>
                </a:solidFill>
                <a:highlight>
                  <a:srgbClr val="FFFF00"/>
                </a:highlight>
                <a:latin typeface="Cascadia Mono" panose="020B0609020000020004" pitchFamily="49" charset="0"/>
              </a:rPr>
              <a:t> </a:t>
            </a:r>
            <a:r>
              <a:rPr lang="en-US" sz="1400" dirty="0" err="1">
                <a:solidFill>
                  <a:srgbClr val="000000"/>
                </a:solidFill>
                <a:highlight>
                  <a:srgbClr val="FFFF00"/>
                </a:highlight>
                <a:latin typeface="Cascadia Mono" panose="020B0609020000020004" pitchFamily="49" charset="0"/>
              </a:rPr>
              <a:t>m_name</a:t>
            </a:r>
            <a:r>
              <a:rPr lang="en-US" sz="1400" dirty="0">
                <a:solidFill>
                  <a:srgbClr val="000000"/>
                </a:solidFill>
                <a:highlight>
                  <a:srgbClr val="FFFF00"/>
                </a:highlight>
                <a:latin typeface="Cascadia Mono" panose="020B0609020000020004" pitchFamily="49" charset="0"/>
              </a:rPr>
              <a:t>; }</a:t>
            </a:r>
          </a:p>
          <a:p>
            <a:pPr marL="320040" lvl="1" indent="0">
              <a:buNone/>
            </a:pPr>
            <a:r>
              <a:rPr lang="en-US" sz="1400" dirty="0">
                <a:solidFill>
                  <a:srgbClr val="000000"/>
                </a:solidFill>
                <a:highlight>
                  <a:srgbClr val="FFFF00"/>
                </a:highlight>
                <a:latin typeface="Cascadia Mono" panose="020B0609020000020004" pitchFamily="49" charset="0"/>
              </a:rPr>
              <a:t>   std::</a:t>
            </a:r>
            <a:r>
              <a:rPr lang="en-US" sz="1400" dirty="0">
                <a:solidFill>
                  <a:srgbClr val="2B91AF"/>
                </a:solidFill>
                <a:highlight>
                  <a:srgbClr val="FFFF00"/>
                </a:highlight>
                <a:latin typeface="Cascadia Mono" panose="020B0609020000020004" pitchFamily="49" charset="0"/>
              </a:rPr>
              <a:t>string</a:t>
            </a:r>
            <a:r>
              <a:rPr lang="en-US" sz="1400" dirty="0">
                <a:solidFill>
                  <a:srgbClr val="000000"/>
                </a:solidFill>
                <a:highlight>
                  <a:srgbClr val="FFFF00"/>
                </a:highlight>
                <a:latin typeface="Cascadia Mono" panose="020B0609020000020004" pitchFamily="49" charset="0"/>
              </a:rPr>
              <a:t>&amp;&amp; </a:t>
            </a:r>
            <a:r>
              <a:rPr lang="en-US" sz="1400" dirty="0" err="1">
                <a:solidFill>
                  <a:srgbClr val="000000"/>
                </a:solidFill>
                <a:highlight>
                  <a:srgbClr val="FFFF00"/>
                </a:highlight>
                <a:latin typeface="Cascadia Mono" panose="020B0609020000020004" pitchFamily="49" charset="0"/>
              </a:rPr>
              <a:t>GetName</a:t>
            </a:r>
            <a:r>
              <a:rPr lang="en-US" sz="1400" dirty="0">
                <a:solidFill>
                  <a:srgbClr val="000000"/>
                </a:solidFill>
                <a:highlight>
                  <a:srgbClr val="FFFF00"/>
                </a:highlight>
                <a:latin typeface="Cascadia Mono" panose="020B0609020000020004" pitchFamily="49" charset="0"/>
              </a:rPr>
              <a:t>() &amp;&amp; { </a:t>
            </a:r>
            <a:r>
              <a:rPr lang="en-US" sz="1400" dirty="0">
                <a:solidFill>
                  <a:srgbClr val="0000FF"/>
                </a:solidFill>
                <a:highlight>
                  <a:srgbClr val="FFFF00"/>
                </a:highlight>
                <a:latin typeface="Cascadia Mono" panose="020B0609020000020004" pitchFamily="49" charset="0"/>
              </a:rPr>
              <a:t>return</a:t>
            </a:r>
            <a:r>
              <a:rPr lang="en-US" sz="1400" dirty="0">
                <a:solidFill>
                  <a:srgbClr val="000000"/>
                </a:solidFill>
                <a:highlight>
                  <a:srgbClr val="FFFF00"/>
                </a:highlight>
                <a:latin typeface="Cascadia Mono" panose="020B0609020000020004" pitchFamily="49" charset="0"/>
              </a:rPr>
              <a:t> std::move(</a:t>
            </a:r>
            <a:r>
              <a:rPr lang="en-US" sz="1400" dirty="0" err="1">
                <a:solidFill>
                  <a:srgbClr val="000000"/>
                </a:solidFill>
                <a:highlight>
                  <a:srgbClr val="FFFF00"/>
                </a:highlight>
                <a:latin typeface="Cascadia Mono" panose="020B0609020000020004" pitchFamily="49" charset="0"/>
              </a:rPr>
              <a:t>m_name</a:t>
            </a:r>
            <a:r>
              <a:rPr lang="en-US" sz="1400" dirty="0">
                <a:solidFill>
                  <a:srgbClr val="000000"/>
                </a:solidFill>
                <a:highlight>
                  <a:srgbClr val="FFFF00"/>
                </a:highlight>
                <a:latin typeface="Cascadia Mono" panose="020B0609020000020004" pitchFamily="49" charset="0"/>
              </a:rPr>
              <a:t>); }</a:t>
            </a:r>
          </a:p>
          <a:p>
            <a:pPr marL="320040" lvl="1" indent="0">
              <a:buNone/>
            </a:pPr>
            <a:r>
              <a:rPr lang="en-US" sz="1400" dirty="0">
                <a:solidFill>
                  <a:srgbClr val="0000FF"/>
                </a:solidFill>
                <a:highlight>
                  <a:srgbClr val="FFFF00"/>
                </a:highlight>
                <a:latin typeface="Cascadia Mono" panose="020B0609020000020004" pitchFamily="49" charset="0"/>
              </a:rPr>
              <a:t>   const</a:t>
            </a:r>
            <a:r>
              <a:rPr lang="en-US" sz="1400" dirty="0">
                <a:solidFill>
                  <a:srgbClr val="000000"/>
                </a:solidFill>
                <a:highlight>
                  <a:srgbClr val="FFFF00"/>
                </a:highlight>
                <a:latin typeface="Cascadia Mono" panose="020B0609020000020004" pitchFamily="49" charset="0"/>
              </a:rPr>
              <a:t> std::</a:t>
            </a:r>
            <a:r>
              <a:rPr lang="en-US" sz="1400" dirty="0">
                <a:solidFill>
                  <a:srgbClr val="2B91AF"/>
                </a:solidFill>
                <a:highlight>
                  <a:srgbClr val="FFFF00"/>
                </a:highlight>
                <a:latin typeface="Cascadia Mono" panose="020B0609020000020004" pitchFamily="49" charset="0"/>
              </a:rPr>
              <a:t>string</a:t>
            </a:r>
            <a:r>
              <a:rPr lang="en-US" sz="1400" dirty="0">
                <a:solidFill>
                  <a:srgbClr val="000000"/>
                </a:solidFill>
                <a:highlight>
                  <a:srgbClr val="FFFF00"/>
                </a:highlight>
                <a:latin typeface="Cascadia Mono" panose="020B0609020000020004" pitchFamily="49" charset="0"/>
              </a:rPr>
              <a:t>&amp;&amp; </a:t>
            </a:r>
            <a:r>
              <a:rPr lang="en-US" sz="1400" dirty="0" err="1">
                <a:solidFill>
                  <a:srgbClr val="000000"/>
                </a:solidFill>
                <a:highlight>
                  <a:srgbClr val="FFFF00"/>
                </a:highlight>
                <a:latin typeface="Cascadia Mono" panose="020B0609020000020004" pitchFamily="49" charset="0"/>
              </a:rPr>
              <a:t>GetName</a:t>
            </a:r>
            <a:r>
              <a:rPr lang="en-US" sz="1400" dirty="0">
                <a:solidFill>
                  <a:srgbClr val="000000"/>
                </a:solidFill>
                <a:highlight>
                  <a:srgbClr val="FFFF00"/>
                </a:highlight>
                <a:latin typeface="Cascadia Mono" panose="020B0609020000020004" pitchFamily="49" charset="0"/>
              </a:rPr>
              <a:t>() </a:t>
            </a:r>
            <a:r>
              <a:rPr lang="en-US" sz="1400" dirty="0">
                <a:solidFill>
                  <a:srgbClr val="0000FF"/>
                </a:solidFill>
                <a:highlight>
                  <a:srgbClr val="FFFF00"/>
                </a:highlight>
                <a:latin typeface="Cascadia Mono" panose="020B0609020000020004" pitchFamily="49" charset="0"/>
              </a:rPr>
              <a:t>const </a:t>
            </a:r>
            <a:r>
              <a:rPr lang="en-US" sz="1400" dirty="0">
                <a:solidFill>
                  <a:srgbClr val="000000"/>
                </a:solidFill>
                <a:highlight>
                  <a:srgbClr val="FFFF00"/>
                </a:highlight>
                <a:latin typeface="Cascadia Mono" panose="020B0609020000020004" pitchFamily="49" charset="0"/>
              </a:rPr>
              <a:t>&amp;&amp; { </a:t>
            </a:r>
            <a:r>
              <a:rPr lang="en-US" sz="1400" dirty="0">
                <a:solidFill>
                  <a:srgbClr val="0000FF"/>
                </a:solidFill>
                <a:highlight>
                  <a:srgbClr val="FFFF00"/>
                </a:highlight>
                <a:latin typeface="Cascadia Mono" panose="020B0609020000020004" pitchFamily="49" charset="0"/>
              </a:rPr>
              <a:t>return</a:t>
            </a:r>
            <a:r>
              <a:rPr lang="en-US" sz="1400" dirty="0">
                <a:solidFill>
                  <a:srgbClr val="000000"/>
                </a:solidFill>
                <a:highlight>
                  <a:srgbClr val="FFFF00"/>
                </a:highlight>
                <a:latin typeface="Cascadia Mono" panose="020B0609020000020004" pitchFamily="49" charset="0"/>
              </a:rPr>
              <a:t> std::move(</a:t>
            </a:r>
            <a:r>
              <a:rPr lang="en-US" sz="1400" dirty="0" err="1">
                <a:solidFill>
                  <a:srgbClr val="000000"/>
                </a:solidFill>
                <a:highlight>
                  <a:srgbClr val="FFFF00"/>
                </a:highlight>
                <a:latin typeface="Cascadia Mono" panose="020B0609020000020004" pitchFamily="49" charset="0"/>
              </a:rPr>
              <a:t>m_name</a:t>
            </a:r>
            <a:r>
              <a:rPr lang="en-US" sz="1400" dirty="0">
                <a:solidFill>
                  <a:srgbClr val="000000"/>
                </a:solidFill>
                <a:highlight>
                  <a:srgbClr val="FFFF00"/>
                </a:highlight>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private</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m_name</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a:t>
            </a:r>
            <a:endParaRPr lang="en-US" dirty="0"/>
          </a:p>
        </p:txBody>
      </p:sp>
      <p:sp>
        <p:nvSpPr>
          <p:cNvPr id="4" name="Rectangle 3">
            <a:extLst>
              <a:ext uri="{FF2B5EF4-FFF2-40B4-BE49-F238E27FC236}">
                <a16:creationId xmlns:a16="http://schemas.microsoft.com/office/drawing/2014/main" id="{E8809D14-309E-469D-33A7-53CAFE4FAFAF}"/>
              </a:ext>
            </a:extLst>
          </p:cNvPr>
          <p:cNvSpPr/>
          <p:nvPr/>
        </p:nvSpPr>
        <p:spPr>
          <a:xfrm>
            <a:off x="2890345" y="3092012"/>
            <a:ext cx="304800" cy="228600"/>
          </a:xfrm>
          <a:prstGeom prst="rect">
            <a:avLst/>
          </a:prstGeom>
          <a:noFill/>
          <a:ln w="28575" cap="flat" cmpd="sng" algn="ctr">
            <a:solidFill>
              <a:srgbClr val="C0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5" name="Rectangle 4">
            <a:extLst>
              <a:ext uri="{FF2B5EF4-FFF2-40B4-BE49-F238E27FC236}">
                <a16:creationId xmlns:a16="http://schemas.microsoft.com/office/drawing/2014/main" id="{275F7779-940B-D774-CD00-8F2B900F79DF}"/>
              </a:ext>
            </a:extLst>
          </p:cNvPr>
          <p:cNvSpPr/>
          <p:nvPr/>
        </p:nvSpPr>
        <p:spPr>
          <a:xfrm>
            <a:off x="4067503" y="3333749"/>
            <a:ext cx="304800" cy="228600"/>
          </a:xfrm>
          <a:prstGeom prst="rect">
            <a:avLst/>
          </a:prstGeom>
          <a:noFill/>
          <a:ln w="28575" cap="flat" cmpd="sng" algn="ctr">
            <a:solidFill>
              <a:srgbClr val="C0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7" name="Rectangle 6">
            <a:extLst>
              <a:ext uri="{FF2B5EF4-FFF2-40B4-BE49-F238E27FC236}">
                <a16:creationId xmlns:a16="http://schemas.microsoft.com/office/drawing/2014/main" id="{DDDE4E2B-6EFF-005D-0646-8EFCDFE04486}"/>
              </a:ext>
            </a:extLst>
          </p:cNvPr>
          <p:cNvSpPr/>
          <p:nvPr/>
        </p:nvSpPr>
        <p:spPr>
          <a:xfrm>
            <a:off x="3053255" y="3570233"/>
            <a:ext cx="304800" cy="228600"/>
          </a:xfrm>
          <a:prstGeom prst="rect">
            <a:avLst/>
          </a:prstGeom>
          <a:noFill/>
          <a:ln w="28575" cap="flat" cmpd="sng" algn="ctr">
            <a:solidFill>
              <a:srgbClr val="C0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8" name="Rectangle 7">
            <a:extLst>
              <a:ext uri="{FF2B5EF4-FFF2-40B4-BE49-F238E27FC236}">
                <a16:creationId xmlns:a16="http://schemas.microsoft.com/office/drawing/2014/main" id="{F71885A6-5510-CF18-7194-D52A575152AD}"/>
              </a:ext>
            </a:extLst>
          </p:cNvPr>
          <p:cNvSpPr/>
          <p:nvPr/>
        </p:nvSpPr>
        <p:spPr>
          <a:xfrm>
            <a:off x="4209393" y="3817226"/>
            <a:ext cx="304800" cy="228600"/>
          </a:xfrm>
          <a:prstGeom prst="rect">
            <a:avLst/>
          </a:prstGeom>
          <a:noFill/>
          <a:ln w="28575" cap="flat" cmpd="sng" algn="ctr">
            <a:solidFill>
              <a:srgbClr val="C0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
        <p:nvSpPr>
          <p:cNvPr id="6" name="TextBox 5">
            <a:extLst>
              <a:ext uri="{FF2B5EF4-FFF2-40B4-BE49-F238E27FC236}">
                <a16:creationId xmlns:a16="http://schemas.microsoft.com/office/drawing/2014/main" id="{D84826F2-E469-6FAA-58E1-BFC0651ABCF1}"/>
              </a:ext>
            </a:extLst>
          </p:cNvPr>
          <p:cNvSpPr txBox="1"/>
          <p:nvPr/>
        </p:nvSpPr>
        <p:spPr>
          <a:xfrm>
            <a:off x="6324600" y="4248150"/>
            <a:ext cx="2590800" cy="646331"/>
          </a:xfrm>
          <a:prstGeom prst="rect">
            <a:avLst/>
          </a:prstGeom>
          <a:solidFill>
            <a:srgbClr val="C6F5BC"/>
          </a:solidFill>
          <a:ln>
            <a:solidFill>
              <a:srgbClr val="64EB1B"/>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230188">
              <a:tabLst>
                <a:tab pos="0" algn="l"/>
              </a:tabLst>
            </a:pPr>
            <a:r>
              <a:rPr lang="en-US" sz="1200" dirty="0"/>
              <a:t>“</a:t>
            </a:r>
            <a:r>
              <a:rPr lang="en-US" sz="1200" b="1" dirty="0"/>
              <a:t>How C++23 Changes the Way We Write Code</a:t>
            </a:r>
            <a:r>
              <a:rPr lang="en-US" sz="1200" dirty="0"/>
              <a:t>” -- Timur </a:t>
            </a:r>
            <a:r>
              <a:rPr lang="en-US" sz="1200" dirty="0" err="1"/>
              <a:t>Doumler</a:t>
            </a:r>
            <a:endParaRPr lang="en-US" sz="1200" dirty="0"/>
          </a:p>
          <a:p>
            <a:pPr algn="r"/>
            <a:r>
              <a:rPr lang="en-US" sz="1200" i="1" dirty="0"/>
              <a:t>Thursday, September 15 • 10:30 MDT</a:t>
            </a:r>
          </a:p>
        </p:txBody>
      </p:sp>
    </p:spTree>
    <p:extLst>
      <p:ext uri="{BB962C8B-B14F-4D97-AF65-F5344CB8AC3E}">
        <p14:creationId xmlns:p14="http://schemas.microsoft.com/office/powerpoint/2010/main" val="2546857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err="1">
                <a:latin typeface="Segoe UI" panose="020B0502040204020203" pitchFamily="34" charset="0"/>
                <a:cs typeface="Segoe UI" panose="020B0502040204020203" pitchFamily="34" charset="0"/>
              </a:rPr>
              <a:t>Stacktrace</a:t>
            </a:r>
            <a:r>
              <a:rPr lang="en-US" dirty="0">
                <a:latin typeface="Segoe UI" panose="020B0502040204020203" pitchFamily="34" charset="0"/>
                <a:cs typeface="Segoe UI" panose="020B0502040204020203" pitchFamily="34" charset="0"/>
              </a:rPr>
              <a:t> Library</a:t>
            </a:r>
          </a:p>
        </p:txBody>
      </p:sp>
      <p:sp>
        <p:nvSpPr>
          <p:cNvPr id="3" name="Content Placeholder 2"/>
          <p:cNvSpPr>
            <a:spLocks noGrp="1"/>
          </p:cNvSpPr>
          <p:nvPr>
            <p:ph sz="quarter" idx="13"/>
          </p:nvPr>
        </p:nvSpPr>
        <p:spPr>
          <a:xfrm>
            <a:off x="76200" y="971550"/>
            <a:ext cx="8991600" cy="4114800"/>
          </a:xfrm>
        </p:spPr>
        <p:txBody>
          <a:bodyPr>
            <a:normAutofit fontScale="92500" lnSpcReduction="20000"/>
          </a:bodyPr>
          <a:lstStyle/>
          <a:p>
            <a:r>
              <a:rPr lang="en-US" dirty="0"/>
              <a:t>Defined in </a:t>
            </a:r>
            <a:r>
              <a:rPr lang="en-US" dirty="0">
                <a:latin typeface="Consolas" panose="020B0609020204030204" pitchFamily="49" charset="0"/>
              </a:rPr>
              <a:t>&lt;</a:t>
            </a:r>
            <a:r>
              <a:rPr lang="en-US" dirty="0" err="1">
                <a:latin typeface="Consolas" panose="020B0609020204030204" pitchFamily="49" charset="0"/>
              </a:rPr>
              <a:t>stacktrace</a:t>
            </a:r>
            <a:r>
              <a:rPr lang="en-US" dirty="0">
                <a:latin typeface="Consolas" panose="020B0609020204030204" pitchFamily="49" charset="0"/>
              </a:rPr>
              <a:t>&gt;</a:t>
            </a:r>
          </a:p>
          <a:p>
            <a:r>
              <a:rPr lang="en-US" dirty="0"/>
              <a:t>Allows you to get and work with </a:t>
            </a:r>
            <a:r>
              <a:rPr lang="en-US" dirty="0" err="1"/>
              <a:t>stacktraces</a:t>
            </a:r>
            <a:endParaRPr lang="en-US" dirty="0"/>
          </a:p>
          <a:p>
            <a:r>
              <a:rPr lang="en-US" dirty="0"/>
              <a:t>E.g.:</a:t>
            </a:r>
          </a:p>
          <a:p>
            <a:pPr marL="320040" lvl="1" indent="0">
              <a:buNone/>
            </a:pPr>
            <a:r>
              <a:rPr lang="en-US" sz="1600" dirty="0">
                <a:solidFill>
                  <a:srgbClr val="0000FF"/>
                </a:solidFill>
                <a:latin typeface="Cascadia Mono" panose="020B0609020000020004" pitchFamily="49" charset="0"/>
              </a:rPr>
              <a:t>auto</a:t>
            </a:r>
            <a:r>
              <a:rPr lang="en-US" sz="1600" dirty="0">
                <a:solidFill>
                  <a:srgbClr val="000000"/>
                </a:solidFill>
                <a:latin typeface="Cascadia Mono" panose="020B0609020000020004" pitchFamily="49" charset="0"/>
              </a:rPr>
              <a:t> </a:t>
            </a:r>
            <a:r>
              <a:rPr lang="en-US" sz="1600" dirty="0" err="1">
                <a:solidFill>
                  <a:srgbClr val="000000"/>
                </a:solidFill>
                <a:latin typeface="Cascadia Mono" panose="020B0609020000020004" pitchFamily="49" charset="0"/>
              </a:rPr>
              <a:t>st</a:t>
            </a:r>
            <a:r>
              <a:rPr lang="en-US" sz="1600" dirty="0">
                <a:solidFill>
                  <a:srgbClr val="000000"/>
                </a:solidFill>
                <a:latin typeface="Cascadia Mono" panose="020B0609020000020004" pitchFamily="49" charset="0"/>
              </a:rPr>
              <a:t> { std::</a:t>
            </a:r>
            <a:r>
              <a:rPr lang="en-US" sz="1600" dirty="0" err="1">
                <a:solidFill>
                  <a:srgbClr val="2B91AF"/>
                </a:solidFill>
                <a:latin typeface="Cascadia Mono" panose="020B0609020000020004" pitchFamily="49" charset="0"/>
              </a:rPr>
              <a:t>stacktrace</a:t>
            </a:r>
            <a:r>
              <a:rPr lang="en-US" sz="1600" dirty="0">
                <a:solidFill>
                  <a:srgbClr val="000000"/>
                </a:solidFill>
                <a:latin typeface="Cascadia Mono" panose="020B0609020000020004" pitchFamily="49" charset="0"/>
              </a:rPr>
              <a:t>::current() };</a:t>
            </a:r>
          </a:p>
          <a:p>
            <a:pPr marL="320040" lvl="1" indent="0">
              <a:buNone/>
            </a:pPr>
            <a:r>
              <a:rPr lang="en-US" sz="1600" dirty="0">
                <a:solidFill>
                  <a:srgbClr val="000000"/>
                </a:solidFill>
                <a:latin typeface="Cascadia Mono" panose="020B0609020000020004" pitchFamily="49" charset="0"/>
              </a:rPr>
              <a:t>std::</a:t>
            </a:r>
            <a:r>
              <a:rPr lang="en-US" sz="1600" dirty="0" err="1">
                <a:solidFill>
                  <a:srgbClr val="000000"/>
                </a:solidFill>
                <a:latin typeface="Cascadia Mono" panose="020B0609020000020004" pitchFamily="49" charset="0"/>
              </a:rPr>
              <a:t>cout</a:t>
            </a:r>
            <a:r>
              <a:rPr lang="en-US" sz="1600" dirty="0">
                <a:solidFill>
                  <a:srgbClr val="000000"/>
                </a:solidFill>
                <a:latin typeface="Cascadia Mono" panose="020B0609020000020004" pitchFamily="49" charset="0"/>
              </a:rPr>
              <a:t> </a:t>
            </a:r>
            <a:r>
              <a:rPr lang="en-US" sz="1600" dirty="0">
                <a:solidFill>
                  <a:srgbClr val="008080"/>
                </a:solidFill>
                <a:latin typeface="Cascadia Mono" panose="020B0609020000020004" pitchFamily="49" charset="0"/>
              </a:rPr>
              <a:t>&lt;&lt;</a:t>
            </a:r>
            <a:r>
              <a:rPr lang="en-US" sz="1600" dirty="0">
                <a:solidFill>
                  <a:srgbClr val="000000"/>
                </a:solidFill>
                <a:latin typeface="Cascadia Mono" panose="020B0609020000020004" pitchFamily="49" charset="0"/>
              </a:rPr>
              <a:t> </a:t>
            </a:r>
            <a:r>
              <a:rPr lang="en-US" sz="1600" dirty="0" err="1">
                <a:solidFill>
                  <a:srgbClr val="000000"/>
                </a:solidFill>
                <a:latin typeface="Cascadia Mono" panose="020B0609020000020004" pitchFamily="49" charset="0"/>
              </a:rPr>
              <a:t>st</a:t>
            </a:r>
            <a:r>
              <a:rPr lang="en-US" sz="1600" dirty="0">
                <a:solidFill>
                  <a:srgbClr val="000000"/>
                </a:solidFill>
                <a:latin typeface="Cascadia Mono" panose="020B0609020000020004" pitchFamily="49" charset="0"/>
              </a:rPr>
              <a:t> </a:t>
            </a:r>
            <a:r>
              <a:rPr lang="en-US" sz="1600" dirty="0">
                <a:solidFill>
                  <a:srgbClr val="008080"/>
                </a:solidFill>
                <a:latin typeface="Cascadia Mono" panose="020B0609020000020004" pitchFamily="49" charset="0"/>
              </a:rPr>
              <a:t>&lt;&lt;</a:t>
            </a:r>
            <a:r>
              <a:rPr lang="en-US" sz="1600" dirty="0">
                <a:solidFill>
                  <a:srgbClr val="000000"/>
                </a:solidFill>
                <a:latin typeface="Cascadia Mono" panose="020B0609020000020004" pitchFamily="49" charset="0"/>
              </a:rPr>
              <a:t> std::</a:t>
            </a:r>
            <a:r>
              <a:rPr lang="en-US" sz="1600" dirty="0" err="1">
                <a:solidFill>
                  <a:srgbClr val="000000"/>
                </a:solidFill>
                <a:latin typeface="Cascadia Mono" panose="020B0609020000020004" pitchFamily="49" charset="0"/>
              </a:rPr>
              <a:t>endl</a:t>
            </a:r>
            <a:r>
              <a:rPr lang="en-US" sz="1600" dirty="0">
                <a:solidFill>
                  <a:srgbClr val="000000"/>
                </a:solidFill>
                <a:latin typeface="Cascadia Mono" panose="020B0609020000020004" pitchFamily="49" charset="0"/>
              </a:rPr>
              <a:t>;</a:t>
            </a:r>
          </a:p>
          <a:p>
            <a:pPr marL="320040" lvl="1" indent="-320040">
              <a:spcBef>
                <a:spcPts val="700"/>
              </a:spcBef>
              <a:buClr>
                <a:schemeClr val="accent2"/>
              </a:buClr>
              <a:buSzPct val="60000"/>
              <a:buFont typeface="Wingdings"/>
              <a:buChar char=""/>
            </a:pPr>
            <a:r>
              <a:rPr lang="en-US" sz="2400" dirty="0"/>
              <a:t>Output from VC++:</a:t>
            </a:r>
          </a:p>
          <a:p>
            <a:pPr marL="320040" lvl="1" indent="0">
              <a:buNone/>
            </a:pPr>
            <a:r>
              <a:rPr lang="en-US" sz="1200" dirty="0">
                <a:latin typeface="Consolas" panose="020B0609020204030204" pitchFamily="49" charset="0"/>
              </a:rPr>
              <a:t>0&gt; D:\test\ConsoleApplication2.cpp(14): ConsoleApplication2!main+0x63</a:t>
            </a:r>
          </a:p>
          <a:p>
            <a:pPr marL="320040" lvl="1" indent="0">
              <a:buNone/>
            </a:pPr>
            <a:r>
              <a:rPr lang="en-US" sz="1200" dirty="0">
                <a:latin typeface="Consolas" panose="020B0609020204030204" pitchFamily="49" charset="0"/>
              </a:rPr>
              <a:t>1&gt; D:\a\_work\1\s\src\vctools\crt\vcstartup\src\startup\exe_common.inl(79): ConsoleApplication2!invoke_main+0x39</a:t>
            </a:r>
          </a:p>
          <a:p>
            <a:pPr marL="320040" lvl="1" indent="0">
              <a:buNone/>
            </a:pPr>
            <a:r>
              <a:rPr lang="en-US" sz="1200" dirty="0">
                <a:latin typeface="Consolas" panose="020B0609020204030204" pitchFamily="49" charset="0"/>
              </a:rPr>
              <a:t>2&gt; D:\a\_work\1\s\src\vctools\crt\vcstartup\src\startup\exe_common.inl(288): ConsoleApplication2!__scrt_common_main_seh+0x12E</a:t>
            </a:r>
          </a:p>
          <a:p>
            <a:pPr marL="320040" lvl="1" indent="0">
              <a:buNone/>
            </a:pPr>
            <a:r>
              <a:rPr lang="en-US" sz="1200" dirty="0">
                <a:latin typeface="Consolas" panose="020B0609020204030204" pitchFamily="49" charset="0"/>
              </a:rPr>
              <a:t>3&gt; D:\a\_work\1\s\src\vctools\crt\vcstartup\src\startup\exe_common.inl(331): ConsoleApplication2!__scrt_common_main+0xE</a:t>
            </a:r>
          </a:p>
          <a:p>
            <a:pPr marL="320040" lvl="1" indent="0">
              <a:buNone/>
            </a:pPr>
            <a:r>
              <a:rPr lang="en-US" sz="1200" dirty="0">
                <a:latin typeface="Consolas" panose="020B0609020204030204" pitchFamily="49" charset="0"/>
              </a:rPr>
              <a:t>4&gt; D:\a\_work\1\s\src\vctools\crt\vcstartup\src\startup\exe_main.cpp(17): ConsoleApplication2!mainCRTStartup+0xE</a:t>
            </a:r>
          </a:p>
          <a:p>
            <a:pPr marL="320040" lvl="1" indent="0">
              <a:buNone/>
            </a:pPr>
            <a:r>
              <a:rPr lang="en-US" sz="1200" dirty="0">
                <a:latin typeface="Consolas" panose="020B0609020204030204" pitchFamily="49" charset="0"/>
              </a:rPr>
              <a:t>5&gt; KERNEL32!BaseThreadInitThunk+0x14</a:t>
            </a:r>
          </a:p>
          <a:p>
            <a:pPr marL="320040" lvl="1" indent="0">
              <a:buNone/>
            </a:pPr>
            <a:r>
              <a:rPr lang="en-US" sz="1200" dirty="0">
                <a:latin typeface="Consolas" panose="020B0609020204030204" pitchFamily="49" charset="0"/>
              </a:rPr>
              <a:t>6&gt; ntdll!RtlUserThreadStart+0x21</a:t>
            </a:r>
          </a:p>
        </p:txBody>
      </p:sp>
    </p:spTree>
    <p:extLst>
      <p:ext uri="{BB962C8B-B14F-4D97-AF65-F5344CB8AC3E}">
        <p14:creationId xmlns:p14="http://schemas.microsoft.com/office/powerpoint/2010/main" val="2432702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animEffect transition="in" filter="fade">
                                      <p:cBhvr>
                                        <p:cTn id="21" dur="500"/>
                                        <p:tgtEl>
                                          <p:spTgt spid="3">
                                            <p:txEl>
                                              <p:pRg st="12" end="1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500"/>
                                        <p:tgtEl>
                                          <p:spTgt spid="3">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fade">
                                      <p:cBhvr>
                                        <p:cTn id="39"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err="1">
                <a:latin typeface="Segoe UI" panose="020B0502040204020203" pitchFamily="34" charset="0"/>
                <a:cs typeface="Segoe UI" panose="020B0502040204020203" pitchFamily="34" charset="0"/>
              </a:rPr>
              <a:t>Stacktrace</a:t>
            </a:r>
            <a:r>
              <a:rPr lang="en-US" dirty="0">
                <a:latin typeface="Segoe UI" panose="020B0502040204020203" pitchFamily="34" charset="0"/>
                <a:cs typeface="Segoe UI" panose="020B0502040204020203" pitchFamily="34" charset="0"/>
              </a:rPr>
              <a:t>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You can iterate over the frames in a </a:t>
            </a:r>
            <a:r>
              <a:rPr lang="en-US" dirty="0" err="1"/>
              <a:t>stacktrace</a:t>
            </a:r>
            <a:endParaRPr lang="en-US" dirty="0"/>
          </a:p>
          <a:p>
            <a:r>
              <a:rPr lang="en-US" dirty="0"/>
              <a:t>E.g.:</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st</a:t>
            </a:r>
            <a:r>
              <a:rPr lang="en-US" sz="1400" dirty="0">
                <a:solidFill>
                  <a:srgbClr val="000000"/>
                </a:solidFill>
                <a:latin typeface="Cascadia Mono" panose="020B0609020000020004" pitchFamily="49" charset="0"/>
              </a:rPr>
              <a:t> { std::</a:t>
            </a:r>
            <a:r>
              <a:rPr lang="en-US" sz="1400" dirty="0" err="1">
                <a:solidFill>
                  <a:srgbClr val="2B91AF"/>
                </a:solidFill>
                <a:latin typeface="Cascadia Mono" panose="020B0609020000020004" pitchFamily="49" charset="0"/>
              </a:rPr>
              <a:t>stacktrace</a:t>
            </a:r>
            <a:r>
              <a:rPr lang="en-US" sz="1400" dirty="0">
                <a:solidFill>
                  <a:srgbClr val="000000"/>
                </a:solidFill>
                <a:latin typeface="Cascadia Mono" panose="020B0609020000020004" pitchFamily="49" charset="0"/>
              </a:rPr>
              <a:t>::current() };</a:t>
            </a:r>
          </a:p>
          <a:p>
            <a:pPr marL="320040" lvl="1" indent="0">
              <a:buNone/>
            </a:pPr>
            <a:r>
              <a:rPr lang="en-US" sz="1400" dirty="0">
                <a:solidFill>
                  <a:srgbClr val="0000FF"/>
                </a:solidFill>
                <a:latin typeface="Cascadia Mono" panose="020B0609020000020004" pitchFamily="49" charset="0"/>
              </a:rPr>
              <a:t>for</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&amp;&amp; frame : </a:t>
            </a:r>
            <a:r>
              <a:rPr lang="en-US" sz="1400" dirty="0" err="1">
                <a:solidFill>
                  <a:srgbClr val="000000"/>
                </a:solidFill>
                <a:latin typeface="Cascadia Mono" panose="020B0609020000020004" pitchFamily="49" charset="0"/>
              </a:rPr>
              <a:t>st</a:t>
            </a:r>
            <a:r>
              <a:rPr lang="en-US" sz="1400" dirty="0">
                <a:solidFill>
                  <a:srgbClr val="000000"/>
                </a:solidFill>
                <a:latin typeface="Cascadia Mono" panose="020B0609020000020004" pitchFamily="49" charset="0"/>
              </a:rPr>
              <a:t>) { 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frame.description</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std::</a:t>
            </a:r>
            <a:r>
              <a:rPr lang="en-US" sz="1400" dirty="0" err="1">
                <a:solidFill>
                  <a:srgbClr val="000000"/>
                </a:solidFill>
                <a:latin typeface="Cascadia Mono" panose="020B0609020000020004" pitchFamily="49" charset="0"/>
              </a:rPr>
              <a:t>endl</a:t>
            </a:r>
            <a:r>
              <a:rPr lang="en-US" sz="1400" dirty="0">
                <a:solidFill>
                  <a:srgbClr val="000000"/>
                </a:solidFill>
                <a:latin typeface="Cascadia Mono" panose="020B0609020000020004" pitchFamily="49" charset="0"/>
              </a:rPr>
              <a:t>; }</a:t>
            </a:r>
          </a:p>
          <a:p>
            <a:pPr marL="320040" lvl="1" indent="-320040">
              <a:spcBef>
                <a:spcPts val="700"/>
              </a:spcBef>
              <a:buClr>
                <a:schemeClr val="accent2"/>
              </a:buClr>
              <a:buSzPct val="60000"/>
              <a:buFont typeface="Wingdings"/>
              <a:buChar char=""/>
            </a:pPr>
            <a:r>
              <a:rPr lang="en-US" sz="2400" dirty="0"/>
              <a:t>Output from VC++:</a:t>
            </a:r>
          </a:p>
          <a:p>
            <a:pPr marL="274320" lvl="2" indent="0">
              <a:spcBef>
                <a:spcPts val="0"/>
              </a:spcBef>
              <a:buSzPct val="60000"/>
              <a:buNone/>
            </a:pPr>
            <a:r>
              <a:rPr lang="en-US" sz="1600" dirty="0">
                <a:latin typeface="Consolas" panose="020B0609020204030204" pitchFamily="49" charset="0"/>
              </a:rPr>
              <a:t>ConsoleApplication2!main+0x63</a:t>
            </a:r>
          </a:p>
          <a:p>
            <a:pPr marL="274320" lvl="2" indent="0">
              <a:spcBef>
                <a:spcPts val="0"/>
              </a:spcBef>
              <a:buSzPct val="60000"/>
              <a:buNone/>
            </a:pPr>
            <a:r>
              <a:rPr lang="en-US" sz="1600" dirty="0">
                <a:latin typeface="Consolas" panose="020B0609020204030204" pitchFamily="49" charset="0"/>
              </a:rPr>
              <a:t>ConsoleApplication2!invoke_main+0x39</a:t>
            </a:r>
          </a:p>
          <a:p>
            <a:pPr marL="274320" lvl="2" indent="0">
              <a:spcBef>
                <a:spcPts val="0"/>
              </a:spcBef>
              <a:buSzPct val="60000"/>
              <a:buNone/>
            </a:pPr>
            <a:r>
              <a:rPr lang="en-US" sz="1600" dirty="0">
                <a:latin typeface="Consolas" panose="020B0609020204030204" pitchFamily="49" charset="0"/>
              </a:rPr>
              <a:t>ConsoleApplication2!__scrt_common_main_seh+0x12E</a:t>
            </a:r>
          </a:p>
          <a:p>
            <a:pPr marL="274320" lvl="2" indent="0">
              <a:spcBef>
                <a:spcPts val="0"/>
              </a:spcBef>
              <a:buSzPct val="60000"/>
              <a:buNone/>
            </a:pPr>
            <a:r>
              <a:rPr lang="en-US" sz="1600" dirty="0">
                <a:latin typeface="Consolas" panose="020B0609020204030204" pitchFamily="49" charset="0"/>
              </a:rPr>
              <a:t>ConsoleApplication2!__scrt_common_main+0xE</a:t>
            </a:r>
          </a:p>
          <a:p>
            <a:pPr marL="274320" lvl="2" indent="0">
              <a:spcBef>
                <a:spcPts val="0"/>
              </a:spcBef>
              <a:buSzPct val="60000"/>
              <a:buNone/>
            </a:pPr>
            <a:r>
              <a:rPr lang="en-US" sz="1600" dirty="0">
                <a:latin typeface="Consolas" panose="020B0609020204030204" pitchFamily="49" charset="0"/>
              </a:rPr>
              <a:t>ConsoleApplication2!mainCRTStartup+0xE</a:t>
            </a:r>
          </a:p>
          <a:p>
            <a:pPr marL="274320" lvl="2" indent="0">
              <a:spcBef>
                <a:spcPts val="0"/>
              </a:spcBef>
              <a:buSzPct val="60000"/>
              <a:buNone/>
            </a:pPr>
            <a:r>
              <a:rPr lang="en-US" sz="1600" dirty="0">
                <a:latin typeface="Consolas" panose="020B0609020204030204" pitchFamily="49" charset="0"/>
              </a:rPr>
              <a:t>KERNEL32!BaseThreadInitThunk+0x14</a:t>
            </a:r>
          </a:p>
          <a:p>
            <a:pPr marL="274320" lvl="2" indent="0">
              <a:spcBef>
                <a:spcPts val="0"/>
              </a:spcBef>
              <a:buSzPct val="60000"/>
              <a:buNone/>
            </a:pPr>
            <a:r>
              <a:rPr lang="en-US" sz="1600" dirty="0">
                <a:latin typeface="Consolas" panose="020B0609020204030204" pitchFamily="49" charset="0"/>
              </a:rPr>
              <a:t>ntdll!RtlUserThreadStart+0x21</a:t>
            </a:r>
          </a:p>
          <a:p>
            <a:pPr marL="320040" lvl="1" indent="0">
              <a:buNone/>
            </a:pPr>
            <a:endParaRPr lang="en-US" sz="1400" dirty="0"/>
          </a:p>
        </p:txBody>
      </p:sp>
    </p:spTree>
    <p:extLst>
      <p:ext uri="{BB962C8B-B14F-4D97-AF65-F5344CB8AC3E}">
        <p14:creationId xmlns:p14="http://schemas.microsoft.com/office/powerpoint/2010/main" val="1280885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500"/>
                                        <p:tgtEl>
                                          <p:spTgt spid="3">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fade">
                                      <p:cBhvr>
                                        <p:cTn id="39"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E6E6E6"/>
                </a:solidFill>
              </a:rPr>
              <a:t>Monadic Operations for std::optional</a:t>
            </a:r>
          </a:p>
          <a:p>
            <a:pPr lvl="1">
              <a:lnSpc>
                <a:spcPct val="120000"/>
              </a:lnSpc>
              <a:spcBef>
                <a:spcPts val="0"/>
              </a:spcBef>
            </a:pPr>
            <a:r>
              <a:rPr lang="en-US" sz="1600" dirty="0" err="1">
                <a:solidFill>
                  <a:srgbClr val="E6E6E6"/>
                </a:solidFill>
              </a:rPr>
              <a:t>Stacktrace</a:t>
            </a:r>
            <a:r>
              <a:rPr lang="en-US" sz="1600" dirty="0">
                <a:solidFill>
                  <a:srgbClr val="E6E6E6"/>
                </a:solidFill>
              </a:rPr>
              <a:t> Library</a:t>
            </a:r>
          </a:p>
          <a:p>
            <a:pPr lvl="1">
              <a:lnSpc>
                <a:spcPct val="120000"/>
              </a:lnSpc>
              <a:spcBef>
                <a:spcPts val="0"/>
              </a:spcBef>
            </a:pPr>
            <a:r>
              <a:rPr lang="en-US" sz="1600" dirty="0">
                <a:solidFill>
                  <a:srgbClr val="FF8200"/>
                </a:solidFill>
              </a:rPr>
              <a:t>Changes to Ranges Library</a:t>
            </a:r>
          </a:p>
          <a:p>
            <a:pPr lvl="1">
              <a:lnSpc>
                <a:spcPct val="120000"/>
              </a:lnSpc>
              <a:spcBef>
                <a:spcPts val="0"/>
              </a:spcBef>
            </a:pPr>
            <a:r>
              <a:rPr lang="en-US" sz="1600" dirty="0"/>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532620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Ranges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ranges::</a:t>
            </a:r>
            <a:r>
              <a:rPr lang="en-US" dirty="0" err="1">
                <a:latin typeface="Consolas" panose="020B0609020204030204" pitchFamily="49" charset="0"/>
              </a:rPr>
              <a:t>starts_with</a:t>
            </a:r>
            <a:r>
              <a:rPr lang="en-US" dirty="0">
                <a:latin typeface="Consolas" panose="020B0609020204030204" pitchFamily="49" charset="0"/>
              </a:rPr>
              <a:t>()</a:t>
            </a:r>
            <a:r>
              <a:rPr lang="en-US" dirty="0"/>
              <a:t> / </a:t>
            </a:r>
            <a:r>
              <a:rPr lang="en-US" dirty="0">
                <a:latin typeface="Consolas" panose="020B0609020204030204" pitchFamily="49" charset="0"/>
              </a:rPr>
              <a:t>ranges::</a:t>
            </a:r>
            <a:r>
              <a:rPr lang="en-US" dirty="0" err="1">
                <a:latin typeface="Consolas" panose="020B0609020204030204" pitchFamily="49" charset="0"/>
              </a:rPr>
              <a:t>ends_with</a:t>
            </a:r>
            <a:r>
              <a:rPr lang="en-US" dirty="0">
                <a:latin typeface="Consolas" panose="020B0609020204030204" pitchFamily="49" charset="0"/>
              </a:rPr>
              <a:t>()</a:t>
            </a:r>
            <a:br>
              <a:rPr lang="en-US" dirty="0">
                <a:latin typeface="Consolas" panose="020B0609020204030204" pitchFamily="49" charset="0"/>
              </a:rPr>
            </a:br>
            <a:r>
              <a:rPr lang="en-US" dirty="0"/>
              <a:t>Checks if the start/end of a range matches another range</a:t>
            </a:r>
          </a:p>
          <a:p>
            <a:r>
              <a:rPr lang="en-US" dirty="0"/>
              <a:t>E.g.:</a:t>
            </a:r>
          </a:p>
          <a:p>
            <a:pPr marL="320040" lvl="1" indent="0">
              <a:buNone/>
            </a:pPr>
            <a:r>
              <a:rPr lang="es-ES" sz="1400" dirty="0" err="1">
                <a:solidFill>
                  <a:srgbClr val="000000"/>
                </a:solidFill>
                <a:latin typeface="Cascadia Mono" panose="020B0609020000020004" pitchFamily="49" charset="0"/>
              </a:rPr>
              <a:t>std</a:t>
            </a:r>
            <a:r>
              <a:rPr lang="es-ES" sz="1400" dirty="0">
                <a:solidFill>
                  <a:srgbClr val="000000"/>
                </a:solidFill>
                <a:latin typeface="Cascadia Mono" panose="020B0609020000020004" pitchFamily="49" charset="0"/>
              </a:rPr>
              <a:t>::</a:t>
            </a:r>
            <a:r>
              <a:rPr lang="es-ES" sz="1400" dirty="0">
                <a:solidFill>
                  <a:srgbClr val="2B91AF"/>
                </a:solidFill>
                <a:latin typeface="Cascadia Mono" panose="020B0609020000020004" pitchFamily="49" charset="0"/>
              </a:rPr>
              <a:t>vector</a:t>
            </a:r>
            <a:r>
              <a:rPr lang="es-ES" sz="1400" dirty="0">
                <a:solidFill>
                  <a:srgbClr val="000000"/>
                </a:solidFill>
                <a:latin typeface="Cascadia Mono" panose="020B0609020000020004" pitchFamily="49" charset="0"/>
              </a:rPr>
              <a:t> v1{ 11, 22, 33, 44 };</a:t>
            </a:r>
          </a:p>
          <a:p>
            <a:pPr marL="320040" lvl="1" indent="0">
              <a:buNone/>
            </a:pPr>
            <a:r>
              <a:rPr lang="es-ES" sz="1400" dirty="0" err="1">
                <a:solidFill>
                  <a:srgbClr val="000000"/>
                </a:solidFill>
                <a:latin typeface="Cascadia Mono" panose="020B0609020000020004" pitchFamily="49" charset="0"/>
              </a:rPr>
              <a:t>std</a:t>
            </a:r>
            <a:r>
              <a:rPr lang="es-ES" sz="1400" dirty="0">
                <a:solidFill>
                  <a:srgbClr val="000000"/>
                </a:solidFill>
                <a:latin typeface="Cascadia Mono" panose="020B0609020000020004" pitchFamily="49" charset="0"/>
              </a:rPr>
              <a:t>::</a:t>
            </a:r>
            <a:r>
              <a:rPr lang="es-ES" sz="1400" dirty="0">
                <a:solidFill>
                  <a:srgbClr val="2B91AF"/>
                </a:solidFill>
                <a:latin typeface="Cascadia Mono" panose="020B0609020000020004" pitchFamily="49" charset="0"/>
              </a:rPr>
              <a:t>vector</a:t>
            </a:r>
            <a:r>
              <a:rPr lang="es-ES" sz="1400" dirty="0">
                <a:solidFill>
                  <a:srgbClr val="000000"/>
                </a:solidFill>
                <a:latin typeface="Cascadia Mono" panose="020B0609020000020004" pitchFamily="49" charset="0"/>
              </a:rPr>
              <a:t> v2{ 11, 22};</a:t>
            </a: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std::ranges::</a:t>
            </a:r>
            <a:r>
              <a:rPr lang="en-US" sz="1400" dirty="0" err="1">
                <a:solidFill>
                  <a:srgbClr val="000000"/>
                </a:solidFill>
                <a:latin typeface="Cascadia Mono" panose="020B0609020000020004" pitchFamily="49" charset="0"/>
              </a:rPr>
              <a:t>starts_with</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v1, v2</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'\n'</a:t>
            </a:r>
            <a:r>
              <a:rPr lang="en-US" sz="1400" dirty="0">
                <a:solidFill>
                  <a:srgbClr val="000000"/>
                </a:solidFill>
                <a:latin typeface="Cascadia Mono" panose="020B0609020000020004" pitchFamily="49" charset="0"/>
              </a:rPr>
              <a:t>; </a:t>
            </a:r>
            <a:r>
              <a:rPr lang="en-US" sz="1400" dirty="0">
                <a:solidFill>
                  <a:srgbClr val="008000"/>
                </a:solidFill>
                <a:latin typeface="Cascadia Mono" panose="020B0609020000020004" pitchFamily="49" charset="0"/>
              </a:rPr>
              <a:t>// 1</a:t>
            </a:r>
            <a:endParaRPr lang="en-US" sz="1400" dirty="0">
              <a:solidFill>
                <a:srgbClr val="000000"/>
              </a:solidFill>
              <a:latin typeface="Cascadia Mono" panose="020B0609020000020004" pitchFamily="49" charset="0"/>
            </a:endParaRP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std::ranges::</a:t>
            </a:r>
            <a:r>
              <a:rPr lang="en-US" sz="1400" dirty="0" err="1">
                <a:solidFill>
                  <a:srgbClr val="000000"/>
                </a:solidFill>
                <a:latin typeface="Cascadia Mono" panose="020B0609020000020004" pitchFamily="49" charset="0"/>
              </a:rPr>
              <a:t>ends_with</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v1, v2</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'\n'</a:t>
            </a:r>
            <a:r>
              <a:rPr lang="en-US" sz="1400" dirty="0">
                <a:solidFill>
                  <a:srgbClr val="000000"/>
                </a:solidFill>
                <a:latin typeface="Cascadia Mono" panose="020B0609020000020004" pitchFamily="49" charset="0"/>
              </a:rPr>
              <a:t>;   </a:t>
            </a:r>
            <a:r>
              <a:rPr lang="en-US" sz="1400" dirty="0">
                <a:solidFill>
                  <a:srgbClr val="008000"/>
                </a:solidFill>
                <a:latin typeface="Cascadia Mono" panose="020B0609020000020004" pitchFamily="49" charset="0"/>
              </a:rPr>
              <a:t>// 0</a:t>
            </a:r>
            <a:endParaRPr lang="en-US" dirty="0"/>
          </a:p>
        </p:txBody>
      </p:sp>
    </p:spTree>
    <p:extLst>
      <p:ext uri="{BB962C8B-B14F-4D97-AF65-F5344CB8AC3E}">
        <p14:creationId xmlns:p14="http://schemas.microsoft.com/office/powerpoint/2010/main" val="2302699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Ranges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ranges::</a:t>
            </a:r>
            <a:r>
              <a:rPr lang="en-US" dirty="0" err="1">
                <a:latin typeface="Consolas" panose="020B0609020204030204" pitchFamily="49" charset="0"/>
              </a:rPr>
              <a:t>shift_left</a:t>
            </a:r>
            <a:r>
              <a:rPr lang="en-US" dirty="0">
                <a:latin typeface="Consolas" panose="020B0609020204030204" pitchFamily="49" charset="0"/>
              </a:rPr>
              <a:t>()</a:t>
            </a:r>
            <a:r>
              <a:rPr lang="en-US" dirty="0"/>
              <a:t> / </a:t>
            </a:r>
            <a:r>
              <a:rPr lang="en-US" dirty="0">
                <a:latin typeface="Consolas" panose="020B0609020204030204" pitchFamily="49" charset="0"/>
              </a:rPr>
              <a:t>ranges::</a:t>
            </a:r>
            <a:r>
              <a:rPr lang="en-US" dirty="0" err="1">
                <a:latin typeface="Consolas" panose="020B0609020204030204" pitchFamily="49" charset="0"/>
              </a:rPr>
              <a:t>shift_right</a:t>
            </a:r>
            <a:r>
              <a:rPr lang="en-US" dirty="0">
                <a:latin typeface="Consolas" panose="020B0609020204030204" pitchFamily="49" charset="0"/>
              </a:rPr>
              <a:t>()</a:t>
            </a:r>
            <a:br>
              <a:rPr lang="en-US" dirty="0">
                <a:latin typeface="Consolas" panose="020B0609020204030204" pitchFamily="49" charset="0"/>
              </a:rPr>
            </a:br>
            <a:r>
              <a:rPr lang="en-US" dirty="0"/>
              <a:t>Shifts the elements in a range left or right</a:t>
            </a:r>
          </a:p>
          <a:p>
            <a:r>
              <a:rPr lang="en-US" dirty="0"/>
              <a:t>E.g.:</a:t>
            </a:r>
          </a:p>
          <a:p>
            <a:pPr marL="320040" lvl="1" indent="0">
              <a:buNone/>
            </a:pPr>
            <a:r>
              <a:rPr lang="pt-BR" sz="1400" dirty="0">
                <a:solidFill>
                  <a:srgbClr val="000000"/>
                </a:solidFill>
                <a:latin typeface="Cascadia Mono" panose="020B0609020000020004" pitchFamily="49" charset="0"/>
              </a:rPr>
              <a:t>std::</a:t>
            </a:r>
            <a:r>
              <a:rPr lang="pt-BR" sz="1400" dirty="0">
                <a:solidFill>
                  <a:srgbClr val="2B91AF"/>
                </a:solidFill>
                <a:latin typeface="Cascadia Mono" panose="020B0609020000020004" pitchFamily="49" charset="0"/>
              </a:rPr>
              <a:t>vector</a:t>
            </a:r>
            <a:r>
              <a:rPr lang="pt-BR" sz="1400" dirty="0">
                <a:solidFill>
                  <a:srgbClr val="000000"/>
                </a:solidFill>
                <a:latin typeface="Cascadia Mono" panose="020B0609020000020004" pitchFamily="49" charset="0"/>
              </a:rPr>
              <a:t>&lt;std::</a:t>
            </a:r>
            <a:r>
              <a:rPr lang="pt-BR" sz="1400" dirty="0">
                <a:solidFill>
                  <a:srgbClr val="2B91AF"/>
                </a:solidFill>
                <a:latin typeface="Cascadia Mono" panose="020B0609020000020004" pitchFamily="49" charset="0"/>
              </a:rPr>
              <a:t>string</a:t>
            </a:r>
            <a:r>
              <a:rPr lang="pt-BR" sz="1400" dirty="0">
                <a:solidFill>
                  <a:srgbClr val="000000"/>
                </a:solidFill>
                <a:latin typeface="Cascadia Mono" panose="020B0609020000020004" pitchFamily="49" charset="0"/>
              </a:rPr>
              <a:t>&gt; v{ </a:t>
            </a:r>
            <a:r>
              <a:rPr lang="pt-BR" sz="1400" dirty="0">
                <a:solidFill>
                  <a:srgbClr val="A31515"/>
                </a:solidFill>
                <a:latin typeface="Cascadia Mono" panose="020B0609020000020004" pitchFamily="49" charset="0"/>
              </a:rPr>
              <a:t>"a"</a:t>
            </a:r>
            <a:r>
              <a:rPr lang="pt-BR" sz="1400" dirty="0">
                <a:solidFill>
                  <a:srgbClr val="000000"/>
                </a:solidFill>
                <a:latin typeface="Cascadia Mono" panose="020B0609020000020004" pitchFamily="49" charset="0"/>
              </a:rPr>
              <a:t>, </a:t>
            </a:r>
            <a:r>
              <a:rPr lang="pt-BR" sz="1400" dirty="0">
                <a:solidFill>
                  <a:srgbClr val="A31515"/>
                </a:solidFill>
                <a:latin typeface="Cascadia Mono" panose="020B0609020000020004" pitchFamily="49" charset="0"/>
              </a:rPr>
              <a:t>"b"</a:t>
            </a:r>
            <a:r>
              <a:rPr lang="pt-BR" sz="1400" dirty="0">
                <a:solidFill>
                  <a:srgbClr val="000000"/>
                </a:solidFill>
                <a:latin typeface="Cascadia Mono" panose="020B0609020000020004" pitchFamily="49" charset="0"/>
              </a:rPr>
              <a:t>, </a:t>
            </a:r>
            <a:r>
              <a:rPr lang="pt-BR" sz="1400" dirty="0">
                <a:solidFill>
                  <a:srgbClr val="A31515"/>
                </a:solidFill>
                <a:latin typeface="Cascadia Mono" panose="020B0609020000020004" pitchFamily="49" charset="0"/>
              </a:rPr>
              <a:t>"c"</a:t>
            </a:r>
            <a:r>
              <a:rPr lang="pt-BR" sz="1400" dirty="0">
                <a:solidFill>
                  <a:srgbClr val="000000"/>
                </a:solidFill>
                <a:latin typeface="Cascadia Mono" panose="020B0609020000020004" pitchFamily="49" charset="0"/>
              </a:rPr>
              <a:t>, </a:t>
            </a:r>
            <a:r>
              <a:rPr lang="pt-BR" sz="1400" dirty="0">
                <a:solidFill>
                  <a:srgbClr val="A31515"/>
                </a:solidFill>
                <a:latin typeface="Cascadia Mono" panose="020B0609020000020004" pitchFamily="49" charset="0"/>
              </a:rPr>
              <a:t>"d"</a:t>
            </a:r>
            <a:r>
              <a:rPr lang="pt-BR" sz="1400" dirty="0">
                <a:solidFill>
                  <a:srgbClr val="000000"/>
                </a:solidFill>
                <a:latin typeface="Cascadia Mono" panose="020B0609020000020004" pitchFamily="49" charset="0"/>
              </a:rPr>
              <a:t>, </a:t>
            </a:r>
            <a:r>
              <a:rPr lang="pt-BR" sz="1400" dirty="0">
                <a:solidFill>
                  <a:srgbClr val="A31515"/>
                </a:solidFill>
                <a:latin typeface="Cascadia Mono" panose="020B0609020000020004" pitchFamily="49" charset="0"/>
              </a:rPr>
              <a:t>"e"</a:t>
            </a:r>
            <a:r>
              <a:rPr lang="pt-BR" sz="1400" dirty="0">
                <a:solidFill>
                  <a:srgbClr val="000000"/>
                </a:solidFill>
                <a:latin typeface="Cascadia Mono" panose="020B0609020000020004" pitchFamily="49" charset="0"/>
              </a:rPr>
              <a:t>};</a:t>
            </a:r>
            <a:r>
              <a:rPr lang="pt-BR" sz="1400" dirty="0">
                <a:solidFill>
                  <a:srgbClr val="008000"/>
                </a:solidFill>
                <a:latin typeface="Cascadia Mono" panose="020B0609020000020004" pitchFamily="49" charset="0"/>
              </a:rPr>
              <a:t>// "a", "b", "c", "d", "e"</a:t>
            </a:r>
            <a:endParaRPr lang="pt-BR" sz="1400" dirty="0">
              <a:solidFill>
                <a:srgbClr val="000000"/>
              </a:solidFill>
              <a:latin typeface="Cascadia Mono" panose="020B0609020000020004" pitchFamily="49" charset="0"/>
            </a:endParaRPr>
          </a:p>
          <a:p>
            <a:pPr marL="320040" lvl="1" indent="0">
              <a:buNone/>
            </a:pPr>
            <a:r>
              <a:rPr lang="en-US" sz="1400" dirty="0">
                <a:solidFill>
                  <a:srgbClr val="000000"/>
                </a:solidFill>
                <a:latin typeface="Cascadia Mono" panose="020B0609020000020004" pitchFamily="49" charset="0"/>
              </a:rPr>
              <a:t>std::ranges::</a:t>
            </a:r>
            <a:r>
              <a:rPr lang="en-US" sz="1400" dirty="0" err="1">
                <a:solidFill>
                  <a:srgbClr val="000000"/>
                </a:solidFill>
                <a:latin typeface="Cascadia Mono" panose="020B0609020000020004" pitchFamily="49" charset="0"/>
              </a:rPr>
              <a:t>shift_left</a:t>
            </a:r>
            <a:r>
              <a:rPr lang="en-US" sz="1400" dirty="0">
                <a:solidFill>
                  <a:srgbClr val="000000"/>
                </a:solidFill>
                <a:latin typeface="Cascadia Mono" panose="020B0609020000020004" pitchFamily="49" charset="0"/>
              </a:rPr>
              <a:t>(v, 2);                       </a:t>
            </a:r>
            <a:r>
              <a:rPr lang="en-US" sz="1400" dirty="0">
                <a:solidFill>
                  <a:srgbClr val="008000"/>
                </a:solidFill>
                <a:latin typeface="Cascadia Mono" panose="020B0609020000020004" pitchFamily="49" charset="0"/>
              </a:rPr>
              <a:t>// "c", "d", "e", "", ""</a:t>
            </a:r>
            <a:endParaRPr lang="en-US" sz="1400" dirty="0">
              <a:solidFill>
                <a:srgbClr val="000000"/>
              </a:solidFill>
              <a:latin typeface="Cascadia Mono" panose="020B0609020000020004" pitchFamily="49" charset="0"/>
            </a:endParaRPr>
          </a:p>
          <a:p>
            <a:pPr marL="320040" lvl="1" indent="0">
              <a:buNone/>
            </a:pPr>
            <a:r>
              <a:rPr lang="en-US" sz="1400" dirty="0">
                <a:solidFill>
                  <a:srgbClr val="000000"/>
                </a:solidFill>
                <a:latin typeface="Cascadia Mono" panose="020B0609020000020004" pitchFamily="49" charset="0"/>
              </a:rPr>
              <a:t>std::ranges::</a:t>
            </a:r>
            <a:r>
              <a:rPr lang="en-US" sz="1400" dirty="0" err="1">
                <a:solidFill>
                  <a:srgbClr val="000000"/>
                </a:solidFill>
                <a:latin typeface="Cascadia Mono" panose="020B0609020000020004" pitchFamily="49" charset="0"/>
              </a:rPr>
              <a:t>shift_right</a:t>
            </a:r>
            <a:r>
              <a:rPr lang="en-US" sz="1400" dirty="0">
                <a:solidFill>
                  <a:srgbClr val="000000"/>
                </a:solidFill>
                <a:latin typeface="Cascadia Mono" panose="020B0609020000020004" pitchFamily="49" charset="0"/>
              </a:rPr>
              <a:t>(v, 1);                      </a:t>
            </a:r>
            <a:r>
              <a:rPr lang="en-US" sz="1400" dirty="0">
                <a:solidFill>
                  <a:srgbClr val="008000"/>
                </a:solidFill>
                <a:latin typeface="Cascadia Mono" panose="020B0609020000020004" pitchFamily="49" charset="0"/>
              </a:rPr>
              <a:t>// "", "c", "d", "e", ""</a:t>
            </a:r>
            <a:endParaRPr lang="en-US" dirty="0"/>
          </a:p>
        </p:txBody>
      </p:sp>
    </p:spTree>
    <p:extLst>
      <p:ext uri="{BB962C8B-B14F-4D97-AF65-F5344CB8AC3E}">
        <p14:creationId xmlns:p14="http://schemas.microsoft.com/office/powerpoint/2010/main" val="3537133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Ranges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ranges::to()</a:t>
            </a:r>
            <a:r>
              <a:rPr lang="en-US" dirty="0"/>
              <a:t>: Converts a range to a container</a:t>
            </a:r>
          </a:p>
          <a:p>
            <a:r>
              <a:rPr lang="en-US" dirty="0"/>
              <a:t>E.g.:</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ints</a:t>
            </a:r>
            <a:r>
              <a:rPr lang="en-US" sz="1400" dirty="0">
                <a:solidFill>
                  <a:srgbClr val="000000"/>
                </a:solidFill>
                <a:latin typeface="Cascadia Mono" panose="020B0609020000020004" pitchFamily="49" charset="0"/>
              </a:rPr>
              <a:t> = std::views::iota</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1, 5</a:t>
            </a:r>
            <a:r>
              <a:rPr lang="en-US" sz="1400" dirty="0">
                <a:solidFill>
                  <a:srgbClr val="008080"/>
                </a:solidFill>
                <a:latin typeface="Cascadia Mono" panose="020B0609020000020004" pitchFamily="49" charset="0"/>
              </a:rPr>
              <a:t>)</a:t>
            </a:r>
            <a:endParaRPr lang="en-US" sz="1400" dirty="0">
              <a:solidFill>
                <a:srgbClr val="000000"/>
              </a:solidFill>
              <a:latin typeface="Cascadia Mono" panose="020B0609020000020004" pitchFamily="49" charset="0"/>
            </a:endParaRPr>
          </a:p>
          <a:p>
            <a:pPr marL="320040" lvl="1" indent="0">
              <a:buNone/>
            </a:pPr>
            <a:r>
              <a:rPr lang="en-US" sz="1400" dirty="0">
                <a:solidFill>
                  <a:srgbClr val="008080"/>
                </a:solidFill>
                <a:latin typeface="Cascadia Mono" panose="020B0609020000020004" pitchFamily="49" charset="0"/>
              </a:rPr>
              <a:t>            |</a:t>
            </a:r>
            <a:r>
              <a:rPr lang="en-US" sz="1400" dirty="0">
                <a:solidFill>
                  <a:srgbClr val="000000"/>
                </a:solidFill>
                <a:latin typeface="Cascadia Mono" panose="020B0609020000020004" pitchFamily="49" charset="0"/>
              </a:rPr>
              <a:t> std::views::transform</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a:t>
            </a:r>
            <a:r>
              <a:rPr lang="en-US" sz="1400" dirty="0">
                <a:solidFill>
                  <a:srgbClr val="0000FF"/>
                </a:solidFill>
                <a:latin typeface="Cascadia Mono" panose="020B0609020000020004" pitchFamily="49" charset="0"/>
              </a:rPr>
              <a:t>const</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&amp; </a:t>
            </a:r>
            <a:r>
              <a:rPr lang="en-US" sz="1400" dirty="0">
                <a:solidFill>
                  <a:srgbClr val="808080"/>
                </a:solidFill>
                <a:latin typeface="Cascadia Mono" panose="020B0609020000020004" pitchFamily="49" charset="0"/>
              </a:rPr>
              <a:t>v</a:t>
            </a:r>
            <a:r>
              <a:rPr lang="en-US" sz="1400" dirty="0">
                <a:solidFill>
                  <a:srgbClr val="000000"/>
                </a:solidFill>
                <a:latin typeface="Cascadia Mono" panose="020B0609020000020004" pitchFamily="49" charset="0"/>
              </a:rPr>
              <a:t>) { </a:t>
            </a:r>
            <a:r>
              <a:rPr lang="en-US" sz="1400" dirty="0">
                <a:solidFill>
                  <a:srgbClr val="0000FF"/>
                </a:solidFill>
                <a:latin typeface="Cascadia Mono" panose="020B0609020000020004" pitchFamily="49" charset="0"/>
              </a:rPr>
              <a:t>return</a:t>
            </a:r>
            <a:r>
              <a:rPr lang="en-US" sz="1400" dirty="0">
                <a:solidFill>
                  <a:srgbClr val="000000"/>
                </a:solidFill>
                <a:latin typeface="Cascadia Mono" panose="020B0609020000020004" pitchFamily="49" charset="0"/>
              </a:rPr>
              <a:t> </a:t>
            </a:r>
            <a:r>
              <a:rPr lang="en-US" sz="1400" dirty="0">
                <a:solidFill>
                  <a:srgbClr val="808080"/>
                </a:solidFill>
                <a:latin typeface="Cascadia Mono" panose="020B0609020000020004" pitchFamily="49" charset="0"/>
              </a:rPr>
              <a:t>v</a:t>
            </a:r>
            <a:r>
              <a:rPr lang="en-US" sz="1400" dirty="0">
                <a:solidFill>
                  <a:srgbClr val="000000"/>
                </a:solidFill>
                <a:latin typeface="Cascadia Mono" panose="020B0609020000020004" pitchFamily="49" charset="0"/>
              </a:rPr>
              <a:t> * 2; }</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std::ranges::</a:t>
            </a:r>
            <a:r>
              <a:rPr lang="en-US" sz="1400" dirty="0" err="1">
                <a:solidFill>
                  <a:srgbClr val="000000"/>
                </a:solidFill>
                <a:latin typeface="Cascadia Mono" panose="020B0609020000020004" pitchFamily="49" charset="0"/>
              </a:rPr>
              <a:t>for_each</a:t>
            </a:r>
            <a:r>
              <a:rPr lang="en-US" sz="1400" dirty="0">
                <a:solidFill>
                  <a:srgbClr val="008080"/>
                </a:solidFill>
                <a:latin typeface="Cascadia Mono" panose="020B0609020000020004" pitchFamily="49" charset="0"/>
              </a:rPr>
              <a:t>(</a:t>
            </a:r>
            <a:r>
              <a:rPr lang="en-US" sz="1400" dirty="0" err="1">
                <a:solidFill>
                  <a:srgbClr val="000000"/>
                </a:solidFill>
                <a:latin typeface="Cascadia Mono" panose="020B0609020000020004" pitchFamily="49" charset="0"/>
              </a:rPr>
              <a:t>ints</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const</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&amp; </a:t>
            </a:r>
            <a:r>
              <a:rPr lang="en-US" sz="1400" dirty="0">
                <a:solidFill>
                  <a:srgbClr val="808080"/>
                </a:solidFill>
                <a:latin typeface="Cascadia Mono" panose="020B0609020000020004" pitchFamily="49" charset="0"/>
              </a:rPr>
              <a:t>v</a:t>
            </a:r>
            <a:r>
              <a:rPr lang="en-US" sz="1400" dirty="0">
                <a:solidFill>
                  <a:srgbClr val="000000"/>
                </a:solidFill>
                <a:latin typeface="Cascadia Mono" panose="020B0609020000020004" pitchFamily="49" charset="0"/>
              </a:rPr>
              <a:t>) { 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a:t>
            </a:r>
            <a:r>
              <a:rPr lang="en-US" sz="1400" dirty="0">
                <a:solidFill>
                  <a:srgbClr val="808080"/>
                </a:solidFill>
                <a:latin typeface="Cascadia Mono" panose="020B0609020000020004" pitchFamily="49" charset="0"/>
              </a:rPr>
              <a:t>v</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 '</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 </a:t>
            </a:r>
            <a:r>
              <a:rPr lang="en-US" sz="1400" dirty="0">
                <a:solidFill>
                  <a:srgbClr val="008000"/>
                </a:solidFill>
                <a:latin typeface="Cascadia Mono" panose="020B0609020000020004" pitchFamily="49" charset="0"/>
              </a:rPr>
              <a:t>// 2 4 6 8</a:t>
            </a:r>
            <a:endParaRPr lang="en-US" sz="1400" dirty="0">
              <a:solidFill>
                <a:srgbClr val="000000"/>
              </a:solidFill>
              <a:latin typeface="Cascadia Mono" panose="020B0609020000020004" pitchFamily="49" charset="0"/>
            </a:endParaRP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vec</a:t>
            </a:r>
            <a:r>
              <a:rPr lang="en-US" sz="1400" dirty="0">
                <a:solidFill>
                  <a:srgbClr val="000000"/>
                </a:solidFill>
                <a:latin typeface="Cascadia Mono" panose="020B0609020000020004" pitchFamily="49" charset="0"/>
              </a:rPr>
              <a:t> = std::ranges::to&lt;std::</a:t>
            </a:r>
            <a:r>
              <a:rPr lang="en-US" sz="1400" dirty="0">
                <a:solidFill>
                  <a:srgbClr val="2B91AF"/>
                </a:solidFill>
                <a:latin typeface="Cascadia Mono" panose="020B0609020000020004" pitchFamily="49" charset="0"/>
              </a:rPr>
              <a:t>vector</a:t>
            </a:r>
            <a:r>
              <a:rPr lang="en-US" sz="1400" dirty="0">
                <a:solidFill>
                  <a:srgbClr val="000000"/>
                </a:solidFill>
                <a:latin typeface="Cascadia Mono" panose="020B0609020000020004" pitchFamily="49" charset="0"/>
              </a:rPr>
              <a:t>&gt;(</a:t>
            </a:r>
            <a:r>
              <a:rPr lang="en-US" sz="1400" dirty="0" err="1">
                <a:solidFill>
                  <a:srgbClr val="000000"/>
                </a:solidFill>
                <a:latin typeface="Cascadia Mono" panose="020B0609020000020004" pitchFamily="49" charset="0"/>
              </a:rPr>
              <a:t>ints</a:t>
            </a:r>
            <a:r>
              <a:rPr lang="en-US" sz="1400" dirty="0">
                <a:solidFill>
                  <a:srgbClr val="000000"/>
                </a:solidFill>
                <a:latin typeface="Cascadia Mono" panose="020B0609020000020004" pitchFamily="49" charset="0"/>
              </a:rPr>
              <a:t>);</a:t>
            </a:r>
            <a:endParaRPr lang="en-US" dirty="0"/>
          </a:p>
        </p:txBody>
      </p:sp>
    </p:spTree>
    <p:extLst>
      <p:ext uri="{BB962C8B-B14F-4D97-AF65-F5344CB8AC3E}">
        <p14:creationId xmlns:p14="http://schemas.microsoft.com/office/powerpoint/2010/main" val="3884008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Ranges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Finding the last element in a range:</a:t>
            </a:r>
          </a:p>
          <a:p>
            <a:pPr lvl="1"/>
            <a:r>
              <a:rPr lang="en-US" dirty="0">
                <a:latin typeface="Consolas" panose="020B0609020204030204" pitchFamily="49" charset="0"/>
              </a:rPr>
              <a:t>ranges::</a:t>
            </a:r>
            <a:r>
              <a:rPr lang="en-US" dirty="0" err="1">
                <a:latin typeface="Consolas" panose="020B0609020204030204" pitchFamily="49" charset="0"/>
              </a:rPr>
              <a:t>find_last</a:t>
            </a:r>
            <a:r>
              <a:rPr lang="en-US" dirty="0">
                <a:latin typeface="Consolas" panose="020B0609020204030204" pitchFamily="49" charset="0"/>
              </a:rPr>
              <a:t>()</a:t>
            </a:r>
            <a:r>
              <a:rPr lang="en-US" dirty="0"/>
              <a:t>: matching a given value</a:t>
            </a:r>
          </a:p>
          <a:p>
            <a:pPr lvl="1"/>
            <a:r>
              <a:rPr lang="en-US" dirty="0">
                <a:latin typeface="Consolas" panose="020B0609020204030204" pitchFamily="49" charset="0"/>
              </a:rPr>
              <a:t>ranges::</a:t>
            </a:r>
            <a:r>
              <a:rPr lang="en-US" dirty="0" err="1">
                <a:latin typeface="Consolas" panose="020B0609020204030204" pitchFamily="49" charset="0"/>
              </a:rPr>
              <a:t>find_last_if</a:t>
            </a:r>
            <a:r>
              <a:rPr lang="en-US" dirty="0">
                <a:latin typeface="Consolas" panose="020B0609020204030204" pitchFamily="49" charset="0"/>
              </a:rPr>
              <a:t>()</a:t>
            </a:r>
            <a:r>
              <a:rPr lang="en-US" dirty="0"/>
              <a:t>: for which a given predicate returns true</a:t>
            </a:r>
          </a:p>
          <a:p>
            <a:pPr lvl="1"/>
            <a:r>
              <a:rPr lang="en-US" dirty="0">
                <a:latin typeface="Consolas" panose="020B0609020204030204" pitchFamily="49" charset="0"/>
              </a:rPr>
              <a:t>ranges::</a:t>
            </a:r>
            <a:r>
              <a:rPr lang="en-US" dirty="0" err="1">
                <a:latin typeface="Consolas" panose="020B0609020204030204" pitchFamily="49" charset="0"/>
              </a:rPr>
              <a:t>find_last_if_not</a:t>
            </a:r>
            <a:r>
              <a:rPr lang="en-US" dirty="0">
                <a:latin typeface="Consolas" panose="020B0609020204030204" pitchFamily="49" charset="0"/>
              </a:rPr>
              <a:t>()</a:t>
            </a:r>
            <a:r>
              <a:rPr lang="en-US" dirty="0"/>
              <a:t>: for which a given predicate returns false</a:t>
            </a:r>
          </a:p>
          <a:p>
            <a:r>
              <a:rPr lang="en-US" dirty="0"/>
              <a:t>Return sub range starting at found element until end of the range, or </a:t>
            </a:r>
            <a:r>
              <a:rPr lang="en-US" dirty="0">
                <a:latin typeface="Consolas" panose="020B0609020204030204" pitchFamily="49" charset="0"/>
              </a:rPr>
              <a:t>{last, last}</a:t>
            </a:r>
            <a:r>
              <a:rPr lang="en-US" dirty="0"/>
              <a:t> if not found</a:t>
            </a:r>
          </a:p>
          <a:p>
            <a:pPr marL="320040" lvl="1" indent="0">
              <a:buNone/>
            </a:pPr>
            <a:endParaRPr lang="en-US" dirty="0"/>
          </a:p>
        </p:txBody>
      </p:sp>
    </p:spTree>
    <p:extLst>
      <p:ext uri="{BB962C8B-B14F-4D97-AF65-F5344CB8AC3E}">
        <p14:creationId xmlns:p14="http://schemas.microsoft.com/office/powerpoint/2010/main" val="1180143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Ranges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ranges::contains()</a:t>
            </a:r>
            <a:r>
              <a:rPr lang="en-US" dirty="0"/>
              <a:t>: true if a range contains a given element</a:t>
            </a:r>
          </a:p>
          <a:p>
            <a:r>
              <a:rPr lang="en-US" dirty="0">
                <a:latin typeface="Consolas" panose="020B0609020204030204" pitchFamily="49" charset="0"/>
              </a:rPr>
              <a:t>ranges::</a:t>
            </a:r>
            <a:r>
              <a:rPr lang="en-US" dirty="0" err="1">
                <a:latin typeface="Consolas" panose="020B0609020204030204" pitchFamily="49" charset="0"/>
              </a:rPr>
              <a:t>contains_subrange</a:t>
            </a:r>
            <a:r>
              <a:rPr lang="en-US" dirty="0">
                <a:latin typeface="Consolas" panose="020B0609020204030204" pitchFamily="49" charset="0"/>
              </a:rPr>
              <a:t>()</a:t>
            </a:r>
            <a:r>
              <a:rPr lang="en-US" dirty="0"/>
              <a:t>: true if a range contains another given range as a subrange</a:t>
            </a:r>
          </a:p>
          <a:p>
            <a:r>
              <a:rPr lang="en-US" dirty="0"/>
              <a:t>E.g.:</a:t>
            </a:r>
          </a:p>
          <a:p>
            <a:pPr marL="320040" lvl="1" indent="0">
              <a:buNone/>
            </a:pPr>
            <a:r>
              <a:rPr lang="es-ES" sz="1400" dirty="0" err="1">
                <a:solidFill>
                  <a:srgbClr val="000000"/>
                </a:solidFill>
                <a:latin typeface="Cascadia Mono" panose="020B0609020000020004" pitchFamily="49" charset="0"/>
              </a:rPr>
              <a:t>std</a:t>
            </a:r>
            <a:r>
              <a:rPr lang="es-ES" sz="1400" dirty="0">
                <a:solidFill>
                  <a:srgbClr val="000000"/>
                </a:solidFill>
                <a:latin typeface="Cascadia Mono" panose="020B0609020000020004" pitchFamily="49" charset="0"/>
              </a:rPr>
              <a:t>::</a:t>
            </a:r>
            <a:r>
              <a:rPr lang="es-ES" sz="1400" dirty="0">
                <a:solidFill>
                  <a:srgbClr val="2B91AF"/>
                </a:solidFill>
                <a:latin typeface="Cascadia Mono" panose="020B0609020000020004" pitchFamily="49" charset="0"/>
              </a:rPr>
              <a:t>vector</a:t>
            </a:r>
            <a:r>
              <a:rPr lang="es-ES" sz="1400" dirty="0">
                <a:solidFill>
                  <a:srgbClr val="000000"/>
                </a:solidFill>
                <a:latin typeface="Cascadia Mono" panose="020B0609020000020004" pitchFamily="49" charset="0"/>
              </a:rPr>
              <a:t> v1{ 11, 22, 33, 44 };</a:t>
            </a:r>
          </a:p>
          <a:p>
            <a:pPr marL="320040" lvl="1" indent="0">
              <a:buNone/>
            </a:pPr>
            <a:r>
              <a:rPr lang="es-ES" sz="1400" dirty="0" err="1">
                <a:solidFill>
                  <a:srgbClr val="000000"/>
                </a:solidFill>
                <a:latin typeface="Cascadia Mono" panose="020B0609020000020004" pitchFamily="49" charset="0"/>
              </a:rPr>
              <a:t>std</a:t>
            </a:r>
            <a:r>
              <a:rPr lang="es-ES" sz="1400" dirty="0">
                <a:solidFill>
                  <a:srgbClr val="000000"/>
                </a:solidFill>
                <a:latin typeface="Cascadia Mono" panose="020B0609020000020004" pitchFamily="49" charset="0"/>
              </a:rPr>
              <a:t>::</a:t>
            </a:r>
            <a:r>
              <a:rPr lang="es-ES" sz="1400" dirty="0">
                <a:solidFill>
                  <a:srgbClr val="2B91AF"/>
                </a:solidFill>
                <a:latin typeface="Cascadia Mono" panose="020B0609020000020004" pitchFamily="49" charset="0"/>
              </a:rPr>
              <a:t>vector</a:t>
            </a:r>
            <a:r>
              <a:rPr lang="es-ES" sz="1400" dirty="0">
                <a:solidFill>
                  <a:srgbClr val="000000"/>
                </a:solidFill>
                <a:latin typeface="Cascadia Mono" panose="020B0609020000020004" pitchFamily="49" charset="0"/>
              </a:rPr>
              <a:t> v2{ 33, 44 };</a:t>
            </a: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std::ranges::contains</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v1, 22</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'\n'</a:t>
            </a:r>
            <a:r>
              <a:rPr lang="en-US" sz="1400" dirty="0">
                <a:solidFill>
                  <a:srgbClr val="000000"/>
                </a:solidFill>
                <a:latin typeface="Cascadia Mono" panose="020B0609020000020004" pitchFamily="49" charset="0"/>
              </a:rPr>
              <a:t>; </a:t>
            </a:r>
            <a:r>
              <a:rPr lang="en-US" sz="1400" dirty="0">
                <a:solidFill>
                  <a:srgbClr val="008000"/>
                </a:solidFill>
                <a:latin typeface="Cascadia Mono" panose="020B0609020000020004" pitchFamily="49" charset="0"/>
              </a:rPr>
              <a:t>// 1</a:t>
            </a:r>
            <a:endParaRPr lang="en-US" sz="1400" dirty="0">
              <a:solidFill>
                <a:srgbClr val="000000"/>
              </a:solidFill>
              <a:latin typeface="Cascadia Mono" panose="020B0609020000020004" pitchFamily="49" charset="0"/>
            </a:endParaRP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std::ranges::</a:t>
            </a:r>
            <a:r>
              <a:rPr lang="en-US" sz="1400" dirty="0" err="1">
                <a:solidFill>
                  <a:srgbClr val="000000"/>
                </a:solidFill>
                <a:latin typeface="Cascadia Mono" panose="020B0609020000020004" pitchFamily="49" charset="0"/>
              </a:rPr>
              <a:t>contains_subrange</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v1, v2</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'\n'</a:t>
            </a:r>
            <a:r>
              <a:rPr lang="en-US" sz="1400" dirty="0">
                <a:solidFill>
                  <a:srgbClr val="000000"/>
                </a:solidFill>
                <a:latin typeface="Cascadia Mono" panose="020B0609020000020004" pitchFamily="49" charset="0"/>
              </a:rPr>
              <a:t>; </a:t>
            </a:r>
            <a:r>
              <a:rPr lang="en-US" sz="1400" dirty="0">
                <a:solidFill>
                  <a:srgbClr val="008000"/>
                </a:solidFill>
                <a:latin typeface="Cascadia Mono" panose="020B0609020000020004" pitchFamily="49" charset="0"/>
              </a:rPr>
              <a:t>// 1</a:t>
            </a:r>
            <a:endParaRPr lang="en-US" dirty="0"/>
          </a:p>
          <a:p>
            <a:endParaRPr lang="en-US" dirty="0"/>
          </a:p>
          <a:p>
            <a:pPr marL="320040" lvl="1" indent="0">
              <a:buNone/>
            </a:pPr>
            <a:endParaRPr lang="en-US" dirty="0"/>
          </a:p>
        </p:txBody>
      </p:sp>
    </p:spTree>
    <p:extLst>
      <p:ext uri="{BB962C8B-B14F-4D97-AF65-F5344CB8AC3E}">
        <p14:creationId xmlns:p14="http://schemas.microsoft.com/office/powerpoint/2010/main" val="561586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Ranges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Several folding algorithms: </a:t>
            </a:r>
            <a:r>
              <a:rPr lang="en-US" dirty="0">
                <a:latin typeface="Consolas" panose="020B0609020204030204" pitchFamily="49" charset="0"/>
              </a:rPr>
              <a:t>ranges::</a:t>
            </a:r>
            <a:r>
              <a:rPr lang="en-US" dirty="0" err="1">
                <a:latin typeface="Consolas" panose="020B0609020204030204" pitchFamily="49" charset="0"/>
              </a:rPr>
              <a:t>fold_left</a:t>
            </a:r>
            <a:r>
              <a:rPr lang="en-US" dirty="0">
                <a:latin typeface="Consolas" panose="020B0609020204030204" pitchFamily="49" charset="0"/>
              </a:rPr>
              <a:t>()</a:t>
            </a:r>
            <a:r>
              <a:rPr lang="en-US" dirty="0"/>
              <a:t>, </a:t>
            </a:r>
            <a:r>
              <a:rPr lang="en-US" dirty="0" err="1">
                <a:latin typeface="Consolas" panose="020B0609020204030204" pitchFamily="49" charset="0"/>
              </a:rPr>
              <a:t>fold_left_first</a:t>
            </a:r>
            <a:r>
              <a:rPr lang="en-US" dirty="0">
                <a:latin typeface="Consolas" panose="020B0609020204030204" pitchFamily="49" charset="0"/>
              </a:rPr>
              <a:t>()</a:t>
            </a:r>
            <a:r>
              <a:rPr lang="en-US" dirty="0"/>
              <a:t>, </a:t>
            </a:r>
            <a:r>
              <a:rPr lang="en-US" dirty="0" err="1">
                <a:latin typeface="Consolas" panose="020B0609020204030204" pitchFamily="49" charset="0"/>
              </a:rPr>
              <a:t>fold_right</a:t>
            </a:r>
            <a:r>
              <a:rPr lang="en-US" dirty="0">
                <a:latin typeface="Consolas" panose="020B0609020204030204" pitchFamily="49" charset="0"/>
              </a:rPr>
              <a:t>()</a:t>
            </a:r>
            <a:r>
              <a:rPr lang="en-US" dirty="0"/>
              <a:t>, </a:t>
            </a:r>
            <a:r>
              <a:rPr lang="en-US" dirty="0" err="1">
                <a:latin typeface="Consolas" panose="020B0609020204030204" pitchFamily="49" charset="0"/>
              </a:rPr>
              <a:t>fold_right_last</a:t>
            </a:r>
            <a:r>
              <a:rPr lang="en-US" dirty="0">
                <a:latin typeface="Consolas" panose="020B0609020204030204" pitchFamily="49" charset="0"/>
              </a:rPr>
              <a:t>()</a:t>
            </a:r>
            <a:r>
              <a:rPr lang="en-US" dirty="0"/>
              <a:t>, </a:t>
            </a:r>
            <a:r>
              <a:rPr lang="en-US" dirty="0" err="1">
                <a:latin typeface="Consolas" panose="020B0609020204030204" pitchFamily="49" charset="0"/>
              </a:rPr>
              <a:t>fold_left_with_iter</a:t>
            </a:r>
            <a:r>
              <a:rPr lang="en-US" dirty="0">
                <a:latin typeface="Consolas" panose="020B0609020204030204" pitchFamily="49" charset="0"/>
              </a:rPr>
              <a:t>()</a:t>
            </a:r>
            <a:r>
              <a:rPr lang="en-US" dirty="0"/>
              <a:t>, and </a:t>
            </a:r>
            <a:r>
              <a:rPr lang="en-US" dirty="0" err="1">
                <a:latin typeface="Consolas" panose="020B0609020204030204" pitchFamily="49" charset="0"/>
              </a:rPr>
              <a:t>fold_left_first_with_iter</a:t>
            </a:r>
            <a:r>
              <a:rPr lang="en-US" dirty="0">
                <a:latin typeface="Consolas" panose="020B0609020204030204" pitchFamily="49" charset="0"/>
              </a:rPr>
              <a:t>()</a:t>
            </a:r>
          </a:p>
          <a:p>
            <a:r>
              <a:rPr lang="en-US" dirty="0"/>
              <a:t>E.g.:</a:t>
            </a:r>
          </a:p>
          <a:p>
            <a:pPr marL="320040" lvl="1" indent="0">
              <a:buNone/>
            </a:pPr>
            <a:r>
              <a:rPr lang="es-ES" sz="1400" dirty="0" err="1">
                <a:solidFill>
                  <a:srgbClr val="000000"/>
                </a:solidFill>
                <a:latin typeface="Cascadia Mono" panose="020B0609020000020004" pitchFamily="49" charset="0"/>
              </a:rPr>
              <a:t>std</a:t>
            </a:r>
            <a:r>
              <a:rPr lang="es-ES" sz="1400" dirty="0">
                <a:solidFill>
                  <a:srgbClr val="000000"/>
                </a:solidFill>
                <a:latin typeface="Cascadia Mono" panose="020B0609020000020004" pitchFamily="49" charset="0"/>
              </a:rPr>
              <a:t>::</a:t>
            </a:r>
            <a:r>
              <a:rPr lang="es-ES" sz="1400" dirty="0">
                <a:solidFill>
                  <a:srgbClr val="2B91AF"/>
                </a:solidFill>
                <a:latin typeface="Cascadia Mono" panose="020B0609020000020004" pitchFamily="49" charset="0"/>
              </a:rPr>
              <a:t>vector</a:t>
            </a:r>
            <a:r>
              <a:rPr lang="es-ES" sz="1400" dirty="0">
                <a:solidFill>
                  <a:srgbClr val="000000"/>
                </a:solidFill>
                <a:latin typeface="Cascadia Mono" panose="020B0609020000020004" pitchFamily="49" charset="0"/>
              </a:rPr>
              <a:t> v{ 11, 22, 33, 44 };</a:t>
            </a: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std::ranges::</a:t>
            </a:r>
            <a:r>
              <a:rPr lang="en-US" sz="1400" dirty="0" err="1">
                <a:solidFill>
                  <a:srgbClr val="000000"/>
                </a:solidFill>
                <a:latin typeface="Cascadia Mono" panose="020B0609020000020004" pitchFamily="49" charset="0"/>
              </a:rPr>
              <a:t>fold_left</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v, 1, std::plus()</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'\n'</a:t>
            </a:r>
            <a:r>
              <a:rPr lang="en-US" sz="1400" dirty="0">
                <a:solidFill>
                  <a:srgbClr val="000000"/>
                </a:solidFill>
                <a:latin typeface="Cascadia Mono" panose="020B0609020000020004" pitchFamily="49" charset="0"/>
              </a:rPr>
              <a:t>; </a:t>
            </a:r>
            <a:r>
              <a:rPr lang="en-US" sz="1400" dirty="0">
                <a:solidFill>
                  <a:srgbClr val="008000"/>
                </a:solidFill>
                <a:latin typeface="Cascadia Mono" panose="020B0609020000020004" pitchFamily="49" charset="0"/>
              </a:rPr>
              <a:t>// 110</a:t>
            </a:r>
            <a:endParaRPr lang="en-US" sz="1400" dirty="0">
              <a:solidFill>
                <a:srgbClr val="000000"/>
              </a:solidFill>
              <a:latin typeface="Cascadia Mono" panose="020B0609020000020004" pitchFamily="49" charset="0"/>
            </a:endParaRPr>
          </a:p>
          <a:p>
            <a:endParaRPr lang="en-US" dirty="0"/>
          </a:p>
          <a:p>
            <a:pPr marL="320040" lvl="1" indent="0">
              <a:buNone/>
            </a:pPr>
            <a:endParaRPr lang="en-US" dirty="0"/>
          </a:p>
        </p:txBody>
      </p:sp>
    </p:spTree>
    <p:extLst>
      <p:ext uri="{BB962C8B-B14F-4D97-AF65-F5344CB8AC3E}">
        <p14:creationId xmlns:p14="http://schemas.microsoft.com/office/powerpoint/2010/main" val="3606763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E6E6E6"/>
                </a:solidFill>
              </a:rPr>
              <a:t>Monadic Operations for std::optional</a:t>
            </a:r>
          </a:p>
          <a:p>
            <a:pPr lvl="1">
              <a:lnSpc>
                <a:spcPct val="120000"/>
              </a:lnSpc>
              <a:spcBef>
                <a:spcPts val="0"/>
              </a:spcBef>
            </a:pPr>
            <a:r>
              <a:rPr lang="en-US" sz="1600" dirty="0" err="1">
                <a:solidFill>
                  <a:srgbClr val="E6E6E6"/>
                </a:solidFill>
              </a:rPr>
              <a:t>Stacktrace</a:t>
            </a:r>
            <a:r>
              <a:rPr lang="en-US" sz="1600" dirty="0">
                <a:solidFill>
                  <a:srgbClr val="E6E6E6"/>
                </a:solidFill>
              </a:rPr>
              <a:t> Library</a:t>
            </a:r>
          </a:p>
          <a:p>
            <a:pPr lvl="1">
              <a:lnSpc>
                <a:spcPct val="120000"/>
              </a:lnSpc>
              <a:spcBef>
                <a:spcPts val="0"/>
              </a:spcBef>
            </a:pPr>
            <a:r>
              <a:rPr lang="en-US" sz="1600" dirty="0">
                <a:solidFill>
                  <a:srgbClr val="E6E6E6"/>
                </a:solidFill>
              </a:rPr>
              <a:t>Changes to Ranges Library</a:t>
            </a:r>
          </a:p>
          <a:p>
            <a:pPr lvl="1">
              <a:lnSpc>
                <a:spcPct val="120000"/>
              </a:lnSpc>
              <a:spcBef>
                <a:spcPts val="0"/>
              </a:spcBef>
            </a:pPr>
            <a:r>
              <a:rPr lang="en-US" sz="1600" dirty="0">
                <a:solidFill>
                  <a:srgbClr val="FF8200"/>
                </a:solidFill>
              </a:rPr>
              <a:t>Changes to Views Library</a:t>
            </a:r>
          </a:p>
          <a:p>
            <a:pPr lvl="1">
              <a:lnSpc>
                <a:spcPct val="120000"/>
              </a:lnSpc>
              <a:spcBef>
                <a:spcPts val="0"/>
              </a:spcBef>
            </a:pPr>
            <a:r>
              <a:rPr lang="en-US" sz="1600" dirty="0"/>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421864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Deducing this</a:t>
            </a:r>
          </a:p>
        </p:txBody>
      </p:sp>
      <p:sp>
        <p:nvSpPr>
          <p:cNvPr id="3" name="Content Placeholder 2"/>
          <p:cNvSpPr>
            <a:spLocks noGrp="1"/>
          </p:cNvSpPr>
          <p:nvPr>
            <p:ph sz="quarter" idx="13"/>
          </p:nvPr>
        </p:nvSpPr>
        <p:spPr>
          <a:xfrm>
            <a:off x="152400" y="971550"/>
            <a:ext cx="8991600" cy="4114800"/>
          </a:xfrm>
        </p:spPr>
        <p:txBody>
          <a:bodyPr>
            <a:normAutofit/>
          </a:bodyPr>
          <a:lstStyle/>
          <a:p>
            <a:pPr marL="320040" lvl="1" indent="-320040">
              <a:spcBef>
                <a:spcPts val="700"/>
              </a:spcBef>
              <a:buClr>
                <a:schemeClr val="accent2"/>
              </a:buClr>
              <a:buSzPct val="60000"/>
              <a:buFont typeface="Wingdings"/>
              <a:buChar char=""/>
            </a:pPr>
            <a:r>
              <a:rPr lang="en-US" sz="2400" dirty="0"/>
              <a:t>Code duplication</a:t>
            </a:r>
          </a:p>
          <a:p>
            <a:pPr marL="594360" lvl="2" indent="-320040">
              <a:spcBef>
                <a:spcPts val="700"/>
              </a:spcBef>
              <a:buSzPct val="60000"/>
              <a:buFont typeface="Wingdings"/>
              <a:buChar char=""/>
            </a:pPr>
            <a:r>
              <a:rPr lang="en-US" sz="2200" dirty="0"/>
              <a:t>Can be avoided by delegating to helper methods </a:t>
            </a:r>
            <a:r>
              <a:rPr lang="en-US" sz="2200" dirty="0">
                <a:sym typeface="Wingdings" panose="05000000000000000000" pitchFamily="2" charset="2"/>
              </a:rPr>
              <a:t> Cumbersome</a:t>
            </a:r>
          </a:p>
          <a:p>
            <a:pPr marL="320040" lvl="1" indent="-320040">
              <a:spcBef>
                <a:spcPts val="700"/>
              </a:spcBef>
              <a:buClr>
                <a:schemeClr val="accent2"/>
              </a:buClr>
              <a:buSzPct val="60000"/>
              <a:buFont typeface="Wingdings"/>
              <a:buChar char=""/>
            </a:pPr>
            <a:r>
              <a:rPr lang="en-US" sz="2400" dirty="0">
                <a:sym typeface="Wingdings" panose="05000000000000000000" pitchFamily="2" charset="2"/>
              </a:rPr>
              <a:t>C++23: replace all 4 overloads with:</a:t>
            </a:r>
          </a:p>
          <a:p>
            <a:pPr marL="320040" lvl="1" indent="0">
              <a:buNone/>
            </a:pPr>
            <a:r>
              <a:rPr lang="en-US" sz="1300" dirty="0">
                <a:solidFill>
                  <a:srgbClr val="0000FF"/>
                </a:solidFill>
                <a:latin typeface="Cascadia Mono" panose="020B0609020000020004" pitchFamily="49" charset="0"/>
              </a:rPr>
              <a:t>template</a:t>
            </a:r>
            <a:r>
              <a:rPr lang="en-US" sz="1300" dirty="0">
                <a:solidFill>
                  <a:srgbClr val="000000"/>
                </a:solidFill>
                <a:latin typeface="Cascadia Mono" panose="020B0609020000020004" pitchFamily="49" charset="0"/>
              </a:rPr>
              <a:t> &lt;</a:t>
            </a:r>
            <a:r>
              <a:rPr lang="en-US" sz="1300" dirty="0" err="1">
                <a:solidFill>
                  <a:srgbClr val="0000FF"/>
                </a:solidFill>
                <a:highlight>
                  <a:srgbClr val="FFFF00"/>
                </a:highlight>
                <a:latin typeface="Cascadia Mono" panose="020B0609020000020004" pitchFamily="49" charset="0"/>
              </a:rPr>
              <a:t>typename</a:t>
            </a:r>
            <a:r>
              <a:rPr lang="en-US" sz="1300" dirty="0">
                <a:solidFill>
                  <a:srgbClr val="000000"/>
                </a:solidFill>
                <a:highlight>
                  <a:srgbClr val="FFFF00"/>
                </a:highlight>
                <a:latin typeface="Cascadia Mono" panose="020B0609020000020004" pitchFamily="49" charset="0"/>
              </a:rPr>
              <a:t> </a:t>
            </a:r>
            <a:r>
              <a:rPr lang="en-US" sz="1300" dirty="0">
                <a:solidFill>
                  <a:srgbClr val="2B91AF"/>
                </a:solidFill>
                <a:highlight>
                  <a:srgbClr val="FFFF00"/>
                </a:highlight>
                <a:latin typeface="Cascadia Mono" panose="020B0609020000020004" pitchFamily="49" charset="0"/>
              </a:rPr>
              <a:t>Self</a:t>
            </a:r>
            <a:r>
              <a:rPr lang="en-US" sz="1300" dirty="0">
                <a:solidFill>
                  <a:srgbClr val="000000"/>
                </a:solidFill>
                <a:latin typeface="Cascadia Mono" panose="020B0609020000020004" pitchFamily="49" charset="0"/>
              </a:rPr>
              <a:t>&gt;</a:t>
            </a:r>
          </a:p>
          <a:p>
            <a:pPr marL="320040" lvl="1" indent="0">
              <a:buNone/>
            </a:pPr>
            <a:r>
              <a:rPr lang="en-US" sz="1300" dirty="0">
                <a:solidFill>
                  <a:srgbClr val="0000FF"/>
                </a:solidFill>
                <a:highlight>
                  <a:srgbClr val="FFFF00"/>
                </a:highlight>
                <a:latin typeface="Cascadia Mono" panose="020B0609020000020004" pitchFamily="49" charset="0"/>
              </a:rPr>
              <a:t>auto</a:t>
            </a:r>
            <a:r>
              <a:rPr lang="en-US" sz="1300" dirty="0">
                <a:solidFill>
                  <a:srgbClr val="000000"/>
                </a:solidFill>
                <a:highlight>
                  <a:srgbClr val="FFFF00"/>
                </a:highlight>
                <a:latin typeface="Cascadia Mono" panose="020B0609020000020004" pitchFamily="49" charset="0"/>
              </a:rPr>
              <a:t>&amp;&amp;</a:t>
            </a:r>
            <a:r>
              <a:rPr lang="en-US" sz="1300" dirty="0">
                <a:solidFill>
                  <a:srgbClr val="000000"/>
                </a:solidFill>
                <a:latin typeface="Cascadia Mono" panose="020B0609020000020004" pitchFamily="49" charset="0"/>
              </a:rPr>
              <a:t> </a:t>
            </a:r>
            <a:r>
              <a:rPr lang="en-US" sz="1300" dirty="0" err="1">
                <a:solidFill>
                  <a:srgbClr val="000000"/>
                </a:solidFill>
                <a:latin typeface="Cascadia Mono" panose="020B0609020000020004" pitchFamily="49" charset="0"/>
              </a:rPr>
              <a:t>GetName</a:t>
            </a:r>
            <a:r>
              <a:rPr lang="en-US" sz="1300" dirty="0">
                <a:solidFill>
                  <a:srgbClr val="000000"/>
                </a:solidFill>
                <a:latin typeface="Cascadia Mono" panose="020B0609020000020004" pitchFamily="49" charset="0"/>
              </a:rPr>
              <a:t>(</a:t>
            </a:r>
            <a:r>
              <a:rPr lang="en-US" sz="1300" dirty="0">
                <a:solidFill>
                  <a:srgbClr val="0000FF"/>
                </a:solidFill>
                <a:highlight>
                  <a:srgbClr val="FFFF00"/>
                </a:highlight>
                <a:latin typeface="Cascadia Mono" panose="020B0609020000020004" pitchFamily="49" charset="0"/>
              </a:rPr>
              <a:t>this</a:t>
            </a:r>
            <a:r>
              <a:rPr lang="en-US" sz="1300" dirty="0">
                <a:solidFill>
                  <a:srgbClr val="000000"/>
                </a:solidFill>
                <a:highlight>
                  <a:srgbClr val="FFFF00"/>
                </a:highlight>
                <a:latin typeface="Cascadia Mono" panose="020B0609020000020004" pitchFamily="49" charset="0"/>
              </a:rPr>
              <a:t> Self&amp;&amp; self</a:t>
            </a:r>
            <a:r>
              <a:rPr lang="en-US" sz="1300" dirty="0">
                <a:solidFill>
                  <a:srgbClr val="000000"/>
                </a:solidFill>
                <a:latin typeface="Cascadia Mono" panose="020B0609020000020004" pitchFamily="49" charset="0"/>
              </a:rPr>
              <a:t>) {</a:t>
            </a:r>
          </a:p>
          <a:p>
            <a:pPr marL="320040" lvl="1" indent="0">
              <a:buNone/>
            </a:pPr>
            <a:r>
              <a:rPr lang="en-US" sz="1300" dirty="0">
                <a:solidFill>
                  <a:srgbClr val="0000FF"/>
                </a:solidFill>
                <a:latin typeface="Cascadia Mono" panose="020B0609020000020004" pitchFamily="49" charset="0"/>
              </a:rPr>
              <a:t>   return</a:t>
            </a:r>
            <a:r>
              <a:rPr lang="en-US" sz="1300" dirty="0">
                <a:solidFill>
                  <a:srgbClr val="000000"/>
                </a:solidFill>
                <a:latin typeface="Cascadia Mono" panose="020B0609020000020004" pitchFamily="49" charset="0"/>
              </a:rPr>
              <a:t> std::forward&lt;</a:t>
            </a:r>
            <a:r>
              <a:rPr lang="en-US" sz="1300" dirty="0">
                <a:solidFill>
                  <a:srgbClr val="2B91AF"/>
                </a:solidFill>
                <a:latin typeface="Cascadia Mono" panose="020B0609020000020004" pitchFamily="49" charset="0"/>
              </a:rPr>
              <a:t>Self</a:t>
            </a:r>
            <a:r>
              <a:rPr lang="en-US" sz="1300" dirty="0">
                <a:solidFill>
                  <a:srgbClr val="000000"/>
                </a:solidFill>
                <a:latin typeface="Cascadia Mono" panose="020B0609020000020004" pitchFamily="49" charset="0"/>
              </a:rPr>
              <a:t>&gt;(self).</a:t>
            </a:r>
            <a:r>
              <a:rPr lang="en-US" sz="1300" dirty="0" err="1">
                <a:solidFill>
                  <a:srgbClr val="000000"/>
                </a:solidFill>
                <a:latin typeface="Cascadia Mono" panose="020B0609020000020004" pitchFamily="49" charset="0"/>
              </a:rPr>
              <a:t>m_name</a:t>
            </a:r>
            <a:r>
              <a:rPr lang="en-US" sz="1300" dirty="0">
                <a:solidFill>
                  <a:srgbClr val="000000"/>
                </a:solidFill>
                <a:latin typeface="Cascadia Mono" panose="020B0609020000020004" pitchFamily="49" charset="0"/>
              </a:rPr>
              <a:t>;</a:t>
            </a:r>
          </a:p>
          <a:p>
            <a:pPr marL="320040" lvl="1" indent="0">
              <a:buNone/>
            </a:pPr>
            <a:r>
              <a:rPr lang="en-US" sz="1300" dirty="0">
                <a:solidFill>
                  <a:srgbClr val="000000"/>
                </a:solidFill>
                <a:latin typeface="Cascadia Mono" panose="020B0609020000020004" pitchFamily="49" charset="0"/>
              </a:rPr>
              <a:t>}</a:t>
            </a:r>
            <a:endParaRPr lang="en-US" sz="1300" dirty="0"/>
          </a:p>
        </p:txBody>
      </p:sp>
      <p:sp>
        <p:nvSpPr>
          <p:cNvPr id="4" name="TextBox 3">
            <a:extLst>
              <a:ext uri="{FF2B5EF4-FFF2-40B4-BE49-F238E27FC236}">
                <a16:creationId xmlns:a16="http://schemas.microsoft.com/office/drawing/2014/main" id="{DB555351-0F35-C853-242E-799EE2269B5A}"/>
              </a:ext>
            </a:extLst>
          </p:cNvPr>
          <p:cNvSpPr txBox="1"/>
          <p:nvPr/>
        </p:nvSpPr>
        <p:spPr>
          <a:xfrm>
            <a:off x="6324600" y="4248150"/>
            <a:ext cx="2590800" cy="646331"/>
          </a:xfrm>
          <a:prstGeom prst="rect">
            <a:avLst/>
          </a:prstGeom>
          <a:solidFill>
            <a:srgbClr val="C6F5BC"/>
          </a:solidFill>
          <a:ln>
            <a:solidFill>
              <a:srgbClr val="64EB1B"/>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230188">
              <a:tabLst>
                <a:tab pos="0" algn="l"/>
              </a:tabLst>
            </a:pPr>
            <a:r>
              <a:rPr lang="en-US" sz="1200" dirty="0"/>
              <a:t>“</a:t>
            </a:r>
            <a:r>
              <a:rPr lang="en-US" sz="1200" b="1" dirty="0"/>
              <a:t>How C++23 Changes the Way We Write Code</a:t>
            </a:r>
            <a:r>
              <a:rPr lang="en-US" sz="1200" dirty="0"/>
              <a:t>” -- Timur </a:t>
            </a:r>
            <a:r>
              <a:rPr lang="en-US" sz="1200" dirty="0" err="1"/>
              <a:t>Doumler</a:t>
            </a:r>
            <a:endParaRPr lang="en-US" sz="1200" dirty="0"/>
          </a:p>
          <a:p>
            <a:pPr algn="r"/>
            <a:r>
              <a:rPr lang="en-US" sz="1200" i="1" dirty="0"/>
              <a:t>Thursday, September 15 • 10:30 MDT</a:t>
            </a:r>
          </a:p>
        </p:txBody>
      </p:sp>
    </p:spTree>
    <p:extLst>
      <p:ext uri="{BB962C8B-B14F-4D97-AF65-F5344CB8AC3E}">
        <p14:creationId xmlns:p14="http://schemas.microsoft.com/office/powerpoint/2010/main" val="1292518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Views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views::zip</a:t>
            </a:r>
            <a:r>
              <a:rPr lang="en-US" dirty="0"/>
              <a:t>: A view with the n</a:t>
            </a:r>
            <a:r>
              <a:rPr lang="en-US" baseline="30000" dirty="0"/>
              <a:t>th</a:t>
            </a:r>
            <a:r>
              <a:rPr lang="en-US" dirty="0"/>
              <a:t> element a tuple of the n</a:t>
            </a:r>
            <a:r>
              <a:rPr lang="en-US" baseline="30000" dirty="0"/>
              <a:t>th</a:t>
            </a:r>
            <a:r>
              <a:rPr lang="en-US" dirty="0"/>
              <a:t> elements of all given views</a:t>
            </a:r>
          </a:p>
          <a:p>
            <a:r>
              <a:rPr lang="en-US" dirty="0">
                <a:latin typeface="Consolas" panose="020B0609020204030204" pitchFamily="49" charset="0"/>
              </a:rPr>
              <a:t>views::</a:t>
            </a:r>
            <a:r>
              <a:rPr lang="en-US" dirty="0" err="1">
                <a:latin typeface="Consolas" panose="020B0609020204030204" pitchFamily="49" charset="0"/>
              </a:rPr>
              <a:t>zip_transform</a:t>
            </a:r>
            <a:r>
              <a:rPr lang="en-US" dirty="0"/>
              <a:t>: A view with the n</a:t>
            </a:r>
            <a:r>
              <a:rPr lang="en-US" baseline="30000" dirty="0"/>
              <a:t>th</a:t>
            </a:r>
            <a:r>
              <a:rPr lang="en-US" dirty="0"/>
              <a:t> element the result of applying a given operator to the n</a:t>
            </a:r>
            <a:r>
              <a:rPr lang="en-US" baseline="30000" dirty="0"/>
              <a:t>th</a:t>
            </a:r>
            <a:r>
              <a:rPr lang="en-US" dirty="0"/>
              <a:t> elements of all given views</a:t>
            </a:r>
          </a:p>
          <a:p>
            <a:r>
              <a:rPr lang="en-US" dirty="0"/>
              <a:t>E.g.:</a:t>
            </a:r>
          </a:p>
          <a:p>
            <a:pPr marL="320040" lvl="1" indent="0">
              <a:buNone/>
            </a:pPr>
            <a:r>
              <a:rPr lang="es-ES" sz="1400" dirty="0" err="1">
                <a:solidFill>
                  <a:srgbClr val="000000"/>
                </a:solidFill>
                <a:latin typeface="Cascadia Mono" panose="020B0609020000020004" pitchFamily="49" charset="0"/>
              </a:rPr>
              <a:t>std</a:t>
            </a:r>
            <a:r>
              <a:rPr lang="es-ES" sz="1400" dirty="0">
                <a:solidFill>
                  <a:srgbClr val="000000"/>
                </a:solidFill>
                <a:latin typeface="Cascadia Mono" panose="020B0609020000020004" pitchFamily="49" charset="0"/>
              </a:rPr>
              <a:t>::</a:t>
            </a:r>
            <a:r>
              <a:rPr lang="es-ES" sz="1400" dirty="0">
                <a:solidFill>
                  <a:srgbClr val="2B91AF"/>
                </a:solidFill>
                <a:latin typeface="Cascadia Mono" panose="020B0609020000020004" pitchFamily="49" charset="0"/>
              </a:rPr>
              <a:t>vector</a:t>
            </a:r>
            <a:r>
              <a:rPr lang="es-ES" sz="1400" dirty="0">
                <a:solidFill>
                  <a:srgbClr val="000000"/>
                </a:solidFill>
                <a:latin typeface="Cascadia Mono" panose="020B0609020000020004" pitchFamily="49" charset="0"/>
              </a:rPr>
              <a:t> v1 { 1, 2 };</a:t>
            </a:r>
          </a:p>
          <a:p>
            <a:pPr marL="320040" lvl="1" indent="0">
              <a:buNone/>
            </a:pP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vector</a:t>
            </a:r>
            <a:r>
              <a:rPr lang="en-US" sz="1400" dirty="0">
                <a:solidFill>
                  <a:srgbClr val="000000"/>
                </a:solidFill>
                <a:latin typeface="Cascadia Mono" panose="020B0609020000020004" pitchFamily="49" charset="0"/>
              </a:rPr>
              <a:t> v2 { </a:t>
            </a:r>
            <a:r>
              <a:rPr lang="en-US" sz="1400" dirty="0">
                <a:solidFill>
                  <a:srgbClr val="A31515"/>
                </a:solidFill>
                <a:latin typeface="Cascadia Mono" panose="020B0609020000020004" pitchFamily="49" charset="0"/>
              </a:rPr>
              <a:t>'a'</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'b'</a:t>
            </a:r>
            <a:r>
              <a:rPr lang="en-US" sz="1400" dirty="0">
                <a:solidFill>
                  <a:srgbClr val="000000"/>
                </a:solidFill>
                <a:latin typeface="Cascadia Mono" panose="020B0609020000020004" pitchFamily="49" charset="0"/>
              </a:rPr>
              <a:t>, </a:t>
            </a:r>
            <a:r>
              <a:rPr lang="en-US" sz="1400" dirty="0" err="1">
                <a:solidFill>
                  <a:srgbClr val="A31515"/>
                </a:solidFill>
                <a:latin typeface="Cascadia Mono" panose="020B0609020000020004" pitchFamily="49" charset="0"/>
              </a:rPr>
              <a:t>'c</a:t>
            </a:r>
            <a:r>
              <a:rPr lang="en-US" sz="1400" dirty="0">
                <a:solidFill>
                  <a:srgbClr val="A31515"/>
                </a:solidFill>
                <a:latin typeface="Cascadia Mono" panose="020B0609020000020004" pitchFamily="49" charset="0"/>
              </a:rPr>
              <a:t>'</a:t>
            </a:r>
            <a:r>
              <a:rPr lang="en-US" sz="1400" dirty="0">
                <a:solidFill>
                  <a:srgbClr val="000000"/>
                </a:solidFill>
                <a:latin typeface="Cascadia Mono" panose="020B0609020000020004" pitchFamily="49" charset="0"/>
              </a:rPr>
              <a:t> };</a:t>
            </a:r>
          </a:p>
          <a:p>
            <a:pPr marL="320040" lvl="1" indent="0">
              <a:buNone/>
            </a:pPr>
            <a:r>
              <a:rPr lang="es-ES" sz="1400" dirty="0" err="1">
                <a:solidFill>
                  <a:srgbClr val="000000"/>
                </a:solidFill>
                <a:latin typeface="Cascadia Mono" panose="020B0609020000020004" pitchFamily="49" charset="0"/>
              </a:rPr>
              <a:t>std</a:t>
            </a:r>
            <a:r>
              <a:rPr lang="es-ES" sz="1400" dirty="0">
                <a:solidFill>
                  <a:srgbClr val="000000"/>
                </a:solidFill>
                <a:latin typeface="Cascadia Mono" panose="020B0609020000020004" pitchFamily="49" charset="0"/>
              </a:rPr>
              <a:t>::</a:t>
            </a:r>
            <a:r>
              <a:rPr lang="es-ES" sz="1400" dirty="0">
                <a:solidFill>
                  <a:srgbClr val="2B91AF"/>
                </a:solidFill>
                <a:latin typeface="Cascadia Mono" panose="020B0609020000020004" pitchFamily="49" charset="0"/>
              </a:rPr>
              <a:t>vector</a:t>
            </a:r>
            <a:r>
              <a:rPr lang="es-ES" sz="1400" dirty="0">
                <a:solidFill>
                  <a:srgbClr val="000000"/>
                </a:solidFill>
                <a:latin typeface="Cascadia Mono" panose="020B0609020000020004" pitchFamily="49" charset="0"/>
              </a:rPr>
              <a:t> v3 { 3, 4, 5 };</a:t>
            </a:r>
            <a:endParaRPr lang="en-US" sz="1400" dirty="0">
              <a:solidFill>
                <a:srgbClr val="000000"/>
              </a:solidFill>
              <a:latin typeface="Cascadia Mono" panose="020B0609020000020004" pitchFamily="49" charset="0"/>
            </a:endParaRP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r1 { std::views::zip(v1, v2) };                   </a:t>
            </a:r>
            <a:r>
              <a:rPr lang="en-US" sz="1400" dirty="0">
                <a:solidFill>
                  <a:srgbClr val="008000"/>
                </a:solidFill>
                <a:latin typeface="Cascadia Mono" panose="020B0609020000020004" pitchFamily="49" charset="0"/>
              </a:rPr>
              <a:t>// {(1,'a'),(2,'b')}</a:t>
            </a:r>
            <a:endParaRPr lang="en-US" sz="1400" dirty="0">
              <a:solidFill>
                <a:srgbClr val="000000"/>
              </a:solidFill>
              <a:latin typeface="Cascadia Mono" panose="020B0609020000020004" pitchFamily="49" charset="0"/>
            </a:endParaRP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r2 { std::views::</a:t>
            </a:r>
            <a:r>
              <a:rPr lang="en-US" sz="1400" dirty="0" err="1">
                <a:solidFill>
                  <a:srgbClr val="000000"/>
                </a:solidFill>
                <a:latin typeface="Cascadia Mono" panose="020B0609020000020004" pitchFamily="49" charset="0"/>
              </a:rPr>
              <a:t>zip_transform</a:t>
            </a: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multiplies</a:t>
            </a:r>
            <a:r>
              <a:rPr lang="en-US" sz="1400" dirty="0">
                <a:solidFill>
                  <a:srgbClr val="000000"/>
                </a:solidFill>
                <a:latin typeface="Cascadia Mono" panose="020B0609020000020004" pitchFamily="49" charset="0"/>
              </a:rPr>
              <a:t>(), v1, v3) };  </a:t>
            </a:r>
            <a:r>
              <a:rPr lang="en-US" sz="1400" dirty="0">
                <a:solidFill>
                  <a:srgbClr val="008000"/>
                </a:solidFill>
                <a:latin typeface="Cascadia Mono" panose="020B0609020000020004" pitchFamily="49" charset="0"/>
              </a:rPr>
              <a:t>// {3,8}</a:t>
            </a:r>
            <a:endParaRPr lang="en-US" dirty="0"/>
          </a:p>
        </p:txBody>
      </p:sp>
    </p:spTree>
    <p:extLst>
      <p:ext uri="{BB962C8B-B14F-4D97-AF65-F5344CB8AC3E}">
        <p14:creationId xmlns:p14="http://schemas.microsoft.com/office/powerpoint/2010/main" val="551165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Views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views::adjacent</a:t>
            </a:r>
            <a:r>
              <a:rPr lang="en-US" dirty="0"/>
              <a:t>: A view with each element a tuple of references to </a:t>
            </a:r>
            <a:r>
              <a:rPr lang="en-US" b="1" i="1" dirty="0"/>
              <a:t>N</a:t>
            </a:r>
            <a:r>
              <a:rPr lang="en-US" dirty="0"/>
              <a:t> adjacent elements from the original view</a:t>
            </a:r>
          </a:p>
          <a:p>
            <a:r>
              <a:rPr lang="en-US" dirty="0">
                <a:latin typeface="Consolas" panose="020B0609020204030204" pitchFamily="49" charset="0"/>
              </a:rPr>
              <a:t>views::</a:t>
            </a:r>
            <a:r>
              <a:rPr lang="en-US" dirty="0" err="1">
                <a:latin typeface="Consolas" panose="020B0609020204030204" pitchFamily="49" charset="0"/>
              </a:rPr>
              <a:t>adjacent_transform</a:t>
            </a:r>
            <a:r>
              <a:rPr lang="en-US" dirty="0"/>
              <a:t>: A view with each element the result of applying an operation to </a:t>
            </a:r>
            <a:r>
              <a:rPr lang="en-US" b="1" i="1" dirty="0"/>
              <a:t>N</a:t>
            </a:r>
            <a:r>
              <a:rPr lang="en-US" dirty="0"/>
              <a:t> adjacent elements</a:t>
            </a:r>
          </a:p>
          <a:p>
            <a:r>
              <a:rPr lang="en-US" dirty="0"/>
              <a:t>E.g.:</a:t>
            </a:r>
          </a:p>
          <a:p>
            <a:pPr marL="320040" lvl="1" indent="0">
              <a:buNone/>
            </a:pPr>
            <a:r>
              <a:rPr lang="es-ES" sz="1400" dirty="0" err="1">
                <a:solidFill>
                  <a:srgbClr val="000000"/>
                </a:solidFill>
                <a:latin typeface="Cascadia Mono" panose="020B0609020000020004" pitchFamily="49" charset="0"/>
              </a:rPr>
              <a:t>std</a:t>
            </a:r>
            <a:r>
              <a:rPr lang="es-ES" sz="1400" dirty="0">
                <a:solidFill>
                  <a:srgbClr val="000000"/>
                </a:solidFill>
                <a:latin typeface="Cascadia Mono" panose="020B0609020000020004" pitchFamily="49" charset="0"/>
              </a:rPr>
              <a:t>::</a:t>
            </a:r>
            <a:r>
              <a:rPr lang="es-ES" sz="1400" dirty="0">
                <a:solidFill>
                  <a:srgbClr val="2B91AF"/>
                </a:solidFill>
                <a:latin typeface="Cascadia Mono" panose="020B0609020000020004" pitchFamily="49" charset="0"/>
              </a:rPr>
              <a:t>vector</a:t>
            </a:r>
            <a:r>
              <a:rPr lang="es-ES" sz="1400" dirty="0">
                <a:solidFill>
                  <a:srgbClr val="000000"/>
                </a:solidFill>
                <a:latin typeface="Cascadia Mono" panose="020B0609020000020004" pitchFamily="49" charset="0"/>
              </a:rPr>
              <a:t> v { 1, 2, 3, 4 };</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r3 { v | std::views::adjacent&lt;2&gt; } </a:t>
            </a:r>
            <a:r>
              <a:rPr lang="en-US" sz="1400" dirty="0">
                <a:solidFill>
                  <a:srgbClr val="008000"/>
                </a:solidFill>
                <a:latin typeface="Cascadia Mono" panose="020B0609020000020004" pitchFamily="49" charset="0"/>
              </a:rPr>
              <a:t>// {(1,2),(2,3),(3,4)}</a:t>
            </a:r>
            <a:endParaRPr lang="en-US" dirty="0"/>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r4 { v | std::views::</a:t>
            </a:r>
            <a:r>
              <a:rPr lang="en-US" sz="1400" dirty="0" err="1">
                <a:solidFill>
                  <a:srgbClr val="000000"/>
                </a:solidFill>
                <a:latin typeface="Cascadia Mono" panose="020B0609020000020004" pitchFamily="49" charset="0"/>
              </a:rPr>
              <a:t>adjacent_transform</a:t>
            </a:r>
            <a:r>
              <a:rPr lang="en-US" sz="1400" dirty="0">
                <a:solidFill>
                  <a:srgbClr val="000000"/>
                </a:solidFill>
                <a:latin typeface="Cascadia Mono" panose="020B0609020000020004" pitchFamily="49" charset="0"/>
              </a:rPr>
              <a:t>&lt;2&gt;(std::</a:t>
            </a:r>
            <a:r>
              <a:rPr lang="en-US" sz="1400" dirty="0">
                <a:solidFill>
                  <a:srgbClr val="2B91AF"/>
                </a:solidFill>
                <a:latin typeface="Cascadia Mono" panose="020B0609020000020004" pitchFamily="49" charset="0"/>
              </a:rPr>
              <a:t>multiplies</a:t>
            </a:r>
            <a:r>
              <a:rPr lang="en-US" sz="1400" dirty="0">
                <a:solidFill>
                  <a:srgbClr val="000000"/>
                </a:solidFill>
                <a:latin typeface="Cascadia Mono" panose="020B0609020000020004" pitchFamily="49" charset="0"/>
              </a:rPr>
              <a:t>()) }</a:t>
            </a:r>
            <a:r>
              <a:rPr lang="en-US" sz="1400" dirty="0">
                <a:solidFill>
                  <a:srgbClr val="008000"/>
                </a:solidFill>
                <a:latin typeface="Cascadia Mono" panose="020B0609020000020004" pitchFamily="49" charset="0"/>
              </a:rPr>
              <a:t>// {2,6,12}</a:t>
            </a:r>
            <a:endParaRPr lang="en-US" dirty="0"/>
          </a:p>
        </p:txBody>
      </p:sp>
    </p:spTree>
    <p:extLst>
      <p:ext uri="{BB962C8B-B14F-4D97-AF65-F5344CB8AC3E}">
        <p14:creationId xmlns:p14="http://schemas.microsoft.com/office/powerpoint/2010/main" val="2476261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Views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Two helper types:</a:t>
            </a:r>
            <a:endParaRPr lang="en-US" dirty="0">
              <a:latin typeface="Consolas" panose="020B0609020204030204" pitchFamily="49" charset="0"/>
            </a:endParaRPr>
          </a:p>
          <a:p>
            <a:pPr lvl="1"/>
            <a:r>
              <a:rPr lang="en-US" dirty="0">
                <a:latin typeface="Consolas" panose="020B0609020204030204" pitchFamily="49" charset="0"/>
              </a:rPr>
              <a:t>views::pairwise = views::adjacent&lt;2&gt;</a:t>
            </a:r>
          </a:p>
          <a:p>
            <a:pPr lvl="1"/>
            <a:r>
              <a:rPr lang="en-US" dirty="0">
                <a:latin typeface="Consolas" panose="020B0609020204030204" pitchFamily="49" charset="0"/>
              </a:rPr>
              <a:t>views::</a:t>
            </a:r>
            <a:r>
              <a:rPr lang="en-US" dirty="0" err="1">
                <a:latin typeface="Consolas" panose="020B0609020204030204" pitchFamily="49" charset="0"/>
              </a:rPr>
              <a:t>pairwise_transform</a:t>
            </a:r>
            <a:r>
              <a:rPr lang="en-US" dirty="0">
                <a:latin typeface="Consolas" panose="020B0609020204030204" pitchFamily="49" charset="0"/>
              </a:rPr>
              <a:t> = views::</a:t>
            </a:r>
            <a:r>
              <a:rPr lang="en-US" dirty="0" err="1">
                <a:latin typeface="Consolas" panose="020B0609020204030204" pitchFamily="49" charset="0"/>
              </a:rPr>
              <a:t>adjacent_transform</a:t>
            </a:r>
            <a:r>
              <a:rPr lang="en-US" dirty="0">
                <a:latin typeface="Consolas" panose="020B0609020204030204" pitchFamily="49" charset="0"/>
              </a:rPr>
              <a:t>&lt;2&gt;</a:t>
            </a:r>
          </a:p>
          <a:p>
            <a:r>
              <a:rPr lang="en-US" dirty="0"/>
              <a:t>E.g.:</a:t>
            </a:r>
          </a:p>
          <a:p>
            <a:pPr marL="320040" lvl="1" indent="0">
              <a:buNone/>
            </a:pP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vector</a:t>
            </a:r>
            <a:r>
              <a:rPr lang="en-US" sz="1400" dirty="0">
                <a:solidFill>
                  <a:srgbClr val="000000"/>
                </a:solidFill>
                <a:latin typeface="Cascadia Mono" panose="020B0609020000020004" pitchFamily="49" charset="0"/>
              </a:rPr>
              <a:t> v2 { </a:t>
            </a:r>
            <a:r>
              <a:rPr lang="en-US" sz="1400" dirty="0">
                <a:solidFill>
                  <a:srgbClr val="A31515"/>
                </a:solidFill>
                <a:latin typeface="Cascadia Mono" panose="020B0609020000020004" pitchFamily="49" charset="0"/>
              </a:rPr>
              <a:t>'a'</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'b'</a:t>
            </a:r>
            <a:r>
              <a:rPr lang="en-US" sz="1400" dirty="0">
                <a:solidFill>
                  <a:srgbClr val="000000"/>
                </a:solidFill>
                <a:latin typeface="Cascadia Mono" panose="020B0609020000020004" pitchFamily="49" charset="0"/>
              </a:rPr>
              <a:t>, </a:t>
            </a:r>
            <a:r>
              <a:rPr lang="en-US" sz="1400" dirty="0" err="1">
                <a:solidFill>
                  <a:srgbClr val="A31515"/>
                </a:solidFill>
                <a:latin typeface="Cascadia Mono" panose="020B0609020000020004" pitchFamily="49" charset="0"/>
              </a:rPr>
              <a:t>'c</a:t>
            </a:r>
            <a:r>
              <a:rPr lang="en-US" sz="1400" dirty="0">
                <a:solidFill>
                  <a:srgbClr val="A31515"/>
                </a:solidFill>
                <a:latin typeface="Cascadia Mono" panose="020B0609020000020004" pitchFamily="49" charset="0"/>
              </a:rPr>
              <a:t>'</a:t>
            </a:r>
            <a:r>
              <a:rPr lang="en-US" sz="1400" dirty="0">
                <a:solidFill>
                  <a:srgbClr val="000000"/>
                </a:solidFill>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r5 { v2 | std::views::pairwise };          </a:t>
            </a:r>
            <a:r>
              <a:rPr lang="en-US" sz="1400" dirty="0">
                <a:solidFill>
                  <a:srgbClr val="008000"/>
                </a:solidFill>
                <a:latin typeface="Cascadia Mono" panose="020B0609020000020004" pitchFamily="49" charset="0"/>
              </a:rPr>
              <a:t>// {('</a:t>
            </a:r>
            <a:r>
              <a:rPr lang="en-US" sz="1400" dirty="0" err="1">
                <a:solidFill>
                  <a:srgbClr val="008000"/>
                </a:solidFill>
                <a:latin typeface="Cascadia Mono" panose="020B0609020000020004" pitchFamily="49" charset="0"/>
              </a:rPr>
              <a:t>a','b</a:t>
            </a:r>
            <a:r>
              <a:rPr lang="en-US" sz="1400" dirty="0">
                <a:solidFill>
                  <a:srgbClr val="008000"/>
                </a:solidFill>
                <a:latin typeface="Cascadia Mono" panose="020B0609020000020004" pitchFamily="49" charset="0"/>
              </a:rPr>
              <a:t>'),('</a:t>
            </a:r>
            <a:r>
              <a:rPr lang="en-US" sz="1400" dirty="0" err="1">
                <a:solidFill>
                  <a:srgbClr val="008000"/>
                </a:solidFill>
                <a:latin typeface="Cascadia Mono" panose="020B0609020000020004" pitchFamily="49" charset="0"/>
              </a:rPr>
              <a:t>b','c</a:t>
            </a:r>
            <a:r>
              <a:rPr lang="en-US" sz="1400" dirty="0">
                <a:solidFill>
                  <a:srgbClr val="008000"/>
                </a:solidFill>
                <a:latin typeface="Cascadia Mono" panose="020B0609020000020004" pitchFamily="49" charset="0"/>
              </a:rPr>
              <a:t>’)}</a:t>
            </a:r>
            <a:endParaRPr lang="en-US" sz="1400" dirty="0">
              <a:solidFill>
                <a:srgbClr val="000000"/>
              </a:solidFill>
              <a:latin typeface="Cascadia Mono" panose="020B0609020000020004" pitchFamily="49" charset="0"/>
            </a:endParaRPr>
          </a:p>
          <a:p>
            <a:pPr marL="320040" lvl="1" indent="0">
              <a:buNone/>
            </a:pPr>
            <a:endParaRPr lang="es-ES" sz="1400" dirty="0">
              <a:solidFill>
                <a:srgbClr val="000000"/>
              </a:solidFill>
              <a:latin typeface="Cascadia Mono" panose="020B0609020000020004" pitchFamily="49" charset="0"/>
            </a:endParaRPr>
          </a:p>
          <a:p>
            <a:pPr marL="320040" lvl="1" indent="0">
              <a:buNone/>
            </a:pPr>
            <a:r>
              <a:rPr lang="es-ES" sz="1400" dirty="0" err="1">
                <a:solidFill>
                  <a:srgbClr val="000000"/>
                </a:solidFill>
                <a:latin typeface="Cascadia Mono" panose="020B0609020000020004" pitchFamily="49" charset="0"/>
              </a:rPr>
              <a:t>std</a:t>
            </a:r>
            <a:r>
              <a:rPr lang="es-ES" sz="1400" dirty="0">
                <a:solidFill>
                  <a:srgbClr val="000000"/>
                </a:solidFill>
                <a:latin typeface="Cascadia Mono" panose="020B0609020000020004" pitchFamily="49" charset="0"/>
              </a:rPr>
              <a:t>::</a:t>
            </a:r>
            <a:r>
              <a:rPr lang="es-ES" sz="1400" dirty="0">
                <a:solidFill>
                  <a:srgbClr val="2B91AF"/>
                </a:solidFill>
                <a:latin typeface="Cascadia Mono" panose="020B0609020000020004" pitchFamily="49" charset="0"/>
              </a:rPr>
              <a:t>vector</a:t>
            </a:r>
            <a:r>
              <a:rPr lang="es-ES" sz="1400" dirty="0">
                <a:solidFill>
                  <a:srgbClr val="000000"/>
                </a:solidFill>
                <a:latin typeface="Cascadia Mono" panose="020B0609020000020004" pitchFamily="49" charset="0"/>
              </a:rPr>
              <a:t> v3 { 3, 4, 5 };</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r6 { v3 | std::views::</a:t>
            </a:r>
            <a:r>
              <a:rPr lang="en-US" sz="1400" dirty="0" err="1">
                <a:solidFill>
                  <a:srgbClr val="000000"/>
                </a:solidFill>
                <a:latin typeface="Cascadia Mono" panose="020B0609020000020004" pitchFamily="49" charset="0"/>
              </a:rPr>
              <a:t>pairwise_transform</a:t>
            </a: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plus</a:t>
            </a:r>
            <a:r>
              <a:rPr lang="en-US" sz="1400" dirty="0">
                <a:solidFill>
                  <a:srgbClr val="000000"/>
                </a:solidFill>
                <a:latin typeface="Cascadia Mono" panose="020B0609020000020004" pitchFamily="49" charset="0"/>
              </a:rPr>
              <a:t>()) };   </a:t>
            </a:r>
            <a:r>
              <a:rPr lang="en-US" sz="1400" dirty="0">
                <a:solidFill>
                  <a:srgbClr val="008000"/>
                </a:solidFill>
                <a:latin typeface="Cascadia Mono" panose="020B0609020000020004" pitchFamily="49" charset="0"/>
              </a:rPr>
              <a:t>// {7,9}</a:t>
            </a:r>
            <a:endParaRPr lang="en-US" sz="1400" dirty="0">
              <a:solidFill>
                <a:srgbClr val="000000"/>
              </a:solidFill>
              <a:latin typeface="Cascadia Mono" panose="020B0609020000020004" pitchFamily="49" charset="0"/>
            </a:endParaRPr>
          </a:p>
        </p:txBody>
      </p:sp>
    </p:spTree>
    <p:extLst>
      <p:ext uri="{BB962C8B-B14F-4D97-AF65-F5344CB8AC3E}">
        <p14:creationId xmlns:p14="http://schemas.microsoft.com/office/powerpoint/2010/main" val="2301505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Views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views::slide</a:t>
            </a:r>
            <a:r>
              <a:rPr lang="en-US" dirty="0"/>
              <a:t>: A view with each element a tuple of references to adjacent elements from the original view (sliding window)</a:t>
            </a:r>
          </a:p>
          <a:p>
            <a:pPr lvl="1"/>
            <a:r>
              <a:rPr lang="en-US" dirty="0"/>
              <a:t>Similar to </a:t>
            </a:r>
            <a:r>
              <a:rPr lang="en-US" dirty="0">
                <a:latin typeface="Consolas" panose="020B0609020204030204" pitchFamily="49" charset="0"/>
              </a:rPr>
              <a:t>views::adjacent</a:t>
            </a:r>
            <a:r>
              <a:rPr lang="en-US" dirty="0"/>
              <a:t>, but window size is runtime parameter for </a:t>
            </a:r>
            <a:r>
              <a:rPr lang="en-US" dirty="0">
                <a:latin typeface="Consolas" panose="020B0609020204030204" pitchFamily="49" charset="0"/>
              </a:rPr>
              <a:t>slide()</a:t>
            </a:r>
          </a:p>
          <a:p>
            <a:r>
              <a:rPr lang="en-US" dirty="0"/>
              <a:t>E.g.:</a:t>
            </a:r>
          </a:p>
          <a:p>
            <a:pPr marL="320040" lvl="1" indent="0">
              <a:buNone/>
            </a:pPr>
            <a:r>
              <a:rPr lang="es-ES" sz="1200" dirty="0" err="1">
                <a:solidFill>
                  <a:srgbClr val="000000"/>
                </a:solidFill>
                <a:latin typeface="Cascadia Mono" panose="020B0609020000020004" pitchFamily="49" charset="0"/>
              </a:rPr>
              <a:t>std</a:t>
            </a:r>
            <a:r>
              <a:rPr lang="es-ES" sz="1200" dirty="0">
                <a:solidFill>
                  <a:srgbClr val="000000"/>
                </a:solidFill>
                <a:latin typeface="Cascadia Mono" panose="020B0609020000020004" pitchFamily="49" charset="0"/>
              </a:rPr>
              <a:t>::</a:t>
            </a:r>
            <a:r>
              <a:rPr lang="es-ES" sz="1200" dirty="0">
                <a:solidFill>
                  <a:srgbClr val="2B91AF"/>
                </a:solidFill>
                <a:latin typeface="Cascadia Mono" panose="020B0609020000020004" pitchFamily="49" charset="0"/>
              </a:rPr>
              <a:t>vector</a:t>
            </a:r>
            <a:r>
              <a:rPr lang="es-ES" sz="1200" dirty="0">
                <a:solidFill>
                  <a:srgbClr val="000000"/>
                </a:solidFill>
                <a:latin typeface="Cascadia Mono" panose="020B0609020000020004" pitchFamily="49" charset="0"/>
              </a:rPr>
              <a:t> v { 1, 2, 3, 4, 5 };</a:t>
            </a:r>
          </a:p>
          <a:p>
            <a:pPr marL="320040" lvl="1" indent="0">
              <a:buNone/>
            </a:pPr>
            <a:r>
              <a:rPr lang="en-US" sz="1200" dirty="0">
                <a:solidFill>
                  <a:srgbClr val="0000FF"/>
                </a:solidFill>
                <a:latin typeface="Cascadia Mono" panose="020B0609020000020004" pitchFamily="49" charset="0"/>
              </a:rPr>
              <a:t>auto</a:t>
            </a:r>
            <a:r>
              <a:rPr lang="en-US" sz="1200" dirty="0">
                <a:solidFill>
                  <a:srgbClr val="000000"/>
                </a:solidFill>
                <a:latin typeface="Cascadia Mono" panose="020B0609020000020004" pitchFamily="49" charset="0"/>
              </a:rPr>
              <a:t> r7 { v | std::views::slide(2) };   </a:t>
            </a:r>
            <a:r>
              <a:rPr lang="en-US" sz="1200" dirty="0">
                <a:solidFill>
                  <a:srgbClr val="008000"/>
                </a:solidFill>
                <a:latin typeface="Cascadia Mono" panose="020B0609020000020004" pitchFamily="49" charset="0"/>
              </a:rPr>
              <a:t>// {(1,2),(2,3),(3,4),(4,5)}</a:t>
            </a:r>
            <a:endParaRPr lang="en-US" sz="1800" dirty="0"/>
          </a:p>
          <a:p>
            <a:endParaRPr lang="en-US" dirty="0"/>
          </a:p>
        </p:txBody>
      </p:sp>
    </p:spTree>
    <p:extLst>
      <p:ext uri="{BB962C8B-B14F-4D97-AF65-F5344CB8AC3E}">
        <p14:creationId xmlns:p14="http://schemas.microsoft.com/office/powerpoint/2010/main" val="1294227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Views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views::chunk</a:t>
            </a:r>
            <a:r>
              <a:rPr lang="en-US" dirty="0"/>
              <a:t>: A view with each element a tuple of </a:t>
            </a:r>
            <a:r>
              <a:rPr lang="en-US" b="1" i="1" dirty="0"/>
              <a:t>N</a:t>
            </a:r>
            <a:r>
              <a:rPr lang="en-US" dirty="0"/>
              <a:t> references to </a:t>
            </a:r>
            <a:r>
              <a:rPr lang="en-US" b="1" i="1" dirty="0"/>
              <a:t>next</a:t>
            </a:r>
            <a:r>
              <a:rPr lang="en-US" dirty="0"/>
              <a:t> </a:t>
            </a:r>
            <a:r>
              <a:rPr lang="en-US" b="1" i="1" dirty="0"/>
              <a:t>N</a:t>
            </a:r>
            <a:r>
              <a:rPr lang="en-US" dirty="0"/>
              <a:t> elements of the original view</a:t>
            </a:r>
          </a:p>
          <a:p>
            <a:r>
              <a:rPr lang="en-US" dirty="0"/>
              <a:t>E.g.:</a:t>
            </a:r>
          </a:p>
          <a:p>
            <a:pPr marL="320040" lvl="1" indent="0">
              <a:buNone/>
            </a:pPr>
            <a:r>
              <a:rPr lang="es-ES" sz="1200" dirty="0" err="1">
                <a:solidFill>
                  <a:srgbClr val="000000"/>
                </a:solidFill>
                <a:latin typeface="Cascadia Mono" panose="020B0609020000020004" pitchFamily="49" charset="0"/>
              </a:rPr>
              <a:t>std</a:t>
            </a:r>
            <a:r>
              <a:rPr lang="es-ES" sz="1200" dirty="0">
                <a:solidFill>
                  <a:srgbClr val="000000"/>
                </a:solidFill>
                <a:latin typeface="Cascadia Mono" panose="020B0609020000020004" pitchFamily="49" charset="0"/>
              </a:rPr>
              <a:t>::</a:t>
            </a:r>
            <a:r>
              <a:rPr lang="es-ES" sz="1200" dirty="0">
                <a:solidFill>
                  <a:srgbClr val="2B91AF"/>
                </a:solidFill>
                <a:latin typeface="Cascadia Mono" panose="020B0609020000020004" pitchFamily="49" charset="0"/>
              </a:rPr>
              <a:t>vector</a:t>
            </a:r>
            <a:r>
              <a:rPr lang="es-ES" sz="1200" dirty="0">
                <a:solidFill>
                  <a:srgbClr val="000000"/>
                </a:solidFill>
                <a:latin typeface="Cascadia Mono" panose="020B0609020000020004" pitchFamily="49" charset="0"/>
              </a:rPr>
              <a:t> v { 1, 2, 3, 4, 5 };</a:t>
            </a:r>
          </a:p>
          <a:p>
            <a:pPr marL="320040" lvl="1" indent="0">
              <a:buNone/>
            </a:pPr>
            <a:r>
              <a:rPr lang="en-US" sz="1200" dirty="0">
                <a:solidFill>
                  <a:srgbClr val="0000FF"/>
                </a:solidFill>
                <a:latin typeface="Cascadia Mono" panose="020B0609020000020004" pitchFamily="49" charset="0"/>
              </a:rPr>
              <a:t>auto</a:t>
            </a:r>
            <a:r>
              <a:rPr lang="en-US" sz="1200" dirty="0">
                <a:solidFill>
                  <a:srgbClr val="000000"/>
                </a:solidFill>
                <a:latin typeface="Cascadia Mono" panose="020B0609020000020004" pitchFamily="49" charset="0"/>
              </a:rPr>
              <a:t> r8 { v | std::views::chunk(2) };   </a:t>
            </a:r>
            <a:r>
              <a:rPr lang="en-US" sz="1200" dirty="0">
                <a:solidFill>
                  <a:srgbClr val="008000"/>
                </a:solidFill>
                <a:latin typeface="Cascadia Mono" panose="020B0609020000020004" pitchFamily="49" charset="0"/>
              </a:rPr>
              <a:t>// {(1,2),(3,4),(5)}</a:t>
            </a:r>
            <a:endParaRPr lang="en-US" sz="1200" dirty="0">
              <a:solidFill>
                <a:srgbClr val="000000"/>
              </a:solidFill>
              <a:latin typeface="Cascadia Mono" panose="020B0609020000020004" pitchFamily="49" charset="0"/>
            </a:endParaRPr>
          </a:p>
          <a:p>
            <a:endParaRPr lang="en-US" dirty="0"/>
          </a:p>
        </p:txBody>
      </p:sp>
    </p:spTree>
    <p:extLst>
      <p:ext uri="{BB962C8B-B14F-4D97-AF65-F5344CB8AC3E}">
        <p14:creationId xmlns:p14="http://schemas.microsoft.com/office/powerpoint/2010/main" val="3810998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Views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views::</a:t>
            </a:r>
            <a:r>
              <a:rPr lang="en-US" dirty="0" err="1">
                <a:latin typeface="Consolas" panose="020B0609020204030204" pitchFamily="49" charset="0"/>
              </a:rPr>
              <a:t>chunk_by</a:t>
            </a:r>
            <a:r>
              <a:rPr lang="en-US" dirty="0">
                <a:latin typeface="Consolas" panose="020B0609020204030204" pitchFamily="49" charset="0"/>
              </a:rPr>
              <a:t>()</a:t>
            </a:r>
            <a:r>
              <a:rPr lang="en-US" dirty="0"/>
              <a:t>: A view with each element a tuple of references to the </a:t>
            </a:r>
            <a:r>
              <a:rPr lang="en-US" b="1" i="1" dirty="0"/>
              <a:t>next</a:t>
            </a:r>
            <a:r>
              <a:rPr lang="en-US" dirty="0"/>
              <a:t> </a:t>
            </a:r>
            <a:r>
              <a:rPr lang="en-US" b="1" i="1" dirty="0"/>
              <a:t>N</a:t>
            </a:r>
            <a:r>
              <a:rPr lang="en-US" dirty="0"/>
              <a:t> elements of the original view that match a given predicate</a:t>
            </a:r>
          </a:p>
          <a:p>
            <a:r>
              <a:rPr lang="en-US" dirty="0"/>
              <a:t>E.g.:</a:t>
            </a:r>
          </a:p>
          <a:p>
            <a:pPr marL="320040" lvl="1" indent="0">
              <a:buNone/>
            </a:pPr>
            <a:r>
              <a:rPr lang="es-ES" sz="1400" dirty="0" err="1">
                <a:solidFill>
                  <a:srgbClr val="000000"/>
                </a:solidFill>
                <a:latin typeface="Cascadia Mono" panose="020B0609020000020004" pitchFamily="49" charset="0"/>
              </a:rPr>
              <a:t>std</a:t>
            </a:r>
            <a:r>
              <a:rPr lang="es-ES" sz="1400" dirty="0">
                <a:solidFill>
                  <a:srgbClr val="000000"/>
                </a:solidFill>
                <a:latin typeface="Cascadia Mono" panose="020B0609020000020004" pitchFamily="49" charset="0"/>
              </a:rPr>
              <a:t>::</a:t>
            </a:r>
            <a:r>
              <a:rPr lang="es-ES" sz="1400" dirty="0">
                <a:solidFill>
                  <a:srgbClr val="2B91AF"/>
                </a:solidFill>
                <a:latin typeface="Cascadia Mono" panose="020B0609020000020004" pitchFamily="49" charset="0"/>
              </a:rPr>
              <a:t>vector</a:t>
            </a:r>
            <a:r>
              <a:rPr lang="es-ES" sz="1400" dirty="0">
                <a:solidFill>
                  <a:srgbClr val="000000"/>
                </a:solidFill>
                <a:latin typeface="Cascadia Mono" panose="020B0609020000020004" pitchFamily="49" charset="0"/>
              </a:rPr>
              <a:t> v { 1, 2, 2, 3, 0, 4, 5, 2 };</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r9 { v | std::views::</a:t>
            </a:r>
            <a:r>
              <a:rPr lang="en-US" sz="1400" dirty="0" err="1">
                <a:solidFill>
                  <a:srgbClr val="000000"/>
                </a:solidFill>
                <a:latin typeface="Cascadia Mono" panose="020B0609020000020004" pitchFamily="49" charset="0"/>
              </a:rPr>
              <a:t>chunk_by</a:t>
            </a:r>
            <a:r>
              <a:rPr lang="en-US" sz="1400" dirty="0">
                <a:solidFill>
                  <a:srgbClr val="000000"/>
                </a:solidFill>
                <a:latin typeface="Cascadia Mono" panose="020B0609020000020004" pitchFamily="49" charset="0"/>
              </a:rPr>
              <a:t>(std::ranges::</a:t>
            </a:r>
            <a:r>
              <a:rPr lang="en-US" sz="1400" dirty="0" err="1">
                <a:solidFill>
                  <a:srgbClr val="2B91AF"/>
                </a:solidFill>
                <a:latin typeface="Cascadia Mono" panose="020B0609020000020004" pitchFamily="49" charset="0"/>
              </a:rPr>
              <a:t>less_equal</a:t>
            </a:r>
            <a:r>
              <a:rPr lang="en-US" sz="1400" dirty="0">
                <a:solidFill>
                  <a:srgbClr val="000000"/>
                </a:solidFill>
                <a:latin typeface="Cascadia Mono" panose="020B0609020000020004" pitchFamily="49" charset="0"/>
              </a:rPr>
              <a:t>{}) };</a:t>
            </a:r>
          </a:p>
          <a:p>
            <a:pPr marL="320040" lvl="1" indent="0">
              <a:buNone/>
            </a:pPr>
            <a:r>
              <a:rPr lang="en-US" sz="1400" dirty="0">
                <a:solidFill>
                  <a:srgbClr val="000000"/>
                </a:solidFill>
                <a:latin typeface="Cascadia Mono" panose="020B0609020000020004" pitchFamily="49" charset="0"/>
              </a:rPr>
              <a:t>   </a:t>
            </a:r>
            <a:r>
              <a:rPr lang="en-US" sz="1400" dirty="0">
                <a:solidFill>
                  <a:srgbClr val="008000"/>
                </a:solidFill>
                <a:latin typeface="Cascadia Mono" panose="020B0609020000020004" pitchFamily="49" charset="0"/>
              </a:rPr>
              <a:t>// {(1,2,2,3),(0,4,5),(2)}</a:t>
            </a:r>
            <a:endParaRPr lang="en-US" dirty="0"/>
          </a:p>
        </p:txBody>
      </p:sp>
    </p:spTree>
    <p:extLst>
      <p:ext uri="{BB962C8B-B14F-4D97-AF65-F5344CB8AC3E}">
        <p14:creationId xmlns:p14="http://schemas.microsoft.com/office/powerpoint/2010/main" val="1839266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Views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views::</a:t>
            </a:r>
            <a:r>
              <a:rPr lang="en-US" dirty="0" err="1">
                <a:latin typeface="Consolas" panose="020B0609020204030204" pitchFamily="49" charset="0"/>
              </a:rPr>
              <a:t>join_with</a:t>
            </a:r>
            <a:r>
              <a:rPr lang="en-US" dirty="0">
                <a:latin typeface="Consolas" panose="020B0609020204030204" pitchFamily="49" charset="0"/>
              </a:rPr>
              <a:t>()</a:t>
            </a:r>
            <a:r>
              <a:rPr lang="en-US" dirty="0"/>
              <a:t>: Joins elements of a range using a given separator</a:t>
            </a:r>
          </a:p>
          <a:p>
            <a:r>
              <a:rPr lang="en-US" dirty="0"/>
              <a:t>E.g.:</a:t>
            </a:r>
          </a:p>
          <a:p>
            <a:pPr marL="320040" lvl="1" indent="0">
              <a:buNone/>
            </a:pPr>
            <a:r>
              <a:rPr lang="en-US" sz="1400" dirty="0">
                <a:solidFill>
                  <a:srgbClr val="000000"/>
                </a:solidFill>
                <a:latin typeface="Cascadia Mono" panose="020B0609020000020004" pitchFamily="49" charset="0"/>
              </a:rPr>
              <a:t>std::vector&lt;std::string&gt; v { </a:t>
            </a:r>
            <a:r>
              <a:rPr lang="en-US" sz="1400" dirty="0">
                <a:solidFill>
                  <a:srgbClr val="A31515"/>
                </a:solidFill>
                <a:latin typeface="Cascadia Mono" panose="020B0609020000020004" pitchFamily="49" charset="0"/>
              </a:rPr>
              <a:t>"Hello"</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"World"</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a:t>
            </a:r>
            <a:r>
              <a:rPr lang="en-US" sz="1400" dirty="0">
                <a:solidFill>
                  <a:srgbClr val="000000"/>
                </a:solidFill>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for</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c : v | std::views::</a:t>
            </a:r>
            <a:r>
              <a:rPr lang="en-US" sz="1400" dirty="0" err="1">
                <a:solidFill>
                  <a:srgbClr val="000000"/>
                </a:solidFill>
                <a:latin typeface="Cascadia Mono" panose="020B0609020000020004" pitchFamily="49" charset="0"/>
              </a:rPr>
              <a:t>join_with</a:t>
            </a:r>
            <a:r>
              <a:rPr lang="en-US" sz="1400" dirty="0">
                <a:solidFill>
                  <a:srgbClr val="000000"/>
                </a:solidFill>
                <a:latin typeface="Cascadia Mono" panose="020B0609020000020004" pitchFamily="49" charset="0"/>
              </a:rPr>
              <a:t>(</a:t>
            </a:r>
            <a:r>
              <a:rPr lang="en-US" sz="1400" dirty="0">
                <a:solidFill>
                  <a:srgbClr val="A31515"/>
                </a:solidFill>
                <a:latin typeface="Cascadia Mono" panose="020B0609020000020004" pitchFamily="49" charset="0"/>
              </a:rPr>
              <a:t>'\n'</a:t>
            </a:r>
            <a:r>
              <a:rPr lang="en-US" sz="1400" dirty="0">
                <a:solidFill>
                  <a:srgbClr val="000000"/>
                </a:solidFill>
                <a:latin typeface="Cascadia Mono" panose="020B0609020000020004" pitchFamily="49" charset="0"/>
              </a:rPr>
              <a:t>)) { 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&lt;&lt; c; }</a:t>
            </a:r>
          </a:p>
          <a:p>
            <a:pPr marL="320040" lvl="1" indent="0">
              <a:buNone/>
            </a:pPr>
            <a:r>
              <a:rPr lang="en-US" sz="1400" dirty="0">
                <a:solidFill>
                  <a:srgbClr val="008000"/>
                </a:solidFill>
                <a:latin typeface="Cascadia Mono" panose="020B0609020000020004" pitchFamily="49" charset="0"/>
              </a:rPr>
              <a:t>// Hello</a:t>
            </a:r>
            <a:endParaRPr lang="en-US" sz="1400" dirty="0">
              <a:solidFill>
                <a:srgbClr val="000000"/>
              </a:solidFill>
              <a:latin typeface="Cascadia Mono" panose="020B0609020000020004" pitchFamily="49" charset="0"/>
            </a:endParaRPr>
          </a:p>
          <a:p>
            <a:pPr marL="320040" lvl="1" indent="0">
              <a:buNone/>
            </a:pPr>
            <a:r>
              <a:rPr lang="en-US" sz="1400" dirty="0">
                <a:solidFill>
                  <a:srgbClr val="008000"/>
                </a:solidFill>
                <a:latin typeface="Cascadia Mono" panose="020B0609020000020004" pitchFamily="49" charset="0"/>
              </a:rPr>
              <a:t>// World</a:t>
            </a:r>
            <a:endParaRPr lang="en-US" sz="1400" dirty="0">
              <a:solidFill>
                <a:srgbClr val="000000"/>
              </a:solidFill>
              <a:latin typeface="Cascadia Mono" panose="020B0609020000020004" pitchFamily="49" charset="0"/>
            </a:endParaRPr>
          </a:p>
          <a:p>
            <a:pPr marL="320040" lvl="1" indent="0">
              <a:buNone/>
            </a:pPr>
            <a:r>
              <a:rPr lang="en-US" sz="1400" dirty="0">
                <a:solidFill>
                  <a:srgbClr val="008000"/>
                </a:solidFill>
                <a:latin typeface="Cascadia Mono" panose="020B0609020000020004" pitchFamily="49" charset="0"/>
              </a:rPr>
              <a:t>// !</a:t>
            </a:r>
            <a:endParaRPr lang="en-US" dirty="0"/>
          </a:p>
        </p:txBody>
      </p:sp>
    </p:spTree>
    <p:extLst>
      <p:ext uri="{BB962C8B-B14F-4D97-AF65-F5344CB8AC3E}">
        <p14:creationId xmlns:p14="http://schemas.microsoft.com/office/powerpoint/2010/main" val="2270075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Views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views::stride()</a:t>
            </a:r>
            <a:r>
              <a:rPr lang="en-US" dirty="0"/>
              <a:t>: A view providing an evenly-spaced </a:t>
            </a:r>
            <a:r>
              <a:rPr lang="en-US" dirty="0" err="1"/>
              <a:t>strided</a:t>
            </a:r>
            <a:r>
              <a:rPr lang="en-US" dirty="0"/>
              <a:t> subset of a given range</a:t>
            </a:r>
          </a:p>
          <a:p>
            <a:r>
              <a:rPr lang="en-US" dirty="0"/>
              <a:t>E.g.:</a:t>
            </a:r>
          </a:p>
          <a:p>
            <a:pPr marL="320040" lvl="1" indent="0">
              <a:buNone/>
            </a:pPr>
            <a:r>
              <a:rPr lang="es-ES" sz="1400" dirty="0" err="1">
                <a:solidFill>
                  <a:srgbClr val="000000"/>
                </a:solidFill>
                <a:latin typeface="Cascadia Mono" panose="020B0609020000020004" pitchFamily="49" charset="0"/>
              </a:rPr>
              <a:t>std</a:t>
            </a:r>
            <a:r>
              <a:rPr lang="es-ES" sz="1400" dirty="0">
                <a:solidFill>
                  <a:srgbClr val="000000"/>
                </a:solidFill>
                <a:latin typeface="Cascadia Mono" panose="020B0609020000020004" pitchFamily="49" charset="0"/>
              </a:rPr>
              <a:t>::</a:t>
            </a:r>
            <a:r>
              <a:rPr lang="es-ES" sz="1400" dirty="0">
                <a:solidFill>
                  <a:srgbClr val="2B91AF"/>
                </a:solidFill>
                <a:latin typeface="Cascadia Mono" panose="020B0609020000020004" pitchFamily="49" charset="0"/>
              </a:rPr>
              <a:t>vector</a:t>
            </a:r>
            <a:r>
              <a:rPr lang="es-ES" sz="1400" dirty="0">
                <a:solidFill>
                  <a:srgbClr val="000000"/>
                </a:solidFill>
                <a:latin typeface="Cascadia Mono" panose="020B0609020000020004" pitchFamily="49" charset="0"/>
              </a:rPr>
              <a:t> v { 1, 2, 3, 4, 5 };</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r10 { v | std::views::stride(2) }; </a:t>
            </a:r>
            <a:r>
              <a:rPr lang="en-US" sz="1400" dirty="0">
                <a:solidFill>
                  <a:srgbClr val="008000"/>
                </a:solidFill>
                <a:latin typeface="Cascadia Mono" panose="020B0609020000020004" pitchFamily="49" charset="0"/>
              </a:rPr>
              <a:t>// {1, 3, 5}</a:t>
            </a:r>
            <a:endParaRPr lang="en-US" sz="1400" dirty="0"/>
          </a:p>
        </p:txBody>
      </p:sp>
    </p:spTree>
    <p:extLst>
      <p:ext uri="{BB962C8B-B14F-4D97-AF65-F5344CB8AC3E}">
        <p14:creationId xmlns:p14="http://schemas.microsoft.com/office/powerpoint/2010/main" val="2267620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Views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views::repeat()</a:t>
            </a:r>
            <a:r>
              <a:rPr lang="en-US" dirty="0"/>
              <a:t>: A view repeating a given value infinitely or a specified number of times</a:t>
            </a:r>
          </a:p>
          <a:p>
            <a:r>
              <a:rPr lang="en-US" dirty="0"/>
              <a:t>E.g.:</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r11 { std::views::repeat(2, 3) }; </a:t>
            </a:r>
            <a:r>
              <a:rPr lang="en-US" sz="1400" dirty="0">
                <a:solidFill>
                  <a:srgbClr val="008000"/>
                </a:solidFill>
                <a:latin typeface="Cascadia Mono" panose="020B0609020000020004" pitchFamily="49" charset="0"/>
              </a:rPr>
              <a:t>// {2, 2, 2}</a:t>
            </a:r>
            <a:endParaRPr lang="en-US" sz="1400" dirty="0">
              <a:solidFill>
                <a:srgbClr val="000000"/>
              </a:solidFill>
              <a:latin typeface="Cascadia Mono" panose="020B0609020000020004" pitchFamily="49" charset="0"/>
            </a:endParaRP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r12 { std::views::repeat(2) };    </a:t>
            </a:r>
            <a:r>
              <a:rPr lang="en-US" sz="1400" dirty="0">
                <a:solidFill>
                  <a:srgbClr val="008000"/>
                </a:solidFill>
                <a:latin typeface="Cascadia Mono" panose="020B0609020000020004" pitchFamily="49" charset="0"/>
              </a:rPr>
              <a:t>// {2, 2, 2, ... }</a:t>
            </a:r>
          </a:p>
        </p:txBody>
      </p:sp>
    </p:spTree>
    <p:extLst>
      <p:ext uri="{BB962C8B-B14F-4D97-AF65-F5344CB8AC3E}">
        <p14:creationId xmlns:p14="http://schemas.microsoft.com/office/powerpoint/2010/main" val="1544445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Views Library</a:t>
            </a:r>
          </a:p>
        </p:txBody>
      </p:sp>
      <p:sp>
        <p:nvSpPr>
          <p:cNvPr id="3" name="Content Placeholder 2"/>
          <p:cNvSpPr>
            <a:spLocks noGrp="1"/>
          </p:cNvSpPr>
          <p:nvPr>
            <p:ph sz="quarter" idx="13"/>
          </p:nvPr>
        </p:nvSpPr>
        <p:spPr>
          <a:xfrm>
            <a:off x="76200" y="971550"/>
            <a:ext cx="8991600" cy="4114800"/>
          </a:xfrm>
        </p:spPr>
        <p:txBody>
          <a:bodyPr>
            <a:normAutofit fontScale="92500" lnSpcReduction="10000"/>
          </a:bodyPr>
          <a:lstStyle/>
          <a:p>
            <a:r>
              <a:rPr lang="en-US" dirty="0">
                <a:latin typeface="Consolas" panose="020B0609020204030204" pitchFamily="49" charset="0"/>
              </a:rPr>
              <a:t>views::</a:t>
            </a:r>
            <a:r>
              <a:rPr lang="en-US" dirty="0" err="1">
                <a:latin typeface="Consolas" panose="020B0609020204030204" pitchFamily="49" charset="0"/>
              </a:rPr>
              <a:t>cartesian_product</a:t>
            </a:r>
            <a:r>
              <a:rPr lang="en-US" dirty="0">
                <a:latin typeface="Consolas" panose="020B0609020204030204" pitchFamily="49" charset="0"/>
              </a:rPr>
              <a:t>()</a:t>
            </a:r>
            <a:r>
              <a:rPr lang="en-US" dirty="0"/>
              <a:t>: A view of tuples representing the cartesian product of </a:t>
            </a:r>
            <a:r>
              <a:rPr lang="en-US" i="1" dirty="0"/>
              <a:t>n</a:t>
            </a:r>
            <a:r>
              <a:rPr lang="en-US" dirty="0"/>
              <a:t> given ranges</a:t>
            </a:r>
          </a:p>
          <a:p>
            <a:r>
              <a:rPr lang="en-US" dirty="0"/>
              <a:t>E.g.:</a:t>
            </a:r>
          </a:p>
          <a:p>
            <a:pPr marL="320040" lvl="1" indent="0">
              <a:buNone/>
            </a:pPr>
            <a:r>
              <a:rPr lang="en-US" sz="1500" dirty="0">
                <a:solidFill>
                  <a:srgbClr val="000000"/>
                </a:solidFill>
                <a:latin typeface="Cascadia Mono" panose="020B0609020000020004" pitchFamily="49" charset="0"/>
              </a:rPr>
              <a:t>std::</a:t>
            </a:r>
            <a:r>
              <a:rPr lang="en-US" sz="1500" dirty="0">
                <a:solidFill>
                  <a:srgbClr val="2B91AF"/>
                </a:solidFill>
                <a:latin typeface="Cascadia Mono" panose="020B0609020000020004" pitchFamily="49" charset="0"/>
              </a:rPr>
              <a:t>vector</a:t>
            </a:r>
            <a:r>
              <a:rPr lang="en-US" sz="1500" dirty="0">
                <a:solidFill>
                  <a:srgbClr val="000000"/>
                </a:solidFill>
                <a:latin typeface="Cascadia Mono" panose="020B0609020000020004" pitchFamily="49" charset="0"/>
              </a:rPr>
              <a:t> v { 0, 1, 2 };</a:t>
            </a:r>
          </a:p>
          <a:p>
            <a:pPr marL="320040" lvl="1" indent="0">
              <a:buNone/>
            </a:pPr>
            <a:r>
              <a:rPr lang="en-US" sz="1500" dirty="0">
                <a:solidFill>
                  <a:srgbClr val="0000FF"/>
                </a:solidFill>
                <a:latin typeface="Cascadia Mono" panose="020B0609020000020004" pitchFamily="49" charset="0"/>
              </a:rPr>
              <a:t>for</a:t>
            </a:r>
            <a:r>
              <a:rPr lang="en-US" sz="1500" dirty="0">
                <a:solidFill>
                  <a:srgbClr val="000000"/>
                </a:solidFill>
                <a:latin typeface="Cascadia Mono" panose="020B0609020000020004" pitchFamily="49" charset="0"/>
              </a:rPr>
              <a:t> (</a:t>
            </a:r>
            <a:r>
              <a:rPr lang="en-US" sz="1500" dirty="0">
                <a:solidFill>
                  <a:srgbClr val="0000FF"/>
                </a:solidFill>
                <a:latin typeface="Cascadia Mono" panose="020B0609020000020004" pitchFamily="49" charset="0"/>
              </a:rPr>
              <a:t>auto</a:t>
            </a:r>
            <a:r>
              <a:rPr lang="en-US" sz="1500" dirty="0">
                <a:solidFill>
                  <a:srgbClr val="000000"/>
                </a:solidFill>
                <a:latin typeface="Cascadia Mono" panose="020B0609020000020004" pitchFamily="49" charset="0"/>
              </a:rPr>
              <a:t>&amp;&amp; [a, b] : std::views::</a:t>
            </a:r>
            <a:r>
              <a:rPr lang="en-US" sz="1500" dirty="0" err="1">
                <a:solidFill>
                  <a:srgbClr val="000000"/>
                </a:solidFill>
                <a:latin typeface="Cascadia Mono" panose="020B0609020000020004" pitchFamily="49" charset="0"/>
              </a:rPr>
              <a:t>cartesian_product</a:t>
            </a:r>
            <a:r>
              <a:rPr lang="en-US" sz="1500" dirty="0">
                <a:solidFill>
                  <a:srgbClr val="000000"/>
                </a:solidFill>
                <a:latin typeface="Cascadia Mono" panose="020B0609020000020004" pitchFamily="49" charset="0"/>
              </a:rPr>
              <a:t>(v, v)) {</a:t>
            </a:r>
          </a:p>
          <a:p>
            <a:pPr marL="320040" lvl="1" indent="0">
              <a:buNone/>
            </a:pPr>
            <a:r>
              <a:rPr lang="en-US" sz="1500" dirty="0">
                <a:solidFill>
                  <a:srgbClr val="000000"/>
                </a:solidFill>
                <a:latin typeface="Cascadia Mono" panose="020B0609020000020004" pitchFamily="49" charset="0"/>
              </a:rPr>
              <a:t>   std::</a:t>
            </a:r>
            <a:r>
              <a:rPr lang="en-US" sz="1500" dirty="0" err="1">
                <a:solidFill>
                  <a:srgbClr val="000000"/>
                </a:solidFill>
                <a:latin typeface="Cascadia Mono" panose="020B0609020000020004" pitchFamily="49" charset="0"/>
              </a:rPr>
              <a:t>cout</a:t>
            </a:r>
            <a:r>
              <a:rPr lang="en-US" sz="1500" dirty="0">
                <a:solidFill>
                  <a:srgbClr val="000000"/>
                </a:solidFill>
                <a:latin typeface="Cascadia Mono" panose="020B0609020000020004" pitchFamily="49" charset="0"/>
              </a:rPr>
              <a:t> &lt;&lt; a &lt;&lt; </a:t>
            </a:r>
            <a:r>
              <a:rPr lang="en-US" sz="1500" dirty="0">
                <a:solidFill>
                  <a:srgbClr val="A31515"/>
                </a:solidFill>
                <a:latin typeface="Cascadia Mono" panose="020B0609020000020004" pitchFamily="49" charset="0"/>
              </a:rPr>
              <a:t>' '</a:t>
            </a:r>
            <a:r>
              <a:rPr lang="en-US" sz="1500" dirty="0">
                <a:solidFill>
                  <a:srgbClr val="000000"/>
                </a:solidFill>
                <a:latin typeface="Cascadia Mono" panose="020B0609020000020004" pitchFamily="49" charset="0"/>
              </a:rPr>
              <a:t> &lt;&lt; b &lt;&lt; </a:t>
            </a:r>
            <a:r>
              <a:rPr lang="en-US" sz="1500" dirty="0">
                <a:solidFill>
                  <a:srgbClr val="A31515"/>
                </a:solidFill>
                <a:latin typeface="Cascadia Mono" panose="020B0609020000020004" pitchFamily="49" charset="0"/>
              </a:rPr>
              <a:t>'\n'</a:t>
            </a:r>
            <a:r>
              <a:rPr lang="en-US" sz="1500" dirty="0">
                <a:solidFill>
                  <a:srgbClr val="000000"/>
                </a:solidFill>
                <a:latin typeface="Cascadia Mono" panose="020B0609020000020004" pitchFamily="49" charset="0"/>
              </a:rPr>
              <a:t>;</a:t>
            </a:r>
          </a:p>
          <a:p>
            <a:pPr marL="320040" lvl="1" indent="0">
              <a:buNone/>
            </a:pPr>
            <a:r>
              <a:rPr lang="en-US" sz="1500" dirty="0">
                <a:solidFill>
                  <a:srgbClr val="008000"/>
                </a:solidFill>
                <a:latin typeface="Cascadia Mono" panose="020B0609020000020004" pitchFamily="49" charset="0"/>
              </a:rPr>
              <a:t>   // 0 0</a:t>
            </a:r>
            <a:endParaRPr lang="en-US" sz="1500" dirty="0">
              <a:solidFill>
                <a:srgbClr val="000000"/>
              </a:solidFill>
              <a:latin typeface="Cascadia Mono" panose="020B0609020000020004" pitchFamily="49" charset="0"/>
            </a:endParaRPr>
          </a:p>
          <a:p>
            <a:pPr marL="320040" lvl="1" indent="0">
              <a:buNone/>
            </a:pPr>
            <a:r>
              <a:rPr lang="en-US" sz="1500" dirty="0">
                <a:solidFill>
                  <a:srgbClr val="008000"/>
                </a:solidFill>
                <a:latin typeface="Cascadia Mono" panose="020B0609020000020004" pitchFamily="49" charset="0"/>
              </a:rPr>
              <a:t>   // 0 1</a:t>
            </a:r>
            <a:endParaRPr lang="en-US" sz="1500" dirty="0">
              <a:solidFill>
                <a:srgbClr val="000000"/>
              </a:solidFill>
              <a:latin typeface="Cascadia Mono" panose="020B0609020000020004" pitchFamily="49" charset="0"/>
            </a:endParaRPr>
          </a:p>
          <a:p>
            <a:pPr marL="320040" lvl="1" indent="0">
              <a:buNone/>
            </a:pPr>
            <a:r>
              <a:rPr lang="en-US" sz="1500" dirty="0">
                <a:solidFill>
                  <a:srgbClr val="008000"/>
                </a:solidFill>
                <a:latin typeface="Cascadia Mono" panose="020B0609020000020004" pitchFamily="49" charset="0"/>
              </a:rPr>
              <a:t>   // 0 2</a:t>
            </a:r>
            <a:endParaRPr lang="en-US" sz="1500" dirty="0">
              <a:solidFill>
                <a:srgbClr val="000000"/>
              </a:solidFill>
              <a:latin typeface="Cascadia Mono" panose="020B0609020000020004" pitchFamily="49" charset="0"/>
            </a:endParaRPr>
          </a:p>
          <a:p>
            <a:pPr marL="320040" lvl="1" indent="0">
              <a:buNone/>
            </a:pPr>
            <a:r>
              <a:rPr lang="en-US" sz="1500" dirty="0">
                <a:solidFill>
                  <a:srgbClr val="008000"/>
                </a:solidFill>
                <a:latin typeface="Cascadia Mono" panose="020B0609020000020004" pitchFamily="49" charset="0"/>
              </a:rPr>
              <a:t>   // 1 0</a:t>
            </a:r>
            <a:endParaRPr lang="en-US" sz="1500" dirty="0">
              <a:solidFill>
                <a:srgbClr val="000000"/>
              </a:solidFill>
              <a:latin typeface="Cascadia Mono" panose="020B0609020000020004" pitchFamily="49" charset="0"/>
            </a:endParaRPr>
          </a:p>
          <a:p>
            <a:pPr marL="320040" lvl="1" indent="0">
              <a:buNone/>
            </a:pPr>
            <a:r>
              <a:rPr lang="en-US" sz="1500" dirty="0">
                <a:solidFill>
                  <a:srgbClr val="008000"/>
                </a:solidFill>
                <a:latin typeface="Cascadia Mono" panose="020B0609020000020004" pitchFamily="49" charset="0"/>
              </a:rPr>
              <a:t>   // 1 1</a:t>
            </a:r>
            <a:endParaRPr lang="en-US" sz="1500" dirty="0">
              <a:solidFill>
                <a:srgbClr val="000000"/>
              </a:solidFill>
              <a:latin typeface="Cascadia Mono" panose="020B0609020000020004" pitchFamily="49" charset="0"/>
            </a:endParaRPr>
          </a:p>
          <a:p>
            <a:pPr marL="320040" lvl="1" indent="0">
              <a:buNone/>
            </a:pPr>
            <a:r>
              <a:rPr lang="en-US" sz="1500" dirty="0">
                <a:solidFill>
                  <a:srgbClr val="008000"/>
                </a:solidFill>
                <a:latin typeface="Cascadia Mono" panose="020B0609020000020004" pitchFamily="49" charset="0"/>
              </a:rPr>
              <a:t>   // 1 2</a:t>
            </a:r>
            <a:endParaRPr lang="en-US" sz="1500" dirty="0">
              <a:solidFill>
                <a:srgbClr val="000000"/>
              </a:solidFill>
              <a:latin typeface="Cascadia Mono" panose="020B0609020000020004" pitchFamily="49" charset="0"/>
            </a:endParaRPr>
          </a:p>
          <a:p>
            <a:pPr marL="320040" lvl="1" indent="0">
              <a:buNone/>
            </a:pPr>
            <a:r>
              <a:rPr lang="en-US" sz="1500" dirty="0">
                <a:solidFill>
                  <a:srgbClr val="008000"/>
                </a:solidFill>
                <a:latin typeface="Cascadia Mono" panose="020B0609020000020004" pitchFamily="49" charset="0"/>
              </a:rPr>
              <a:t>   //...</a:t>
            </a:r>
            <a:endParaRPr lang="en-US" sz="1500" dirty="0">
              <a:solidFill>
                <a:srgbClr val="000000"/>
              </a:solidFill>
              <a:latin typeface="Cascadia Mono" panose="020B0609020000020004" pitchFamily="49" charset="0"/>
            </a:endParaRPr>
          </a:p>
          <a:p>
            <a:pPr marL="320040" lvl="1" indent="0">
              <a:buNone/>
            </a:pPr>
            <a:r>
              <a:rPr lang="en-US" sz="1500" dirty="0">
                <a:solidFill>
                  <a:srgbClr val="000000"/>
                </a:solidFill>
                <a:latin typeface="Cascadia Mono" panose="020B0609020000020004" pitchFamily="49" charset="0"/>
              </a:rPr>
              <a:t>}</a:t>
            </a:r>
            <a:endParaRPr lang="en-US" sz="1500" dirty="0">
              <a:solidFill>
                <a:srgbClr val="0000FF"/>
              </a:solidFill>
              <a:latin typeface="Cascadia Mono" panose="020B0609020000020004" pitchFamily="49" charset="0"/>
            </a:endParaRPr>
          </a:p>
        </p:txBody>
      </p:sp>
    </p:spTree>
    <p:extLst>
      <p:ext uri="{BB962C8B-B14F-4D97-AF65-F5344CB8AC3E}">
        <p14:creationId xmlns:p14="http://schemas.microsoft.com/office/powerpoint/2010/main" val="653579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2" end="12"/>
                                            </p:txEl>
                                          </p:spTgt>
                                        </p:tgtEl>
                                        <p:attrNameLst>
                                          <p:attrName>style.visibility</p:attrName>
                                        </p:attrNameLst>
                                      </p:cBhvr>
                                      <p:to>
                                        <p:strVal val="visible"/>
                                      </p:to>
                                    </p:set>
                                    <p:animEffect transition="in" filter="fade">
                                      <p:cBhvr>
                                        <p:cTn id="10" dur="500"/>
                                        <p:tgtEl>
                                          <p:spTgt spid="3">
                                            <p:txEl>
                                              <p:pRg st="12" end="1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Deducing this</a:t>
            </a:r>
          </a:p>
        </p:txBody>
      </p:sp>
      <p:sp>
        <p:nvSpPr>
          <p:cNvPr id="3" name="Content Placeholder 2"/>
          <p:cNvSpPr>
            <a:spLocks noGrp="1"/>
          </p:cNvSpPr>
          <p:nvPr>
            <p:ph sz="quarter" idx="13"/>
          </p:nvPr>
        </p:nvSpPr>
        <p:spPr>
          <a:xfrm>
            <a:off x="152400" y="971550"/>
            <a:ext cx="8991600" cy="4114800"/>
          </a:xfrm>
        </p:spPr>
        <p:txBody>
          <a:bodyPr>
            <a:normAutofit/>
          </a:bodyPr>
          <a:lstStyle/>
          <a:p>
            <a:r>
              <a:rPr lang="en-US" dirty="0"/>
              <a:t>Also allows you to write </a:t>
            </a:r>
            <a:r>
              <a:rPr lang="en-US" b="1" dirty="0"/>
              <a:t>ref-qualified </a:t>
            </a:r>
            <a:r>
              <a:rPr lang="en-US" dirty="0"/>
              <a:t>members differently</a:t>
            </a:r>
          </a:p>
          <a:p>
            <a:r>
              <a:rPr lang="en-US" dirty="0"/>
              <a:t>Instead of:</a:t>
            </a:r>
          </a:p>
          <a:p>
            <a:pPr marL="320040" lvl="1" indent="0">
              <a:buNone/>
            </a:pPr>
            <a:r>
              <a:rPr lang="en-US" sz="1400" dirty="0">
                <a:solidFill>
                  <a:srgbClr val="0000FF"/>
                </a:solidFill>
                <a:latin typeface="Cascadia Mono" panose="020B0609020000020004" pitchFamily="49" charset="0"/>
              </a:rPr>
              <a:t>void</a:t>
            </a:r>
            <a:r>
              <a:rPr lang="en-US" sz="1400" dirty="0">
                <a:solidFill>
                  <a:srgbClr val="000000"/>
                </a:solidFill>
                <a:latin typeface="Cascadia Mono" panose="020B0609020000020004" pitchFamily="49" charset="0"/>
              </a:rPr>
              <a:t> f() </a:t>
            </a:r>
            <a:r>
              <a:rPr lang="en-US" sz="1400" dirty="0">
                <a:solidFill>
                  <a:srgbClr val="000000"/>
                </a:solidFill>
                <a:highlight>
                  <a:srgbClr val="FFFF00"/>
                </a:highlight>
                <a:latin typeface="Cascadia Mono" panose="020B0609020000020004" pitchFamily="49" charset="0"/>
              </a:rPr>
              <a:t>&amp;</a:t>
            </a:r>
            <a:r>
              <a:rPr lang="en-US" sz="1400" dirty="0">
                <a:solidFill>
                  <a:srgbClr val="000000"/>
                </a:solidFill>
                <a:latin typeface="Cascadia Mono" panose="020B0609020000020004" pitchFamily="49" charset="0"/>
              </a:rPr>
              <a:t>;</a:t>
            </a:r>
          </a:p>
          <a:p>
            <a:pPr marL="320040" lvl="1" indent="0">
              <a:buNone/>
            </a:pPr>
            <a:r>
              <a:rPr lang="en-US" sz="1400" dirty="0">
                <a:solidFill>
                  <a:srgbClr val="0000FF"/>
                </a:solidFill>
                <a:latin typeface="Cascadia Mono" panose="020B0609020000020004" pitchFamily="49" charset="0"/>
              </a:rPr>
              <a:t>void</a:t>
            </a:r>
            <a:r>
              <a:rPr lang="en-US" sz="1400" dirty="0">
                <a:solidFill>
                  <a:srgbClr val="000000"/>
                </a:solidFill>
                <a:latin typeface="Cascadia Mono" panose="020B0609020000020004" pitchFamily="49" charset="0"/>
              </a:rPr>
              <a:t> g() </a:t>
            </a:r>
            <a:r>
              <a:rPr lang="en-US" sz="1400" dirty="0">
                <a:solidFill>
                  <a:srgbClr val="0000FF"/>
                </a:solidFill>
                <a:latin typeface="Cascadia Mono" panose="020B0609020000020004" pitchFamily="49" charset="0"/>
              </a:rPr>
              <a:t>const </a:t>
            </a:r>
            <a:r>
              <a:rPr lang="en-US" sz="1400" dirty="0">
                <a:solidFill>
                  <a:srgbClr val="000000"/>
                </a:solidFill>
                <a:highlight>
                  <a:srgbClr val="FFFF00"/>
                </a:highlight>
                <a:latin typeface="Cascadia Mono" panose="020B0609020000020004" pitchFamily="49" charset="0"/>
              </a:rPr>
              <a:t>&amp;</a:t>
            </a:r>
            <a:r>
              <a:rPr lang="en-US" sz="1400" dirty="0">
                <a:solidFill>
                  <a:srgbClr val="000000"/>
                </a:solidFill>
                <a:latin typeface="Cascadia Mono" panose="020B0609020000020004" pitchFamily="49" charset="0"/>
              </a:rPr>
              <a:t>;</a:t>
            </a:r>
          </a:p>
          <a:p>
            <a:pPr marL="320040" lvl="1" indent="0">
              <a:buNone/>
            </a:pPr>
            <a:r>
              <a:rPr lang="en-US" sz="1400" dirty="0">
                <a:solidFill>
                  <a:srgbClr val="0000FF"/>
                </a:solidFill>
                <a:latin typeface="Cascadia Mono" panose="020B0609020000020004" pitchFamily="49" charset="0"/>
              </a:rPr>
              <a:t>void</a:t>
            </a:r>
            <a:r>
              <a:rPr lang="en-US" sz="1400" dirty="0">
                <a:solidFill>
                  <a:srgbClr val="000000"/>
                </a:solidFill>
                <a:latin typeface="Cascadia Mono" panose="020B0609020000020004" pitchFamily="49" charset="0"/>
              </a:rPr>
              <a:t> h() </a:t>
            </a:r>
            <a:r>
              <a:rPr lang="en-US" sz="1400" dirty="0">
                <a:solidFill>
                  <a:srgbClr val="000000"/>
                </a:solidFill>
                <a:highlight>
                  <a:srgbClr val="FFFF00"/>
                </a:highlight>
                <a:latin typeface="Cascadia Mono" panose="020B0609020000020004" pitchFamily="49" charset="0"/>
              </a:rPr>
              <a:t>&amp;&amp;</a:t>
            </a:r>
            <a:r>
              <a:rPr lang="en-US" sz="1400" dirty="0">
                <a:solidFill>
                  <a:srgbClr val="000000"/>
                </a:solidFill>
                <a:latin typeface="Cascadia Mono" panose="020B0609020000020004" pitchFamily="49" charset="0"/>
              </a:rPr>
              <a:t>;</a:t>
            </a:r>
          </a:p>
          <a:p>
            <a:r>
              <a:rPr lang="en-US" dirty="0"/>
              <a:t>You can write:</a:t>
            </a:r>
          </a:p>
          <a:p>
            <a:pPr marL="320040" lvl="1" indent="0">
              <a:buNone/>
            </a:pPr>
            <a:r>
              <a:rPr lang="en-US" sz="1400" dirty="0">
                <a:solidFill>
                  <a:srgbClr val="0000FF"/>
                </a:solidFill>
                <a:latin typeface="Cascadia Mono" panose="020B0609020000020004" pitchFamily="49" charset="0"/>
              </a:rPr>
              <a:t>void</a:t>
            </a:r>
            <a:r>
              <a:rPr lang="en-US" sz="1400" dirty="0">
                <a:solidFill>
                  <a:srgbClr val="000000"/>
                </a:solidFill>
                <a:latin typeface="Cascadia Mono" panose="020B0609020000020004" pitchFamily="49" charset="0"/>
              </a:rPr>
              <a:t> f(</a:t>
            </a:r>
            <a:r>
              <a:rPr lang="en-US" sz="1400" dirty="0">
                <a:solidFill>
                  <a:srgbClr val="0000FF"/>
                </a:solidFill>
                <a:latin typeface="Cascadia Mono" panose="020B0609020000020004" pitchFamily="49" charset="0"/>
              </a:rPr>
              <a:t>this</a:t>
            </a:r>
            <a:r>
              <a:rPr lang="en-US" sz="1400" dirty="0">
                <a:solidFill>
                  <a:srgbClr val="000000"/>
                </a:solidFill>
                <a:latin typeface="Cascadia Mono" panose="020B0609020000020004" pitchFamily="49" charset="0"/>
              </a:rPr>
              <a:t> Data&amp;);</a:t>
            </a:r>
          </a:p>
          <a:p>
            <a:pPr marL="320040" lvl="1" indent="0">
              <a:buNone/>
            </a:pPr>
            <a:r>
              <a:rPr lang="en-US" sz="1400" dirty="0">
                <a:solidFill>
                  <a:srgbClr val="0000FF"/>
                </a:solidFill>
                <a:latin typeface="Cascadia Mono" panose="020B0609020000020004" pitchFamily="49" charset="0"/>
              </a:rPr>
              <a:t>void</a:t>
            </a:r>
            <a:r>
              <a:rPr lang="en-US" sz="1400" dirty="0">
                <a:solidFill>
                  <a:srgbClr val="000000"/>
                </a:solidFill>
                <a:latin typeface="Cascadia Mono" panose="020B0609020000020004" pitchFamily="49" charset="0"/>
              </a:rPr>
              <a:t> g(</a:t>
            </a:r>
            <a:r>
              <a:rPr lang="en-US" sz="1400" dirty="0">
                <a:solidFill>
                  <a:srgbClr val="0000FF"/>
                </a:solidFill>
                <a:latin typeface="Cascadia Mono" panose="020B0609020000020004" pitchFamily="49" charset="0"/>
              </a:rPr>
              <a:t>this</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const</a:t>
            </a:r>
            <a:r>
              <a:rPr lang="en-US" sz="1400" dirty="0">
                <a:solidFill>
                  <a:srgbClr val="000000"/>
                </a:solidFill>
                <a:latin typeface="Cascadia Mono" panose="020B0609020000020004" pitchFamily="49" charset="0"/>
              </a:rPr>
              <a:t> Data&amp;);</a:t>
            </a:r>
          </a:p>
          <a:p>
            <a:pPr marL="320040" lvl="1" indent="0">
              <a:buNone/>
            </a:pPr>
            <a:r>
              <a:rPr lang="en-US" sz="1400" dirty="0">
                <a:solidFill>
                  <a:srgbClr val="0000FF"/>
                </a:solidFill>
                <a:latin typeface="Cascadia Mono" panose="020B0609020000020004" pitchFamily="49" charset="0"/>
              </a:rPr>
              <a:t>void</a:t>
            </a:r>
            <a:r>
              <a:rPr lang="en-US" sz="1400" dirty="0">
                <a:solidFill>
                  <a:srgbClr val="000000"/>
                </a:solidFill>
                <a:latin typeface="Cascadia Mono" panose="020B0609020000020004" pitchFamily="49" charset="0"/>
              </a:rPr>
              <a:t> h(</a:t>
            </a:r>
            <a:r>
              <a:rPr lang="en-US" sz="1400" dirty="0">
                <a:solidFill>
                  <a:srgbClr val="0000FF"/>
                </a:solidFill>
                <a:latin typeface="Cascadia Mono" panose="020B0609020000020004" pitchFamily="49" charset="0"/>
              </a:rPr>
              <a:t>this</a:t>
            </a:r>
            <a:r>
              <a:rPr lang="en-US" sz="1400" dirty="0">
                <a:solidFill>
                  <a:srgbClr val="000000"/>
                </a:solidFill>
                <a:latin typeface="Cascadia Mono" panose="020B0609020000020004" pitchFamily="49" charset="0"/>
              </a:rPr>
              <a:t> Data&amp;&amp;);</a:t>
            </a:r>
            <a:endParaRPr lang="en-US" dirty="0"/>
          </a:p>
        </p:txBody>
      </p:sp>
      <p:sp>
        <p:nvSpPr>
          <p:cNvPr id="4" name="TextBox 3">
            <a:extLst>
              <a:ext uri="{FF2B5EF4-FFF2-40B4-BE49-F238E27FC236}">
                <a16:creationId xmlns:a16="http://schemas.microsoft.com/office/drawing/2014/main" id="{C8C7A055-C381-95D3-8E94-9EB3EA5D6794}"/>
              </a:ext>
            </a:extLst>
          </p:cNvPr>
          <p:cNvSpPr txBox="1"/>
          <p:nvPr/>
        </p:nvSpPr>
        <p:spPr>
          <a:xfrm>
            <a:off x="6324600" y="4248150"/>
            <a:ext cx="2590800" cy="646331"/>
          </a:xfrm>
          <a:prstGeom prst="rect">
            <a:avLst/>
          </a:prstGeom>
          <a:solidFill>
            <a:srgbClr val="C6F5BC"/>
          </a:solidFill>
          <a:ln>
            <a:solidFill>
              <a:srgbClr val="64EB1B"/>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230188">
              <a:tabLst>
                <a:tab pos="0" algn="l"/>
              </a:tabLst>
            </a:pPr>
            <a:r>
              <a:rPr lang="en-US" sz="1200" dirty="0"/>
              <a:t>“</a:t>
            </a:r>
            <a:r>
              <a:rPr lang="en-US" sz="1200" b="1" dirty="0"/>
              <a:t>How C++23 Changes the Way We Write Code</a:t>
            </a:r>
            <a:r>
              <a:rPr lang="en-US" sz="1200" dirty="0"/>
              <a:t>” -- Timur </a:t>
            </a:r>
            <a:r>
              <a:rPr lang="en-US" sz="1200" dirty="0" err="1"/>
              <a:t>Doumler</a:t>
            </a:r>
            <a:endParaRPr lang="en-US" sz="1200" dirty="0"/>
          </a:p>
          <a:p>
            <a:pPr algn="r"/>
            <a:r>
              <a:rPr lang="en-US" sz="1200" i="1" dirty="0"/>
              <a:t>Thursday, September 15 • 10:30 MDT</a:t>
            </a:r>
          </a:p>
        </p:txBody>
      </p:sp>
    </p:spTree>
    <p:extLst>
      <p:ext uri="{BB962C8B-B14F-4D97-AF65-F5344CB8AC3E}">
        <p14:creationId xmlns:p14="http://schemas.microsoft.com/office/powerpoint/2010/main" val="2343699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fade">
                                      <p:cBhvr>
                                        <p:cTn id="1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Changes to Views Library</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latin typeface="Consolas" panose="020B0609020204030204" pitchFamily="49" charset="0"/>
              </a:rPr>
              <a:t>views::</a:t>
            </a:r>
            <a:r>
              <a:rPr lang="en-US" dirty="0" err="1">
                <a:latin typeface="Consolas" panose="020B0609020204030204" pitchFamily="49" charset="0"/>
              </a:rPr>
              <a:t>as_rvalue</a:t>
            </a:r>
            <a:r>
              <a:rPr lang="en-US" dirty="0">
                <a:latin typeface="Consolas" panose="020B0609020204030204" pitchFamily="49" charset="0"/>
              </a:rPr>
              <a:t>()</a:t>
            </a:r>
            <a:r>
              <a:rPr lang="en-US" dirty="0"/>
              <a:t>: A view representing an underlying range but whose elements are </a:t>
            </a:r>
            <a:r>
              <a:rPr lang="en-US" dirty="0" err="1"/>
              <a:t>rvalues</a:t>
            </a:r>
            <a:endParaRPr lang="en-US" dirty="0"/>
          </a:p>
          <a:p>
            <a:r>
              <a:rPr lang="en-US" dirty="0"/>
              <a:t>E.g.:</a:t>
            </a:r>
          </a:p>
          <a:p>
            <a:pPr marL="320040" lvl="1" indent="0">
              <a:buNone/>
            </a:pP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vector</a:t>
            </a:r>
            <a:r>
              <a:rPr lang="en-US" sz="1400" dirty="0">
                <a:solidFill>
                  <a:srgbClr val="000000"/>
                </a:solidFill>
                <a:latin typeface="Cascadia Mono" panose="020B0609020000020004" pitchFamily="49" charset="0"/>
              </a:rPr>
              <a:t>&lt;std::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&gt; words { </a:t>
            </a:r>
            <a:r>
              <a:rPr lang="en-US" sz="1400" dirty="0">
                <a:solidFill>
                  <a:srgbClr val="A31515"/>
                </a:solidFill>
                <a:latin typeface="Cascadia Mono" panose="020B0609020000020004" pitchFamily="49" charset="0"/>
              </a:rPr>
              <a:t>"Hello"</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a:t>
            </a:r>
            <a:r>
              <a:rPr lang="en-US" sz="1400" dirty="0" err="1">
                <a:solidFill>
                  <a:srgbClr val="A31515"/>
                </a:solidFill>
                <a:latin typeface="Cascadia Mono" panose="020B0609020000020004" pitchFamily="49" charset="0"/>
              </a:rPr>
              <a:t>CppCon</a:t>
            </a:r>
            <a:r>
              <a:rPr lang="en-US" sz="1400" dirty="0">
                <a:solidFill>
                  <a:srgbClr val="A31515"/>
                </a:solidFill>
                <a:latin typeface="Cascadia Mono" panose="020B0609020000020004" pitchFamily="49" charset="0"/>
              </a:rPr>
              <a:t>"</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"2022"</a:t>
            </a:r>
            <a:r>
              <a:rPr lang="en-US" sz="1400" dirty="0">
                <a:solidFill>
                  <a:srgbClr val="000000"/>
                </a:solidFill>
                <a:latin typeface="Cascadia Mono" panose="020B0609020000020004" pitchFamily="49" charset="0"/>
              </a:rPr>
              <a:t> };</a:t>
            </a:r>
          </a:p>
          <a:p>
            <a:pPr marL="320040" lvl="1" indent="0">
              <a:buNone/>
            </a:pP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vector</a:t>
            </a:r>
            <a:r>
              <a:rPr lang="en-US" sz="1400" dirty="0">
                <a:solidFill>
                  <a:srgbClr val="000000"/>
                </a:solidFill>
                <a:latin typeface="Cascadia Mono" panose="020B0609020000020004" pitchFamily="49" charset="0"/>
              </a:rPr>
              <a:t>&lt;std::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&gt; </a:t>
            </a:r>
            <a:r>
              <a:rPr lang="en-US" sz="1400" dirty="0" err="1">
                <a:solidFill>
                  <a:srgbClr val="000000"/>
                </a:solidFill>
                <a:latin typeface="Cascadia Mono" panose="020B0609020000020004" pitchFamily="49" charset="0"/>
              </a:rPr>
              <a:t>movedWords</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latin typeface="Cascadia Mono" panose="020B0609020000020004" pitchFamily="49" charset="0"/>
              </a:rPr>
              <a:t>std::ranges::copy(words | </a:t>
            </a:r>
            <a:r>
              <a:rPr lang="en-US" sz="1400" dirty="0">
                <a:solidFill>
                  <a:srgbClr val="000000"/>
                </a:solidFill>
                <a:highlight>
                  <a:srgbClr val="FFFF00"/>
                </a:highlight>
                <a:latin typeface="Cascadia Mono" panose="020B0609020000020004" pitchFamily="49" charset="0"/>
              </a:rPr>
              <a:t>std::views::</a:t>
            </a:r>
            <a:r>
              <a:rPr lang="en-US" sz="1400" dirty="0" err="1">
                <a:solidFill>
                  <a:srgbClr val="000000"/>
                </a:solidFill>
                <a:highlight>
                  <a:srgbClr val="FFFF00"/>
                </a:highlight>
                <a:latin typeface="Cascadia Mono" panose="020B0609020000020004" pitchFamily="49" charset="0"/>
              </a:rPr>
              <a:t>as_rvalue</a:t>
            </a:r>
            <a:r>
              <a:rPr lang="en-US" sz="1400" dirty="0">
                <a:solidFill>
                  <a:srgbClr val="000000"/>
                </a:solidFill>
                <a:latin typeface="Cascadia Mono" panose="020B0609020000020004" pitchFamily="49" charset="0"/>
              </a:rPr>
              <a:t>, std::</a:t>
            </a:r>
            <a:r>
              <a:rPr lang="en-US" sz="1400" dirty="0" err="1">
                <a:solidFill>
                  <a:srgbClr val="000000"/>
                </a:solidFill>
                <a:latin typeface="Cascadia Mono" panose="020B0609020000020004" pitchFamily="49" charset="0"/>
              </a:rPr>
              <a:t>back_inserter</a:t>
            </a:r>
            <a:r>
              <a:rPr lang="en-US" sz="1400" dirty="0">
                <a:solidFill>
                  <a:srgbClr val="000000"/>
                </a:solidFill>
                <a:latin typeface="Cascadia Mono" panose="020B0609020000020004" pitchFamily="49" charset="0"/>
              </a:rPr>
              <a:t>(</a:t>
            </a:r>
            <a:r>
              <a:rPr lang="en-US" sz="1400" dirty="0" err="1">
                <a:solidFill>
                  <a:srgbClr val="000000"/>
                </a:solidFill>
                <a:latin typeface="Cascadia Mono" panose="020B0609020000020004" pitchFamily="49" charset="0"/>
              </a:rPr>
              <a:t>movedWords</a:t>
            </a:r>
            <a:r>
              <a:rPr lang="en-US" sz="1400" dirty="0">
                <a:solidFill>
                  <a:srgbClr val="000000"/>
                </a:solidFill>
                <a:latin typeface="Cascadia Mono" panose="020B0609020000020004" pitchFamily="49" charset="0"/>
              </a:rPr>
              <a:t>)); </a:t>
            </a:r>
          </a:p>
        </p:txBody>
      </p:sp>
    </p:spTree>
    <p:extLst>
      <p:ext uri="{BB962C8B-B14F-4D97-AF65-F5344CB8AC3E}">
        <p14:creationId xmlns:p14="http://schemas.microsoft.com/office/powerpoint/2010/main" val="3011082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E6E6E6"/>
                </a:solidFill>
              </a:rPr>
              <a:t>Monadic Operations for std::optional</a:t>
            </a:r>
          </a:p>
          <a:p>
            <a:pPr lvl="1">
              <a:lnSpc>
                <a:spcPct val="120000"/>
              </a:lnSpc>
              <a:spcBef>
                <a:spcPts val="0"/>
              </a:spcBef>
            </a:pPr>
            <a:r>
              <a:rPr lang="en-US" sz="1600" dirty="0" err="1">
                <a:solidFill>
                  <a:srgbClr val="E6E6E6"/>
                </a:solidFill>
              </a:rPr>
              <a:t>Stacktrace</a:t>
            </a:r>
            <a:r>
              <a:rPr lang="en-US" sz="1600" dirty="0">
                <a:solidFill>
                  <a:srgbClr val="E6E6E6"/>
                </a:solidFill>
              </a:rPr>
              <a:t> Library</a:t>
            </a:r>
          </a:p>
          <a:p>
            <a:pPr lvl="1">
              <a:lnSpc>
                <a:spcPct val="120000"/>
              </a:lnSpc>
              <a:spcBef>
                <a:spcPts val="0"/>
              </a:spcBef>
            </a:pPr>
            <a:r>
              <a:rPr lang="en-US" sz="1600" dirty="0">
                <a:solidFill>
                  <a:srgbClr val="E6E6E6"/>
                </a:solidFill>
              </a:rPr>
              <a:t>Changes to Ranges Library</a:t>
            </a:r>
          </a:p>
          <a:p>
            <a:pPr lvl="1">
              <a:lnSpc>
                <a:spcPct val="120000"/>
              </a:lnSpc>
              <a:spcBef>
                <a:spcPts val="0"/>
              </a:spcBef>
            </a:pPr>
            <a:r>
              <a:rPr lang="en-US" sz="1600" dirty="0">
                <a:solidFill>
                  <a:srgbClr val="E6E6E6"/>
                </a:solidFill>
              </a:rPr>
              <a:t>Changes to Views Library</a:t>
            </a:r>
          </a:p>
          <a:p>
            <a:pPr lvl="1">
              <a:lnSpc>
                <a:spcPct val="120000"/>
              </a:lnSpc>
              <a:spcBef>
                <a:spcPts val="0"/>
              </a:spcBef>
            </a:pPr>
            <a:r>
              <a:rPr lang="en-US" sz="1600" dirty="0">
                <a:solidFill>
                  <a:srgbClr val="FF8200"/>
                </a:solidFill>
              </a:rPr>
              <a:t>std::expected</a:t>
            </a:r>
          </a:p>
          <a:p>
            <a:pPr lvl="1">
              <a:lnSpc>
                <a:spcPct val="120000"/>
              </a:lnSpc>
              <a:spcBef>
                <a:spcPts val="0"/>
              </a:spcBef>
            </a:pPr>
            <a:r>
              <a:rPr lang="en-US" sz="1600" dirty="0"/>
              <a:t>std::</a:t>
            </a:r>
            <a:r>
              <a:rPr lang="en-US" sz="1600" dirty="0" err="1"/>
              <a:t>move_only_function</a:t>
            </a:r>
            <a:r>
              <a:rPr lang="en-US" sz="1600" dirty="0"/>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1473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std::expected</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Defined in </a:t>
            </a:r>
            <a:r>
              <a:rPr lang="en-US" dirty="0">
                <a:latin typeface="Consolas" panose="020B0609020204030204" pitchFamily="49" charset="0"/>
              </a:rPr>
              <a:t>&lt;expected&gt;</a:t>
            </a:r>
          </a:p>
          <a:p>
            <a:r>
              <a:rPr lang="en-US" dirty="0">
                <a:latin typeface="Consolas" panose="020B0609020204030204" pitchFamily="49" charset="0"/>
              </a:rPr>
              <a:t>std::expected&lt;T, E&gt;</a:t>
            </a:r>
            <a:r>
              <a:rPr lang="en-US" dirty="0"/>
              <a:t> contains either</a:t>
            </a:r>
          </a:p>
          <a:p>
            <a:pPr lvl="1"/>
            <a:r>
              <a:rPr lang="en-US" dirty="0"/>
              <a:t>A value of type </a:t>
            </a:r>
            <a:r>
              <a:rPr lang="en-US" dirty="0">
                <a:latin typeface="Consolas" panose="020B0609020204030204" pitchFamily="49" charset="0"/>
              </a:rPr>
              <a:t>T</a:t>
            </a:r>
            <a:r>
              <a:rPr lang="en-US" dirty="0"/>
              <a:t>, the expected value type</a:t>
            </a:r>
          </a:p>
          <a:p>
            <a:pPr lvl="1"/>
            <a:r>
              <a:rPr lang="en-US" dirty="0"/>
              <a:t>A value of type </a:t>
            </a:r>
            <a:r>
              <a:rPr lang="en-US" dirty="0">
                <a:latin typeface="Consolas" panose="020B0609020204030204" pitchFamily="49" charset="0"/>
              </a:rPr>
              <a:t>E</a:t>
            </a:r>
            <a:r>
              <a:rPr lang="en-US" dirty="0"/>
              <a:t>, an error type</a:t>
            </a:r>
          </a:p>
          <a:p>
            <a:r>
              <a:rPr lang="en-US" dirty="0"/>
              <a:t>Guaranteed to never be empty</a:t>
            </a:r>
          </a:p>
          <a:p>
            <a:r>
              <a:rPr lang="en-US" dirty="0">
                <a:latin typeface="Consolas" panose="020B0609020204030204" pitchFamily="49" charset="0"/>
              </a:rPr>
              <a:t>std::unexpected()</a:t>
            </a:r>
            <a:r>
              <a:rPr lang="en-US" dirty="0"/>
              <a:t> is used to create an unexpected value</a:t>
            </a:r>
          </a:p>
        </p:txBody>
      </p:sp>
      <p:sp>
        <p:nvSpPr>
          <p:cNvPr id="4" name="TextBox 3">
            <a:extLst>
              <a:ext uri="{FF2B5EF4-FFF2-40B4-BE49-F238E27FC236}">
                <a16:creationId xmlns:a16="http://schemas.microsoft.com/office/drawing/2014/main" id="{C7B46FFF-577C-5265-98FA-E1880464F5A1}"/>
              </a:ext>
            </a:extLst>
          </p:cNvPr>
          <p:cNvSpPr txBox="1"/>
          <p:nvPr/>
        </p:nvSpPr>
        <p:spPr>
          <a:xfrm>
            <a:off x="6324600" y="4248150"/>
            <a:ext cx="2590800" cy="646331"/>
          </a:xfrm>
          <a:prstGeom prst="rect">
            <a:avLst/>
          </a:prstGeom>
          <a:solidFill>
            <a:srgbClr val="C6F5BC"/>
          </a:solidFill>
          <a:ln>
            <a:solidFill>
              <a:srgbClr val="64EB1B"/>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230188">
              <a:tabLst>
                <a:tab pos="0" algn="l"/>
              </a:tabLst>
            </a:pPr>
            <a:r>
              <a:rPr lang="en-US" sz="1200" dirty="0"/>
              <a:t>“</a:t>
            </a:r>
            <a:r>
              <a:rPr lang="en-US" sz="1200" b="1" dirty="0"/>
              <a:t>How C++23 Changes the Way We Write Code</a:t>
            </a:r>
            <a:r>
              <a:rPr lang="en-US" sz="1200" dirty="0"/>
              <a:t>” -- Timur </a:t>
            </a:r>
            <a:r>
              <a:rPr lang="en-US" sz="1200" dirty="0" err="1"/>
              <a:t>Doumler</a:t>
            </a:r>
            <a:endParaRPr lang="en-US" sz="1200" dirty="0"/>
          </a:p>
          <a:p>
            <a:pPr algn="r"/>
            <a:r>
              <a:rPr lang="en-US" sz="1200" i="1" dirty="0"/>
              <a:t>Thursday, September 15 • 10:30 MDT</a:t>
            </a:r>
          </a:p>
        </p:txBody>
      </p:sp>
    </p:spTree>
    <p:extLst>
      <p:ext uri="{BB962C8B-B14F-4D97-AF65-F5344CB8AC3E}">
        <p14:creationId xmlns:p14="http://schemas.microsoft.com/office/powerpoint/2010/main" val="2098240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std::expected</a:t>
            </a:r>
          </a:p>
        </p:txBody>
      </p:sp>
      <p:sp>
        <p:nvSpPr>
          <p:cNvPr id="3" name="Content Placeholder 2"/>
          <p:cNvSpPr>
            <a:spLocks noGrp="1"/>
          </p:cNvSpPr>
          <p:nvPr>
            <p:ph sz="quarter" idx="13"/>
          </p:nvPr>
        </p:nvSpPr>
        <p:spPr>
          <a:xfrm>
            <a:off x="81455" y="971550"/>
            <a:ext cx="8991600" cy="4114800"/>
          </a:xfrm>
        </p:spPr>
        <p:txBody>
          <a:bodyPr>
            <a:normAutofit/>
          </a:bodyPr>
          <a:lstStyle/>
          <a:p>
            <a:r>
              <a:rPr lang="en-US" dirty="0"/>
              <a:t>E.g.:</a:t>
            </a:r>
          </a:p>
          <a:p>
            <a:pPr marL="320040" lvl="1" indent="0">
              <a:buNone/>
            </a:pPr>
            <a:r>
              <a:rPr lang="en-US" sz="1400" dirty="0">
                <a:solidFill>
                  <a:srgbClr val="000000"/>
                </a:solidFill>
                <a:latin typeface="Cascadia Mono" panose="020B0609020000020004" pitchFamily="49" charset="0"/>
              </a:rPr>
              <a:t>std::expected&lt;</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&gt; a { 21 };</a:t>
            </a:r>
          </a:p>
          <a:p>
            <a:pPr marL="320040" lvl="1" indent="0">
              <a:buNone/>
            </a:pPr>
            <a:r>
              <a:rPr lang="en-US" sz="1400" dirty="0">
                <a:solidFill>
                  <a:srgbClr val="000000"/>
                </a:solidFill>
                <a:latin typeface="Cascadia Mono" panose="020B0609020000020004" pitchFamily="49" charset="0"/>
              </a:rPr>
              <a:t>std::expected&lt;</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&gt; b { std::unexpected(</a:t>
            </a:r>
            <a:r>
              <a:rPr lang="en-US" sz="1400" dirty="0">
                <a:solidFill>
                  <a:srgbClr val="A31515"/>
                </a:solidFill>
                <a:latin typeface="Cascadia Mono" panose="020B0609020000020004" pitchFamily="49" charset="0"/>
              </a:rPr>
              <a:t>"Some </a:t>
            </a:r>
            <a:r>
              <a:rPr lang="en-US" sz="1400" dirty="0" err="1">
                <a:solidFill>
                  <a:srgbClr val="A31515"/>
                </a:solidFill>
                <a:latin typeface="Cascadia Mono" panose="020B0609020000020004" pitchFamily="49" charset="0"/>
              </a:rPr>
              <a:t>error"</a:t>
            </a:r>
            <a:r>
              <a:rPr lang="en-US" sz="1400" dirty="0" err="1">
                <a:solidFill>
                  <a:srgbClr val="000000"/>
                </a:solidFill>
                <a:latin typeface="Cascadia Mono" panose="020B0609020000020004" pitchFamily="49" charset="0"/>
              </a:rPr>
              <a:t>s</a:t>
            </a:r>
            <a:r>
              <a:rPr lang="en-US" sz="1400" dirty="0">
                <a:solidFill>
                  <a:srgbClr val="000000"/>
                </a:solidFill>
                <a:latin typeface="Cascadia Mono" panose="020B0609020000020004" pitchFamily="49" charset="0"/>
              </a:rPr>
              <a:t>) };</a:t>
            </a:r>
          </a:p>
          <a:p>
            <a:pPr marL="320040" lvl="1" indent="-320040">
              <a:spcBef>
                <a:spcPts val="700"/>
              </a:spcBef>
              <a:buClr>
                <a:schemeClr val="accent2"/>
              </a:buClr>
              <a:buSzPct val="60000"/>
              <a:buFont typeface="Wingdings"/>
              <a:buChar char=""/>
            </a:pPr>
            <a:r>
              <a:rPr lang="en-US" sz="2400" dirty="0"/>
              <a:t>Methods:</a:t>
            </a:r>
          </a:p>
          <a:p>
            <a:pPr lvl="1"/>
            <a:r>
              <a:rPr lang="en-US" dirty="0" err="1">
                <a:latin typeface="Consolas" panose="020B0609020204030204" pitchFamily="49" charset="0"/>
              </a:rPr>
              <a:t>has_value</a:t>
            </a:r>
            <a:r>
              <a:rPr lang="en-US" dirty="0">
                <a:latin typeface="Consolas" panose="020B0609020204030204" pitchFamily="49" charset="0"/>
              </a:rPr>
              <a:t>()</a:t>
            </a:r>
            <a:r>
              <a:rPr lang="en-US" dirty="0"/>
              <a:t>: </a:t>
            </a:r>
            <a:r>
              <a:rPr lang="en-US" dirty="0">
                <a:latin typeface="Consolas" panose="020B0609020204030204" pitchFamily="49" charset="0"/>
              </a:rPr>
              <a:t>true</a:t>
            </a:r>
            <a:r>
              <a:rPr lang="en-US" dirty="0"/>
              <a:t> if the </a:t>
            </a:r>
            <a:r>
              <a:rPr lang="en-US" dirty="0">
                <a:latin typeface="Consolas" panose="020B0609020204030204" pitchFamily="49" charset="0"/>
              </a:rPr>
              <a:t>expected</a:t>
            </a:r>
            <a:r>
              <a:rPr lang="en-US" dirty="0"/>
              <a:t> contains a value, </a:t>
            </a:r>
            <a:r>
              <a:rPr lang="en-US" dirty="0">
                <a:latin typeface="Consolas" panose="020B0609020204030204" pitchFamily="49" charset="0"/>
              </a:rPr>
              <a:t>false</a:t>
            </a:r>
            <a:r>
              <a:rPr lang="en-US" dirty="0"/>
              <a:t> otherwise</a:t>
            </a:r>
          </a:p>
          <a:p>
            <a:pPr lvl="1"/>
            <a:r>
              <a:rPr lang="en-US" dirty="0">
                <a:latin typeface="Consolas" panose="020B0609020204030204" pitchFamily="49" charset="0"/>
              </a:rPr>
              <a:t>value()</a:t>
            </a:r>
            <a:r>
              <a:rPr lang="en-US" dirty="0"/>
              <a:t>: returns reference to the contained value,</a:t>
            </a:r>
            <a:br>
              <a:rPr lang="en-US" dirty="0"/>
            </a:br>
            <a:r>
              <a:rPr lang="en-US" dirty="0"/>
              <a:t>or throws </a:t>
            </a:r>
            <a:r>
              <a:rPr lang="en-US" dirty="0" err="1">
                <a:latin typeface="Consolas" panose="020B0609020204030204" pitchFamily="49" charset="0"/>
              </a:rPr>
              <a:t>bad_expected_access</a:t>
            </a:r>
            <a:r>
              <a:rPr lang="en-US" dirty="0"/>
              <a:t> if no value</a:t>
            </a:r>
            <a:endParaRPr lang="en-US" dirty="0">
              <a:latin typeface="Consolas" panose="020B0609020204030204" pitchFamily="49" charset="0"/>
            </a:endParaRPr>
          </a:p>
          <a:p>
            <a:pPr lvl="1"/>
            <a:r>
              <a:rPr lang="en-US" dirty="0">
                <a:latin typeface="Consolas" panose="020B0609020204030204" pitchFamily="49" charset="0"/>
              </a:rPr>
              <a:t>error()</a:t>
            </a:r>
            <a:r>
              <a:rPr lang="en-US" dirty="0"/>
              <a:t>: returns reference to the error</a:t>
            </a:r>
          </a:p>
        </p:txBody>
      </p:sp>
      <p:sp>
        <p:nvSpPr>
          <p:cNvPr id="4" name="TextBox 3">
            <a:extLst>
              <a:ext uri="{FF2B5EF4-FFF2-40B4-BE49-F238E27FC236}">
                <a16:creationId xmlns:a16="http://schemas.microsoft.com/office/drawing/2014/main" id="{6BA6CF97-E116-5151-8C9F-60AF9D701A40}"/>
              </a:ext>
            </a:extLst>
          </p:cNvPr>
          <p:cNvSpPr txBox="1"/>
          <p:nvPr/>
        </p:nvSpPr>
        <p:spPr>
          <a:xfrm>
            <a:off x="6324600" y="4248150"/>
            <a:ext cx="2590800" cy="646331"/>
          </a:xfrm>
          <a:prstGeom prst="rect">
            <a:avLst/>
          </a:prstGeom>
          <a:solidFill>
            <a:srgbClr val="C6F5BC"/>
          </a:solidFill>
          <a:ln>
            <a:solidFill>
              <a:srgbClr val="64EB1B"/>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230188">
              <a:tabLst>
                <a:tab pos="0" algn="l"/>
              </a:tabLst>
            </a:pPr>
            <a:r>
              <a:rPr lang="en-US" sz="1200" dirty="0"/>
              <a:t>“</a:t>
            </a:r>
            <a:r>
              <a:rPr lang="en-US" sz="1200" b="1" dirty="0"/>
              <a:t>How C++23 Changes the Way We Write Code</a:t>
            </a:r>
            <a:r>
              <a:rPr lang="en-US" sz="1200" dirty="0"/>
              <a:t>” -- Timur </a:t>
            </a:r>
            <a:r>
              <a:rPr lang="en-US" sz="1200" dirty="0" err="1"/>
              <a:t>Doumler</a:t>
            </a:r>
            <a:endParaRPr lang="en-US" sz="1200" dirty="0"/>
          </a:p>
          <a:p>
            <a:pPr algn="r"/>
            <a:r>
              <a:rPr lang="en-US" sz="1200" i="1" dirty="0"/>
              <a:t>Thursday, September 15 • 10:30 MDT</a:t>
            </a:r>
          </a:p>
        </p:txBody>
      </p:sp>
    </p:spTree>
    <p:extLst>
      <p:ext uri="{BB962C8B-B14F-4D97-AF65-F5344CB8AC3E}">
        <p14:creationId xmlns:p14="http://schemas.microsoft.com/office/powerpoint/2010/main" val="301714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E6E6E6"/>
                </a:solidFill>
              </a:rPr>
              <a:t>Monadic Operations for std::optional</a:t>
            </a:r>
          </a:p>
          <a:p>
            <a:pPr lvl="1">
              <a:lnSpc>
                <a:spcPct val="120000"/>
              </a:lnSpc>
              <a:spcBef>
                <a:spcPts val="0"/>
              </a:spcBef>
            </a:pPr>
            <a:r>
              <a:rPr lang="en-US" sz="1600" dirty="0" err="1">
                <a:solidFill>
                  <a:srgbClr val="E6E6E6"/>
                </a:solidFill>
              </a:rPr>
              <a:t>Stacktrace</a:t>
            </a:r>
            <a:r>
              <a:rPr lang="en-US" sz="1600" dirty="0">
                <a:solidFill>
                  <a:srgbClr val="E6E6E6"/>
                </a:solidFill>
              </a:rPr>
              <a:t> Library</a:t>
            </a:r>
          </a:p>
          <a:p>
            <a:pPr lvl="1">
              <a:lnSpc>
                <a:spcPct val="120000"/>
              </a:lnSpc>
              <a:spcBef>
                <a:spcPts val="0"/>
              </a:spcBef>
            </a:pPr>
            <a:r>
              <a:rPr lang="en-US" sz="1600" dirty="0">
                <a:solidFill>
                  <a:srgbClr val="E6E6E6"/>
                </a:solidFill>
              </a:rPr>
              <a:t>Changes to Ranges Library</a:t>
            </a:r>
          </a:p>
          <a:p>
            <a:pPr lvl="1">
              <a:lnSpc>
                <a:spcPct val="120000"/>
              </a:lnSpc>
              <a:spcBef>
                <a:spcPts val="0"/>
              </a:spcBef>
            </a:pPr>
            <a:r>
              <a:rPr lang="en-US" sz="1600" dirty="0">
                <a:solidFill>
                  <a:srgbClr val="E6E6E6"/>
                </a:solidFill>
              </a:rPr>
              <a:t>Changes to Views Library</a:t>
            </a:r>
          </a:p>
          <a:p>
            <a:pPr lvl="1">
              <a:lnSpc>
                <a:spcPct val="120000"/>
              </a:lnSpc>
              <a:spcBef>
                <a:spcPts val="0"/>
              </a:spcBef>
            </a:pPr>
            <a:r>
              <a:rPr lang="en-US" sz="1600" dirty="0">
                <a:solidFill>
                  <a:srgbClr val="E6E6E6"/>
                </a:solidFill>
              </a:rPr>
              <a:t>std::expected</a:t>
            </a:r>
          </a:p>
          <a:p>
            <a:pPr lvl="1">
              <a:lnSpc>
                <a:spcPct val="120000"/>
              </a:lnSpc>
              <a:spcBef>
                <a:spcPts val="0"/>
              </a:spcBef>
            </a:pPr>
            <a:r>
              <a:rPr lang="en-US" sz="1600" dirty="0">
                <a:solidFill>
                  <a:srgbClr val="FF8200"/>
                </a:solidFill>
              </a:rPr>
              <a:t>std::</a:t>
            </a:r>
            <a:r>
              <a:rPr lang="en-US" sz="1600" dirty="0" err="1">
                <a:solidFill>
                  <a:srgbClr val="FF8200"/>
                </a:solidFill>
              </a:rPr>
              <a:t>move_only_function</a:t>
            </a:r>
            <a:r>
              <a:rPr lang="en-US" sz="1600" dirty="0">
                <a:solidFill>
                  <a:srgbClr val="FF8200"/>
                </a:solidFill>
              </a:rPr>
              <a:t>&lt;&gt;</a:t>
            </a:r>
          </a:p>
          <a:p>
            <a:pPr lvl="1">
              <a:lnSpc>
                <a:spcPct val="120000"/>
              </a:lnSpc>
              <a:spcBef>
                <a:spcPts val="0"/>
              </a:spcBef>
            </a:pPr>
            <a:r>
              <a:rPr lang="en-US" sz="1600" dirty="0"/>
              <a:t>std::</a:t>
            </a:r>
            <a:r>
              <a:rPr lang="en-US" sz="1600" dirty="0" err="1"/>
              <a:t>spanstream</a:t>
            </a:r>
            <a:endParaRPr lang="en-US" sz="1600" dirty="0"/>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894786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a:t>
            </a:r>
            <a:r>
              <a:rPr lang="en-US" dirty="0" err="1">
                <a:latin typeface="Segoe UI" panose="020B0502040204020203" pitchFamily="34" charset="0"/>
                <a:cs typeface="Segoe UI" panose="020B0502040204020203" pitchFamily="34" charset="0"/>
              </a:rPr>
              <a:t>move_only_function</a:t>
            </a:r>
            <a:r>
              <a:rPr lang="en-US" dirty="0">
                <a:latin typeface="Segoe UI" panose="020B0502040204020203" pitchFamily="34" charset="0"/>
                <a:cs typeface="Segoe UI" panose="020B0502040204020203" pitchFamily="34" charset="0"/>
              </a:rPr>
              <a:t>&lt;&gt;</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Consider:</a:t>
            </a:r>
          </a:p>
          <a:p>
            <a:pPr marL="320040" lvl="1" indent="0">
              <a:buNone/>
            </a:pP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Process(std::</a:t>
            </a:r>
            <a:r>
              <a:rPr lang="en-US" sz="1400" dirty="0">
                <a:solidFill>
                  <a:srgbClr val="2B91AF"/>
                </a:solidFill>
                <a:latin typeface="Cascadia Mono" panose="020B0609020000020004" pitchFamily="49" charset="0"/>
              </a:rPr>
              <a:t>function</a:t>
            </a:r>
            <a:r>
              <a:rPr lang="en-US" sz="1400" dirty="0">
                <a:solidFill>
                  <a:srgbClr val="000000"/>
                </a:solidFill>
                <a:latin typeface="Cascadia Mono" panose="020B0609020000020004" pitchFamily="49" charset="0"/>
              </a:rPr>
              <a:t>&lt;</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()&gt; </a:t>
            </a:r>
            <a:r>
              <a:rPr lang="en-US" sz="1400" dirty="0">
                <a:solidFill>
                  <a:srgbClr val="808080"/>
                </a:solidFill>
                <a:latin typeface="Cascadia Mono" panose="020B0609020000020004" pitchFamily="49" charset="0"/>
              </a:rPr>
              <a:t>f</a:t>
            </a:r>
            <a:r>
              <a:rPr lang="en-US" sz="1400" dirty="0">
                <a:solidFill>
                  <a:srgbClr val="000000"/>
                </a:solidFill>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   return</a:t>
            </a:r>
            <a:r>
              <a:rPr lang="en-US" sz="1400" dirty="0">
                <a:solidFill>
                  <a:srgbClr val="000000"/>
                </a:solidFill>
                <a:latin typeface="Cascadia Mono" panose="020B0609020000020004" pitchFamily="49" charset="0"/>
              </a:rPr>
              <a:t> </a:t>
            </a:r>
            <a:r>
              <a:rPr lang="en-US" sz="1400" dirty="0">
                <a:solidFill>
                  <a:srgbClr val="808080"/>
                </a:solidFill>
                <a:latin typeface="Cascadia Mono" panose="020B0609020000020004" pitchFamily="49" charset="0"/>
              </a:rPr>
              <a:t>f</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 * 2;</a:t>
            </a:r>
          </a:p>
          <a:p>
            <a:pPr marL="320040" lvl="1" indent="0">
              <a:buNone/>
            </a:pPr>
            <a:r>
              <a:rPr lang="en-US" sz="1400" dirty="0">
                <a:solidFill>
                  <a:srgbClr val="000000"/>
                </a:solidFill>
                <a:latin typeface="Cascadia Mono" panose="020B0609020000020004" pitchFamily="49" charset="0"/>
              </a:rPr>
              <a:t>}</a:t>
            </a:r>
          </a:p>
          <a:p>
            <a:pPr marL="320040" lvl="1" indent="-320040">
              <a:spcBef>
                <a:spcPts val="700"/>
              </a:spcBef>
              <a:buClr>
                <a:schemeClr val="accent2"/>
              </a:buClr>
              <a:buSzPct val="60000"/>
              <a:buFont typeface="Wingdings"/>
              <a:buChar char=""/>
            </a:pPr>
            <a:r>
              <a:rPr lang="en-US" sz="2400" dirty="0"/>
              <a:t>This can be called as follows:</a:t>
            </a: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Process([] { </a:t>
            </a:r>
            <a:r>
              <a:rPr lang="en-US" sz="1400" dirty="0">
                <a:solidFill>
                  <a:srgbClr val="0000FF"/>
                </a:solidFill>
                <a:latin typeface="Cascadia Mono" panose="020B0609020000020004" pitchFamily="49" charset="0"/>
              </a:rPr>
              <a:t>return</a:t>
            </a:r>
            <a:r>
              <a:rPr lang="en-US" sz="1400" dirty="0">
                <a:solidFill>
                  <a:srgbClr val="000000"/>
                </a:solidFill>
                <a:latin typeface="Cascadia Mono" panose="020B0609020000020004" pitchFamily="49" charset="0"/>
              </a:rPr>
              <a:t> 21; });   </a:t>
            </a:r>
            <a:r>
              <a:rPr lang="en-US" sz="1400" dirty="0">
                <a:solidFill>
                  <a:srgbClr val="008000"/>
                </a:solidFill>
                <a:latin typeface="Cascadia Mono" panose="020B0609020000020004" pitchFamily="49" charset="0"/>
              </a:rPr>
              <a:t>// 42</a:t>
            </a:r>
          </a:p>
          <a:p>
            <a:pPr marL="320040" lvl="1" indent="-320040">
              <a:spcBef>
                <a:spcPts val="700"/>
              </a:spcBef>
              <a:buClr>
                <a:schemeClr val="accent2"/>
              </a:buClr>
              <a:buSzPct val="60000"/>
              <a:buFont typeface="Wingdings"/>
              <a:buChar char=""/>
            </a:pPr>
            <a:r>
              <a:rPr lang="en-US" sz="2400" dirty="0"/>
              <a:t>But this fails:</a:t>
            </a: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Process([p = std::</a:t>
            </a:r>
            <a:r>
              <a:rPr lang="en-US" sz="1400" dirty="0" err="1">
                <a:solidFill>
                  <a:srgbClr val="000000"/>
                </a:solidFill>
                <a:latin typeface="Cascadia Mono" panose="020B0609020000020004" pitchFamily="49" charset="0"/>
              </a:rPr>
              <a:t>make_unique</a:t>
            </a:r>
            <a:r>
              <a:rPr lang="en-US" sz="1400" dirty="0">
                <a:solidFill>
                  <a:srgbClr val="000000"/>
                </a:solidFill>
                <a:latin typeface="Cascadia Mono" panose="020B0609020000020004" pitchFamily="49" charset="0"/>
              </a:rPr>
              <a:t>&lt;</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&gt;(42)] { </a:t>
            </a:r>
            <a:r>
              <a:rPr lang="en-US" sz="1400" dirty="0">
                <a:solidFill>
                  <a:srgbClr val="0000FF"/>
                </a:solidFill>
                <a:latin typeface="Cascadia Mono" panose="020B0609020000020004" pitchFamily="49" charset="0"/>
              </a:rPr>
              <a:t>return</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p; });</a:t>
            </a:r>
          </a:p>
          <a:p>
            <a:pPr marL="594360" lvl="2" indent="-320040">
              <a:spcBef>
                <a:spcPts val="700"/>
              </a:spcBef>
              <a:buSzPct val="60000"/>
              <a:buFont typeface="Wingdings"/>
              <a:buChar char=""/>
            </a:pPr>
            <a:r>
              <a:rPr lang="en-US" sz="2200" dirty="0"/>
              <a:t>“Attempting to reference a deleted function”</a:t>
            </a:r>
          </a:p>
          <a:p>
            <a:pPr lvl="2"/>
            <a:r>
              <a:rPr lang="en-US" dirty="0"/>
              <a:t>The copy </a:t>
            </a:r>
            <a:r>
              <a:rPr lang="en-US" dirty="0" err="1"/>
              <a:t>ctor</a:t>
            </a:r>
            <a:r>
              <a:rPr lang="en-US" dirty="0"/>
              <a:t> of the </a:t>
            </a:r>
            <a:r>
              <a:rPr lang="en-US" dirty="0">
                <a:latin typeface="Consolas" panose="020B0609020204030204" pitchFamily="49" charset="0"/>
              </a:rPr>
              <a:t>std::function </a:t>
            </a:r>
            <a:r>
              <a:rPr lang="en-US" dirty="0"/>
              <a:t>tries to copy the lambda, which is not possible due to the captured </a:t>
            </a:r>
            <a:r>
              <a:rPr lang="en-US" dirty="0" err="1">
                <a:latin typeface="Consolas" panose="020B0609020204030204" pitchFamily="49" charset="0"/>
              </a:rPr>
              <a:t>unique_ptr</a:t>
            </a:r>
            <a:r>
              <a:rPr lang="en-US" dirty="0"/>
              <a:t> </a:t>
            </a:r>
            <a:endParaRPr lang="en-US" dirty="0">
              <a:latin typeface="Consolas" panose="020B0609020204030204" pitchFamily="49" charset="0"/>
            </a:endParaRPr>
          </a:p>
          <a:p>
            <a:pPr marL="320040" lvl="1" indent="-320040">
              <a:spcBef>
                <a:spcPts val="700"/>
              </a:spcBef>
              <a:buClr>
                <a:schemeClr val="accent2"/>
              </a:buClr>
              <a:buSzPct val="60000"/>
              <a:buFont typeface="Wingdings"/>
              <a:buChar char=""/>
            </a:pPr>
            <a:endParaRPr lang="en-US" sz="2400" dirty="0"/>
          </a:p>
        </p:txBody>
      </p:sp>
    </p:spTree>
    <p:extLst>
      <p:ext uri="{BB962C8B-B14F-4D97-AF65-F5344CB8AC3E}">
        <p14:creationId xmlns:p14="http://schemas.microsoft.com/office/powerpoint/2010/main" val="4195813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500"/>
                                        <p:tgtEl>
                                          <p:spTgt spid="3">
                                            <p:txEl>
                                              <p:pRg st="8" end="8"/>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fade">
                                      <p:cBhvr>
                                        <p:cTn id="2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a:t>
            </a:r>
            <a:r>
              <a:rPr lang="en-US" dirty="0" err="1">
                <a:latin typeface="Segoe UI" panose="020B0502040204020203" pitchFamily="34" charset="0"/>
                <a:cs typeface="Segoe UI" panose="020B0502040204020203" pitchFamily="34" charset="0"/>
              </a:rPr>
              <a:t>move_only_function</a:t>
            </a:r>
            <a:r>
              <a:rPr lang="en-US" dirty="0">
                <a:latin typeface="Segoe UI" panose="020B0502040204020203" pitchFamily="34" charset="0"/>
                <a:cs typeface="Segoe UI" panose="020B0502040204020203" pitchFamily="34" charset="0"/>
              </a:rPr>
              <a:t>&lt;&gt;</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C++23:</a:t>
            </a:r>
          </a:p>
          <a:p>
            <a:pPr marL="320040" lvl="1" indent="0">
              <a:buNone/>
            </a:pP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Process(std::</a:t>
            </a:r>
            <a:r>
              <a:rPr lang="en-US" sz="1400" dirty="0" err="1">
                <a:solidFill>
                  <a:srgbClr val="2B91AF"/>
                </a:solidFill>
                <a:highlight>
                  <a:srgbClr val="FFFF00"/>
                </a:highlight>
                <a:latin typeface="Cascadia Mono" panose="020B0609020000020004" pitchFamily="49" charset="0"/>
              </a:rPr>
              <a:t>move_only_function</a:t>
            </a:r>
            <a:r>
              <a:rPr lang="en-US" sz="1400" dirty="0">
                <a:solidFill>
                  <a:srgbClr val="000000"/>
                </a:solidFill>
                <a:latin typeface="Cascadia Mono" panose="020B0609020000020004" pitchFamily="49" charset="0"/>
              </a:rPr>
              <a:t>&lt;</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()&gt; </a:t>
            </a:r>
            <a:r>
              <a:rPr lang="en-US" sz="1400" dirty="0">
                <a:solidFill>
                  <a:srgbClr val="808080"/>
                </a:solidFill>
                <a:latin typeface="Cascadia Mono" panose="020B0609020000020004" pitchFamily="49" charset="0"/>
              </a:rPr>
              <a:t>f</a:t>
            </a:r>
            <a:r>
              <a:rPr lang="en-US" sz="1400" dirty="0">
                <a:solidFill>
                  <a:srgbClr val="000000"/>
                </a:solidFill>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   return</a:t>
            </a:r>
            <a:r>
              <a:rPr lang="en-US" sz="1400" dirty="0">
                <a:solidFill>
                  <a:srgbClr val="000000"/>
                </a:solidFill>
                <a:latin typeface="Cascadia Mono" panose="020B0609020000020004" pitchFamily="49" charset="0"/>
              </a:rPr>
              <a:t> </a:t>
            </a:r>
            <a:r>
              <a:rPr lang="en-US" sz="1400" dirty="0">
                <a:solidFill>
                  <a:srgbClr val="808080"/>
                </a:solidFill>
                <a:latin typeface="Cascadia Mono" panose="020B0609020000020004" pitchFamily="49" charset="0"/>
              </a:rPr>
              <a:t>f</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 * 2;</a:t>
            </a:r>
          </a:p>
          <a:p>
            <a:pPr marL="320040" lvl="1" indent="0">
              <a:buNone/>
            </a:pPr>
            <a:r>
              <a:rPr lang="en-US" sz="1400" dirty="0">
                <a:solidFill>
                  <a:srgbClr val="000000"/>
                </a:solidFill>
                <a:latin typeface="Cascadia Mono" panose="020B0609020000020004" pitchFamily="49" charset="0"/>
              </a:rPr>
              <a:t>}</a:t>
            </a:r>
          </a:p>
          <a:p>
            <a:pPr marL="320040" lvl="1" indent="-320040">
              <a:spcBef>
                <a:spcPts val="700"/>
              </a:spcBef>
              <a:buClr>
                <a:schemeClr val="accent2"/>
              </a:buClr>
              <a:buSzPct val="60000"/>
              <a:buFont typeface="Wingdings"/>
              <a:buChar char=""/>
            </a:pPr>
            <a:r>
              <a:rPr lang="en-US" sz="2400" dirty="0"/>
              <a:t>This can now be called as follows:</a:t>
            </a: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Process([] { </a:t>
            </a:r>
            <a:r>
              <a:rPr lang="en-US" sz="1400" dirty="0">
                <a:solidFill>
                  <a:srgbClr val="0000FF"/>
                </a:solidFill>
                <a:latin typeface="Cascadia Mono" panose="020B0609020000020004" pitchFamily="49" charset="0"/>
              </a:rPr>
              <a:t>return</a:t>
            </a:r>
            <a:r>
              <a:rPr lang="en-US" sz="1400" dirty="0">
                <a:solidFill>
                  <a:srgbClr val="000000"/>
                </a:solidFill>
                <a:latin typeface="Cascadia Mono" panose="020B0609020000020004" pitchFamily="49" charset="0"/>
              </a:rPr>
              <a:t> 21; });                              </a:t>
            </a:r>
            <a:r>
              <a:rPr lang="en-US" sz="1400" dirty="0">
                <a:solidFill>
                  <a:srgbClr val="008000"/>
                </a:solidFill>
                <a:latin typeface="Cascadia Mono" panose="020B0609020000020004" pitchFamily="49" charset="0"/>
              </a:rPr>
              <a:t>// 42</a:t>
            </a: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Process([p = std::</a:t>
            </a:r>
            <a:r>
              <a:rPr lang="en-US" sz="1400" dirty="0" err="1">
                <a:solidFill>
                  <a:srgbClr val="000000"/>
                </a:solidFill>
                <a:latin typeface="Cascadia Mono" panose="020B0609020000020004" pitchFamily="49" charset="0"/>
              </a:rPr>
              <a:t>make_unique</a:t>
            </a:r>
            <a:r>
              <a:rPr lang="en-US" sz="1400" dirty="0">
                <a:solidFill>
                  <a:srgbClr val="000000"/>
                </a:solidFill>
                <a:latin typeface="Cascadia Mono" panose="020B0609020000020004" pitchFamily="49" charset="0"/>
              </a:rPr>
              <a:t>&lt;</a:t>
            </a: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&gt;(42)] { </a:t>
            </a:r>
            <a:r>
              <a:rPr lang="en-US" sz="1400" dirty="0">
                <a:solidFill>
                  <a:srgbClr val="0000FF"/>
                </a:solidFill>
                <a:latin typeface="Cascadia Mono" panose="020B0609020000020004" pitchFamily="49" charset="0"/>
              </a:rPr>
              <a:t>return</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a:t>
            </a:r>
            <a:r>
              <a:rPr lang="en-US" sz="1400" dirty="0">
                <a:solidFill>
                  <a:srgbClr val="000000"/>
                </a:solidFill>
                <a:latin typeface="Cascadia Mono" panose="020B0609020000020004" pitchFamily="49" charset="0"/>
              </a:rPr>
              <a:t>p; }); </a:t>
            </a:r>
            <a:r>
              <a:rPr lang="en-US" sz="1400" dirty="0">
                <a:solidFill>
                  <a:srgbClr val="008000"/>
                </a:solidFill>
                <a:latin typeface="Cascadia Mono" panose="020B0609020000020004" pitchFamily="49" charset="0"/>
              </a:rPr>
              <a:t>// 84</a:t>
            </a:r>
            <a:endParaRPr lang="en-US" sz="1400" dirty="0">
              <a:solidFill>
                <a:srgbClr val="000000"/>
              </a:solidFill>
              <a:latin typeface="Cascadia Mono" panose="020B0609020000020004" pitchFamily="49" charset="0"/>
            </a:endParaRPr>
          </a:p>
          <a:p>
            <a:pPr marL="320040" lvl="1" indent="-320040">
              <a:spcBef>
                <a:spcPts val="700"/>
              </a:spcBef>
              <a:buClr>
                <a:schemeClr val="accent2"/>
              </a:buClr>
              <a:buSzPct val="60000"/>
              <a:buFont typeface="Wingdings"/>
              <a:buChar char=""/>
            </a:pPr>
            <a:endParaRPr lang="en-US" sz="2400" dirty="0"/>
          </a:p>
        </p:txBody>
      </p:sp>
    </p:spTree>
    <p:extLst>
      <p:ext uri="{BB962C8B-B14F-4D97-AF65-F5344CB8AC3E}">
        <p14:creationId xmlns:p14="http://schemas.microsoft.com/office/powerpoint/2010/main" val="2025948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E6E6E6"/>
                </a:solidFill>
              </a:rPr>
              <a:t>Monadic Operations for std::optional</a:t>
            </a:r>
          </a:p>
          <a:p>
            <a:pPr lvl="1">
              <a:lnSpc>
                <a:spcPct val="120000"/>
              </a:lnSpc>
              <a:spcBef>
                <a:spcPts val="0"/>
              </a:spcBef>
            </a:pPr>
            <a:r>
              <a:rPr lang="en-US" sz="1600" dirty="0" err="1">
                <a:solidFill>
                  <a:srgbClr val="E6E6E6"/>
                </a:solidFill>
              </a:rPr>
              <a:t>Stacktrace</a:t>
            </a:r>
            <a:r>
              <a:rPr lang="en-US" sz="1600" dirty="0">
                <a:solidFill>
                  <a:srgbClr val="E6E6E6"/>
                </a:solidFill>
              </a:rPr>
              <a:t> Library</a:t>
            </a:r>
          </a:p>
          <a:p>
            <a:pPr lvl="1">
              <a:lnSpc>
                <a:spcPct val="120000"/>
              </a:lnSpc>
              <a:spcBef>
                <a:spcPts val="0"/>
              </a:spcBef>
            </a:pPr>
            <a:r>
              <a:rPr lang="en-US" sz="1600" dirty="0">
                <a:solidFill>
                  <a:srgbClr val="E6E6E6"/>
                </a:solidFill>
              </a:rPr>
              <a:t>Changes to Ranges Library</a:t>
            </a:r>
          </a:p>
          <a:p>
            <a:pPr lvl="1">
              <a:lnSpc>
                <a:spcPct val="120000"/>
              </a:lnSpc>
              <a:spcBef>
                <a:spcPts val="0"/>
              </a:spcBef>
            </a:pPr>
            <a:r>
              <a:rPr lang="en-US" sz="1600" dirty="0">
                <a:solidFill>
                  <a:srgbClr val="E6E6E6"/>
                </a:solidFill>
              </a:rPr>
              <a:t>Changes to Views Library</a:t>
            </a:r>
          </a:p>
          <a:p>
            <a:pPr lvl="1">
              <a:lnSpc>
                <a:spcPct val="120000"/>
              </a:lnSpc>
              <a:spcBef>
                <a:spcPts val="0"/>
              </a:spcBef>
            </a:pPr>
            <a:r>
              <a:rPr lang="en-US" sz="1600" dirty="0">
                <a:solidFill>
                  <a:srgbClr val="E6E6E6"/>
                </a:solidFill>
              </a:rPr>
              <a:t>std::expected</a:t>
            </a:r>
          </a:p>
          <a:p>
            <a:pPr lvl="1">
              <a:lnSpc>
                <a:spcPct val="120000"/>
              </a:lnSpc>
              <a:spcBef>
                <a:spcPts val="0"/>
              </a:spcBef>
            </a:pPr>
            <a:r>
              <a:rPr lang="en-US" sz="1600" dirty="0">
                <a:solidFill>
                  <a:srgbClr val="E6E6E6"/>
                </a:solidFill>
              </a:rPr>
              <a:t>std::</a:t>
            </a:r>
            <a:r>
              <a:rPr lang="en-US" sz="1600" dirty="0" err="1">
                <a:solidFill>
                  <a:srgbClr val="E6E6E6"/>
                </a:solidFill>
              </a:rPr>
              <a:t>move_only_function</a:t>
            </a:r>
            <a:r>
              <a:rPr lang="en-US" sz="1600" dirty="0">
                <a:solidFill>
                  <a:srgbClr val="E6E6E6"/>
                </a:solidFill>
              </a:rPr>
              <a:t>&lt;&gt;</a:t>
            </a:r>
          </a:p>
          <a:p>
            <a:pPr lvl="1">
              <a:lnSpc>
                <a:spcPct val="120000"/>
              </a:lnSpc>
              <a:spcBef>
                <a:spcPts val="0"/>
              </a:spcBef>
            </a:pPr>
            <a:r>
              <a:rPr lang="en-US" sz="1600" dirty="0">
                <a:solidFill>
                  <a:srgbClr val="FF8200"/>
                </a:solidFill>
              </a:rPr>
              <a:t>std::</a:t>
            </a:r>
            <a:r>
              <a:rPr lang="en-US" sz="1600" dirty="0" err="1">
                <a:solidFill>
                  <a:srgbClr val="FF8200"/>
                </a:solidFill>
              </a:rPr>
              <a:t>spanstream</a:t>
            </a:r>
            <a:endParaRPr lang="en-US" sz="1600" dirty="0">
              <a:solidFill>
                <a:srgbClr val="FF8200"/>
              </a:solidFill>
            </a:endParaRPr>
          </a:p>
          <a:p>
            <a:pPr lvl="1">
              <a:lnSpc>
                <a:spcPct val="120000"/>
              </a:lnSpc>
              <a:spcBef>
                <a:spcPts val="0"/>
              </a:spcBef>
            </a:pPr>
            <a:r>
              <a:rPr lang="en-US" sz="1600" dirty="0"/>
              <a:t>std::</a:t>
            </a:r>
            <a:r>
              <a:rPr lang="en-US" sz="1600" dirty="0" err="1"/>
              <a:t>byteswap</a:t>
            </a:r>
            <a:r>
              <a:rPr lang="en-US" sz="1600" dirty="0"/>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1945080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a:t>
            </a:r>
            <a:r>
              <a:rPr lang="en-US" dirty="0" err="1">
                <a:latin typeface="Segoe UI" panose="020B0502040204020203" pitchFamily="34" charset="0"/>
                <a:cs typeface="Segoe UI" panose="020B0502040204020203" pitchFamily="34" charset="0"/>
              </a:rPr>
              <a:t>spanstream</a:t>
            </a:r>
            <a:endParaRPr lang="en-US" dirty="0">
              <a:latin typeface="Segoe UI" panose="020B0502040204020203" pitchFamily="34" charset="0"/>
              <a:cs typeface="Segoe UI" panose="020B0502040204020203" pitchFamily="34" charset="0"/>
            </a:endParaRPr>
          </a:p>
        </p:txBody>
      </p:sp>
      <p:sp>
        <p:nvSpPr>
          <p:cNvPr id="3" name="Content Placeholder 2"/>
          <p:cNvSpPr>
            <a:spLocks noGrp="1"/>
          </p:cNvSpPr>
          <p:nvPr>
            <p:ph sz="quarter" idx="13"/>
          </p:nvPr>
        </p:nvSpPr>
        <p:spPr>
          <a:xfrm>
            <a:off x="76200" y="971550"/>
            <a:ext cx="8991600" cy="4114800"/>
          </a:xfrm>
        </p:spPr>
        <p:txBody>
          <a:bodyPr>
            <a:normAutofit fontScale="92500" lnSpcReduction="10000"/>
          </a:bodyPr>
          <a:lstStyle/>
          <a:p>
            <a:r>
              <a:rPr lang="en-US" dirty="0"/>
              <a:t>Defined in </a:t>
            </a:r>
            <a:r>
              <a:rPr lang="en-US" dirty="0">
                <a:latin typeface="Consolas" panose="020B0609020204030204" pitchFamily="49" charset="0"/>
              </a:rPr>
              <a:t>&lt;</a:t>
            </a:r>
            <a:r>
              <a:rPr lang="en-US" dirty="0" err="1">
                <a:latin typeface="Consolas" panose="020B0609020204030204" pitchFamily="49" charset="0"/>
              </a:rPr>
              <a:t>spanstream</a:t>
            </a:r>
            <a:r>
              <a:rPr lang="en-US" dirty="0">
                <a:latin typeface="Consolas" panose="020B0609020204030204" pitchFamily="49" charset="0"/>
              </a:rPr>
              <a:t>&gt;</a:t>
            </a:r>
            <a:endParaRPr lang="en-US" dirty="0"/>
          </a:p>
          <a:p>
            <a:r>
              <a:rPr lang="en-US" dirty="0"/>
              <a:t>Allows to use stream operations on external buffers</a:t>
            </a:r>
          </a:p>
          <a:p>
            <a:r>
              <a:rPr lang="en-US" dirty="0"/>
              <a:t>E.g. input:</a:t>
            </a:r>
          </a:p>
          <a:p>
            <a:pPr marL="320040" lvl="1" indent="0">
              <a:buNone/>
            </a:pPr>
            <a:r>
              <a:rPr lang="en-US" sz="1400" dirty="0">
                <a:solidFill>
                  <a:srgbClr val="0000FF"/>
                </a:solidFill>
                <a:latin typeface="Cascadia Mono" panose="020B0609020000020004" pitchFamily="49" charset="0"/>
              </a:rPr>
              <a:t>char</a:t>
            </a:r>
            <a:r>
              <a:rPr lang="en-US" sz="1400" dirty="0">
                <a:solidFill>
                  <a:srgbClr val="000000"/>
                </a:solidFill>
                <a:latin typeface="Cascadia Mono" panose="020B0609020000020004" pitchFamily="49" charset="0"/>
              </a:rPr>
              <a:t> data[] = </a:t>
            </a:r>
            <a:r>
              <a:rPr lang="en-US" sz="1400" dirty="0">
                <a:solidFill>
                  <a:srgbClr val="A31515"/>
                </a:solidFill>
                <a:latin typeface="Cascadia Mono" panose="020B0609020000020004" pitchFamily="49" charset="0"/>
              </a:rPr>
              <a:t>"11 22"</a:t>
            </a:r>
            <a:r>
              <a:rPr lang="en-US" sz="1400" dirty="0">
                <a:solidFill>
                  <a:srgbClr val="000000"/>
                </a:solidFill>
                <a:latin typeface="Cascadia Mono" panose="020B0609020000020004" pitchFamily="49" charset="0"/>
              </a:rPr>
              <a:t>;</a:t>
            </a:r>
          </a:p>
          <a:p>
            <a:pPr marL="320040" lvl="1" indent="0">
              <a:buNone/>
            </a:pPr>
            <a:r>
              <a:rPr lang="en-US" sz="1400" dirty="0">
                <a:solidFill>
                  <a:srgbClr val="000000"/>
                </a:solidFill>
                <a:highlight>
                  <a:srgbClr val="FFFF00"/>
                </a:highlight>
                <a:latin typeface="Cascadia Mono" panose="020B0609020000020004" pitchFamily="49" charset="0"/>
              </a:rPr>
              <a:t>std::</a:t>
            </a:r>
            <a:r>
              <a:rPr lang="en-US" sz="1400" dirty="0" err="1">
                <a:solidFill>
                  <a:srgbClr val="2B91AF"/>
                </a:solidFill>
                <a:highlight>
                  <a:srgbClr val="FFFF00"/>
                </a:highlight>
                <a:latin typeface="Cascadia Mono" panose="020B0609020000020004" pitchFamily="49" charset="0"/>
              </a:rPr>
              <a:t>ispanstream</a:t>
            </a:r>
            <a:r>
              <a:rPr lang="en-US" sz="1400" dirty="0">
                <a:solidFill>
                  <a:srgbClr val="000000"/>
                </a:solidFill>
                <a:highlight>
                  <a:srgbClr val="FFFF00"/>
                </a:highlight>
                <a:latin typeface="Cascadia Mono" panose="020B0609020000020004" pitchFamily="49" charset="0"/>
              </a:rPr>
              <a:t> s </a:t>
            </a: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span</a:t>
            </a:r>
            <a:r>
              <a:rPr lang="en-US" sz="1400" dirty="0">
                <a:solidFill>
                  <a:srgbClr val="000000"/>
                </a:solidFill>
                <a:latin typeface="Cascadia Mono" panose="020B0609020000020004" pitchFamily="49" charset="0"/>
              </a:rPr>
              <a:t>&lt;</a:t>
            </a:r>
            <a:r>
              <a:rPr lang="en-US" sz="1400" dirty="0">
                <a:solidFill>
                  <a:srgbClr val="0000FF"/>
                </a:solidFill>
                <a:latin typeface="Cascadia Mono" panose="020B0609020000020004" pitchFamily="49" charset="0"/>
              </a:rPr>
              <a:t>char</a:t>
            </a:r>
            <a:r>
              <a:rPr lang="en-US" sz="1400" dirty="0">
                <a:solidFill>
                  <a:srgbClr val="000000"/>
                </a:solidFill>
                <a:latin typeface="Cascadia Mono" panose="020B0609020000020004" pitchFamily="49" charset="0"/>
              </a:rPr>
              <a:t>&gt;{data} };</a:t>
            </a:r>
          </a:p>
          <a:p>
            <a:pPr marL="320040" lvl="1" indent="0">
              <a:buNone/>
            </a:pPr>
            <a:r>
              <a:rPr lang="en-US" sz="1400" dirty="0">
                <a:solidFill>
                  <a:srgbClr val="0000FF"/>
                </a:solidFill>
                <a:latin typeface="Cascadia Mono" panose="020B0609020000020004" pitchFamily="49" charset="0"/>
              </a:rPr>
              <a:t>int</a:t>
            </a:r>
            <a:r>
              <a:rPr lang="en-US" sz="1400" dirty="0">
                <a:solidFill>
                  <a:srgbClr val="000000"/>
                </a:solidFill>
                <a:latin typeface="Cascadia Mono" panose="020B0609020000020004" pitchFamily="49" charset="0"/>
              </a:rPr>
              <a:t> a, b;</a:t>
            </a:r>
          </a:p>
          <a:p>
            <a:pPr marL="320040" lvl="1" indent="0">
              <a:buNone/>
            </a:pPr>
            <a:r>
              <a:rPr lang="en-US" sz="1400" dirty="0">
                <a:solidFill>
                  <a:srgbClr val="000000"/>
                </a:solidFill>
                <a:latin typeface="Cascadia Mono" panose="020B0609020000020004" pitchFamily="49" charset="0"/>
              </a:rPr>
              <a:t>s </a:t>
            </a:r>
            <a:r>
              <a:rPr lang="en-US" sz="1400" dirty="0">
                <a:solidFill>
                  <a:srgbClr val="008080"/>
                </a:solidFill>
                <a:latin typeface="Cascadia Mono" panose="020B0609020000020004" pitchFamily="49" charset="0"/>
              </a:rPr>
              <a:t>&gt;&gt;</a:t>
            </a:r>
            <a:r>
              <a:rPr lang="en-US" sz="1400" dirty="0">
                <a:solidFill>
                  <a:srgbClr val="000000"/>
                </a:solidFill>
                <a:latin typeface="Cascadia Mono" panose="020B0609020000020004" pitchFamily="49" charset="0"/>
              </a:rPr>
              <a:t> a </a:t>
            </a:r>
            <a:r>
              <a:rPr lang="en-US" sz="1400" dirty="0">
                <a:solidFill>
                  <a:srgbClr val="008080"/>
                </a:solidFill>
                <a:latin typeface="Cascadia Mono" panose="020B0609020000020004" pitchFamily="49" charset="0"/>
              </a:rPr>
              <a:t>&gt;&gt;</a:t>
            </a:r>
            <a:r>
              <a:rPr lang="en-US" sz="1400" dirty="0">
                <a:solidFill>
                  <a:srgbClr val="000000"/>
                </a:solidFill>
                <a:latin typeface="Cascadia Mono" panose="020B0609020000020004" pitchFamily="49" charset="0"/>
              </a:rPr>
              <a:t> b;</a:t>
            </a:r>
          </a:p>
          <a:p>
            <a:r>
              <a:rPr lang="en-US" dirty="0"/>
              <a:t>E.g. output:</a:t>
            </a:r>
          </a:p>
          <a:p>
            <a:pPr marL="320040" lvl="1" indent="0">
              <a:buNone/>
            </a:pPr>
            <a:r>
              <a:rPr lang="en-US" sz="1400" dirty="0">
                <a:solidFill>
                  <a:srgbClr val="0000FF"/>
                </a:solidFill>
                <a:latin typeface="Cascadia Mono" panose="020B0609020000020004" pitchFamily="49" charset="0"/>
              </a:rPr>
              <a:t>char</a:t>
            </a:r>
            <a:r>
              <a:rPr lang="en-US" sz="1400" dirty="0">
                <a:solidFill>
                  <a:srgbClr val="000000"/>
                </a:solidFill>
                <a:latin typeface="Cascadia Mono" panose="020B0609020000020004" pitchFamily="49" charset="0"/>
              </a:rPr>
              <a:t> data[32] {};</a:t>
            </a:r>
          </a:p>
          <a:p>
            <a:pPr marL="320040" lvl="1" indent="0">
              <a:buNone/>
            </a:pPr>
            <a:r>
              <a:rPr lang="en-US" sz="1400" dirty="0">
                <a:solidFill>
                  <a:srgbClr val="000000"/>
                </a:solidFill>
                <a:highlight>
                  <a:srgbClr val="FFFF00"/>
                </a:highlight>
                <a:latin typeface="Cascadia Mono" panose="020B0609020000020004" pitchFamily="49" charset="0"/>
              </a:rPr>
              <a:t>std::</a:t>
            </a:r>
            <a:r>
              <a:rPr lang="en-US" sz="1400" dirty="0" err="1">
                <a:solidFill>
                  <a:srgbClr val="2B91AF"/>
                </a:solidFill>
                <a:highlight>
                  <a:srgbClr val="FFFF00"/>
                </a:highlight>
                <a:latin typeface="Cascadia Mono" panose="020B0609020000020004" pitchFamily="49" charset="0"/>
              </a:rPr>
              <a:t>ospanstream</a:t>
            </a:r>
            <a:r>
              <a:rPr lang="en-US" sz="1400" dirty="0">
                <a:solidFill>
                  <a:srgbClr val="000000"/>
                </a:solidFill>
                <a:highlight>
                  <a:srgbClr val="FFFF00"/>
                </a:highlight>
                <a:latin typeface="Cascadia Mono" panose="020B0609020000020004" pitchFamily="49" charset="0"/>
              </a:rPr>
              <a:t> s </a:t>
            </a:r>
            <a:r>
              <a:rPr lang="en-US" sz="1400" dirty="0">
                <a:solidFill>
                  <a:srgbClr val="000000"/>
                </a:solidFill>
                <a:latin typeface="Cascadia Mono" panose="020B0609020000020004" pitchFamily="49" charset="0"/>
              </a:rPr>
              <a:t>{ std::</a:t>
            </a:r>
            <a:r>
              <a:rPr lang="en-US" sz="1400" dirty="0">
                <a:solidFill>
                  <a:srgbClr val="2B91AF"/>
                </a:solidFill>
                <a:latin typeface="Cascadia Mono" panose="020B0609020000020004" pitchFamily="49" charset="0"/>
              </a:rPr>
              <a:t>span</a:t>
            </a:r>
            <a:r>
              <a:rPr lang="en-US" sz="1400" dirty="0">
                <a:solidFill>
                  <a:srgbClr val="000000"/>
                </a:solidFill>
                <a:latin typeface="Cascadia Mono" panose="020B0609020000020004" pitchFamily="49" charset="0"/>
              </a:rPr>
              <a:t>&lt;</a:t>
            </a:r>
            <a:r>
              <a:rPr lang="en-US" sz="1400" dirty="0">
                <a:solidFill>
                  <a:srgbClr val="0000FF"/>
                </a:solidFill>
                <a:latin typeface="Cascadia Mono" panose="020B0609020000020004" pitchFamily="49" charset="0"/>
              </a:rPr>
              <a:t>char</a:t>
            </a:r>
            <a:r>
              <a:rPr lang="en-US" sz="1400" dirty="0">
                <a:solidFill>
                  <a:srgbClr val="000000"/>
                </a:solidFill>
                <a:latin typeface="Cascadia Mono" panose="020B0609020000020004" pitchFamily="49" charset="0"/>
              </a:rPr>
              <a:t>&gt;{data} };</a:t>
            </a:r>
          </a:p>
          <a:p>
            <a:pPr marL="320040" lvl="1" indent="0">
              <a:buNone/>
            </a:pPr>
            <a:r>
              <a:rPr lang="en-US" sz="1400" dirty="0">
                <a:solidFill>
                  <a:srgbClr val="000000"/>
                </a:solidFill>
                <a:latin typeface="Cascadia Mono" panose="020B0609020000020004" pitchFamily="49" charset="0"/>
              </a:rPr>
              <a:t>s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22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11;</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buffer { </a:t>
            </a:r>
            <a:r>
              <a:rPr lang="en-US" sz="1400" dirty="0" err="1">
                <a:solidFill>
                  <a:srgbClr val="000000"/>
                </a:solidFill>
                <a:latin typeface="Cascadia Mono" panose="020B0609020000020004" pitchFamily="49" charset="0"/>
              </a:rPr>
              <a:t>s.span</a:t>
            </a:r>
            <a:r>
              <a:rPr lang="en-US" sz="1400" dirty="0">
                <a:solidFill>
                  <a:srgbClr val="000000"/>
                </a:solidFill>
                <a:latin typeface="Cascadia Mono" panose="020B0609020000020004" pitchFamily="49" charset="0"/>
              </a:rPr>
              <a:t>() };</a:t>
            </a:r>
          </a:p>
          <a:p>
            <a:pPr marL="320040" lvl="1" indent="0">
              <a:buNone/>
            </a:pP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string</a:t>
            </a:r>
            <a:r>
              <a:rPr lang="en-US" sz="1400" dirty="0">
                <a:solidFill>
                  <a:srgbClr val="000000"/>
                </a:solidFill>
                <a:latin typeface="Cascadia Mono" panose="020B0609020000020004" pitchFamily="49" charset="0"/>
              </a:rPr>
              <a:t> str { buffer };</a:t>
            </a:r>
          </a:p>
          <a:p>
            <a:endParaRPr lang="en-US" dirty="0"/>
          </a:p>
          <a:p>
            <a:endParaRPr lang="en-US" dirty="0"/>
          </a:p>
        </p:txBody>
      </p:sp>
    </p:spTree>
    <p:extLst>
      <p:ext uri="{BB962C8B-B14F-4D97-AF65-F5344CB8AC3E}">
        <p14:creationId xmlns:p14="http://schemas.microsoft.com/office/powerpoint/2010/main" val="2400879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fade">
                                      <p:cBhvr>
                                        <p:cTn id="30" dur="500"/>
                                        <p:tgtEl>
                                          <p:spTgt spid="3">
                                            <p:txEl>
                                              <p:pRg st="9" end="9"/>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fade">
                                      <p:cBhvr>
                                        <p:cTn id="33" dur="500"/>
                                        <p:tgtEl>
                                          <p:spTgt spid="3">
                                            <p:txEl>
                                              <p:pRg st="10" end="10"/>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animEffect transition="in" filter="fade">
                                      <p:cBhvr>
                                        <p:cTn id="36" dur="500"/>
                                        <p:tgtEl>
                                          <p:spTgt spid="3">
                                            <p:txEl>
                                              <p:pRg st="11" end="11"/>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Effect transition="in" filter="fade">
                                      <p:cBhvr>
                                        <p:cTn id="39"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E6E6E6"/>
                </a:solidFill>
              </a:rPr>
              <a:t>Monadic Operations for std::optional</a:t>
            </a:r>
          </a:p>
          <a:p>
            <a:pPr lvl="1">
              <a:lnSpc>
                <a:spcPct val="120000"/>
              </a:lnSpc>
              <a:spcBef>
                <a:spcPts val="0"/>
              </a:spcBef>
            </a:pPr>
            <a:r>
              <a:rPr lang="en-US" sz="1600" dirty="0" err="1">
                <a:solidFill>
                  <a:srgbClr val="E6E6E6"/>
                </a:solidFill>
              </a:rPr>
              <a:t>Stacktrace</a:t>
            </a:r>
            <a:r>
              <a:rPr lang="en-US" sz="1600" dirty="0">
                <a:solidFill>
                  <a:srgbClr val="E6E6E6"/>
                </a:solidFill>
              </a:rPr>
              <a:t> Library</a:t>
            </a:r>
          </a:p>
          <a:p>
            <a:pPr lvl="1">
              <a:lnSpc>
                <a:spcPct val="120000"/>
              </a:lnSpc>
              <a:spcBef>
                <a:spcPts val="0"/>
              </a:spcBef>
            </a:pPr>
            <a:r>
              <a:rPr lang="en-US" sz="1600" dirty="0">
                <a:solidFill>
                  <a:srgbClr val="E6E6E6"/>
                </a:solidFill>
              </a:rPr>
              <a:t>Changes to Ranges Library</a:t>
            </a:r>
          </a:p>
          <a:p>
            <a:pPr lvl="1">
              <a:lnSpc>
                <a:spcPct val="120000"/>
              </a:lnSpc>
              <a:spcBef>
                <a:spcPts val="0"/>
              </a:spcBef>
            </a:pPr>
            <a:r>
              <a:rPr lang="en-US" sz="1600" dirty="0">
                <a:solidFill>
                  <a:srgbClr val="E6E6E6"/>
                </a:solidFill>
              </a:rPr>
              <a:t>Changes to Views Library</a:t>
            </a:r>
          </a:p>
          <a:p>
            <a:pPr lvl="1">
              <a:lnSpc>
                <a:spcPct val="120000"/>
              </a:lnSpc>
              <a:spcBef>
                <a:spcPts val="0"/>
              </a:spcBef>
            </a:pPr>
            <a:r>
              <a:rPr lang="en-US" sz="1600" dirty="0">
                <a:solidFill>
                  <a:srgbClr val="E6E6E6"/>
                </a:solidFill>
              </a:rPr>
              <a:t>std::expected</a:t>
            </a:r>
          </a:p>
          <a:p>
            <a:pPr lvl="1">
              <a:lnSpc>
                <a:spcPct val="120000"/>
              </a:lnSpc>
              <a:spcBef>
                <a:spcPts val="0"/>
              </a:spcBef>
            </a:pPr>
            <a:r>
              <a:rPr lang="en-US" sz="1600" dirty="0">
                <a:solidFill>
                  <a:srgbClr val="E6E6E6"/>
                </a:solidFill>
              </a:rPr>
              <a:t>std::</a:t>
            </a:r>
            <a:r>
              <a:rPr lang="en-US" sz="1600" dirty="0" err="1">
                <a:solidFill>
                  <a:srgbClr val="E6E6E6"/>
                </a:solidFill>
              </a:rPr>
              <a:t>move_only_function</a:t>
            </a:r>
            <a:r>
              <a:rPr lang="en-US" sz="1600" dirty="0">
                <a:solidFill>
                  <a:srgbClr val="E6E6E6"/>
                </a:solidFill>
              </a:rPr>
              <a:t>&lt;&gt;</a:t>
            </a:r>
          </a:p>
          <a:p>
            <a:pPr lvl="1">
              <a:lnSpc>
                <a:spcPct val="120000"/>
              </a:lnSpc>
              <a:spcBef>
                <a:spcPts val="0"/>
              </a:spcBef>
            </a:pPr>
            <a:r>
              <a:rPr lang="en-US" sz="1600" dirty="0">
                <a:solidFill>
                  <a:srgbClr val="E6E6E6"/>
                </a:solidFill>
              </a:rPr>
              <a:t>std::</a:t>
            </a:r>
            <a:r>
              <a:rPr lang="en-US" sz="1600" dirty="0" err="1">
                <a:solidFill>
                  <a:srgbClr val="E6E6E6"/>
                </a:solidFill>
              </a:rPr>
              <a:t>spanstream</a:t>
            </a:r>
            <a:endParaRPr lang="en-US" sz="1600" dirty="0">
              <a:solidFill>
                <a:srgbClr val="E6E6E6"/>
              </a:solidFill>
            </a:endParaRPr>
          </a:p>
          <a:p>
            <a:pPr lvl="1">
              <a:lnSpc>
                <a:spcPct val="120000"/>
              </a:lnSpc>
              <a:spcBef>
                <a:spcPts val="0"/>
              </a:spcBef>
            </a:pPr>
            <a:r>
              <a:rPr lang="en-US" sz="1600" dirty="0">
                <a:solidFill>
                  <a:srgbClr val="FF8200"/>
                </a:solidFill>
              </a:rPr>
              <a:t>std::</a:t>
            </a:r>
            <a:r>
              <a:rPr lang="en-US" sz="1600" dirty="0" err="1">
                <a:solidFill>
                  <a:srgbClr val="FF8200"/>
                </a:solidFill>
              </a:rPr>
              <a:t>byteswap</a:t>
            </a:r>
            <a:r>
              <a:rPr lang="en-US" sz="1600" dirty="0">
                <a:solidFill>
                  <a:srgbClr val="FF8200"/>
                </a:solidFill>
              </a:rPr>
              <a:t>()</a:t>
            </a:r>
          </a:p>
          <a:p>
            <a:pPr lvl="1">
              <a:lnSpc>
                <a:spcPct val="120000"/>
              </a:lnSpc>
              <a:spcBef>
                <a:spcPts val="0"/>
              </a:spcBef>
            </a:pPr>
            <a:r>
              <a:rPr lang="en-US" sz="1600" dirty="0"/>
              <a:t>std::</a:t>
            </a:r>
            <a:r>
              <a:rPr lang="en-US" sz="1600" dirty="0" err="1"/>
              <a:t>to_underlying</a:t>
            </a:r>
            <a:r>
              <a:rPr lang="en-US" sz="1600" dirty="0"/>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1151327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Deducing this</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Allows for recursive lambda expressions</a:t>
            </a:r>
          </a:p>
          <a:p>
            <a:r>
              <a:rPr lang="en-US" dirty="0">
                <a:latin typeface="Consolas" panose="020B0609020204030204" pitchFamily="49" charset="0"/>
              </a:rPr>
              <a:t>this</a:t>
            </a:r>
            <a:r>
              <a:rPr lang="en-US" dirty="0"/>
              <a:t> in a lambda accesses the object that contains the lambda, not the lambda instance itself!</a:t>
            </a:r>
          </a:p>
          <a:p>
            <a:r>
              <a:rPr lang="en-US" dirty="0"/>
              <a:t>With deducing </a:t>
            </a:r>
            <a:r>
              <a:rPr lang="en-US" dirty="0">
                <a:latin typeface="Consolas" panose="020B0609020204030204" pitchFamily="49" charset="0"/>
              </a:rPr>
              <a:t>this</a:t>
            </a:r>
            <a:r>
              <a:rPr lang="en-US" dirty="0"/>
              <a:t>:</a:t>
            </a:r>
          </a:p>
          <a:p>
            <a:pPr marL="320040" lvl="1" indent="0">
              <a:buNone/>
            </a:pPr>
            <a:r>
              <a:rPr lang="en-US" sz="1400" dirty="0">
                <a:solidFill>
                  <a:srgbClr val="0000FF"/>
                </a:solidFill>
                <a:latin typeface="Consolas" panose="020B0609020204030204" pitchFamily="49" charset="0"/>
              </a:rPr>
              <a:t>auto</a:t>
            </a:r>
            <a:r>
              <a:rPr lang="en-US" sz="1400" dirty="0">
                <a:solidFill>
                  <a:srgbClr val="000000"/>
                </a:solidFill>
                <a:latin typeface="Consolas" panose="020B0609020204030204" pitchFamily="49" charset="0"/>
              </a:rPr>
              <a:t> </a:t>
            </a:r>
            <a:r>
              <a:rPr lang="en-US" sz="1400" dirty="0" err="1">
                <a:solidFill>
                  <a:srgbClr val="000000"/>
                </a:solidFill>
                <a:latin typeface="Consolas" panose="020B0609020204030204" pitchFamily="49" charset="0"/>
              </a:rPr>
              <a:t>fibonacci</a:t>
            </a:r>
            <a:r>
              <a:rPr lang="en-US" sz="1400" dirty="0">
                <a:solidFill>
                  <a:srgbClr val="000000"/>
                </a:solidFill>
                <a:latin typeface="Consolas" panose="020B0609020204030204" pitchFamily="49" charset="0"/>
              </a:rPr>
              <a:t> = [](</a:t>
            </a:r>
            <a:r>
              <a:rPr lang="en-US" sz="1400" dirty="0">
                <a:solidFill>
                  <a:srgbClr val="0000FF"/>
                </a:solidFill>
                <a:highlight>
                  <a:srgbClr val="FFFF00"/>
                </a:highlight>
                <a:latin typeface="Consolas" panose="020B0609020204030204" pitchFamily="49" charset="0"/>
              </a:rPr>
              <a:t>this</a:t>
            </a:r>
            <a:r>
              <a:rPr lang="en-US" sz="1400" dirty="0">
                <a:solidFill>
                  <a:srgbClr val="000000"/>
                </a:solidFill>
                <a:highlight>
                  <a:srgbClr val="FFFF00"/>
                </a:highlight>
                <a:latin typeface="Consolas" panose="020B0609020204030204" pitchFamily="49" charset="0"/>
              </a:rPr>
              <a:t> </a:t>
            </a:r>
            <a:r>
              <a:rPr lang="en-US" sz="1400" dirty="0">
                <a:solidFill>
                  <a:srgbClr val="0000FF"/>
                </a:solidFill>
                <a:highlight>
                  <a:srgbClr val="FFFF00"/>
                </a:highlight>
                <a:latin typeface="Consolas" panose="020B0609020204030204" pitchFamily="49" charset="0"/>
              </a:rPr>
              <a:t>auto</a:t>
            </a:r>
            <a:r>
              <a:rPr lang="en-US" sz="1400" dirty="0">
                <a:solidFill>
                  <a:srgbClr val="000000"/>
                </a:solidFill>
                <a:highlight>
                  <a:srgbClr val="FFFF00"/>
                </a:highlight>
                <a:latin typeface="Consolas" panose="020B0609020204030204" pitchFamily="49" charset="0"/>
              </a:rPr>
              <a:t> self</a:t>
            </a:r>
            <a:r>
              <a:rPr lang="en-US" sz="1400" dirty="0">
                <a:solidFill>
                  <a:srgbClr val="000000"/>
                </a:solidFill>
                <a:latin typeface="Consolas" panose="020B0609020204030204" pitchFamily="49" charset="0"/>
              </a:rPr>
              <a:t>, </a:t>
            </a:r>
            <a:r>
              <a:rPr lang="en-US" sz="1400" dirty="0">
                <a:solidFill>
                  <a:srgbClr val="0000FF"/>
                </a:solidFill>
                <a:latin typeface="Consolas" panose="020B0609020204030204" pitchFamily="49" charset="0"/>
              </a:rPr>
              <a:t>int</a:t>
            </a:r>
            <a:r>
              <a:rPr lang="en-US" sz="1400" dirty="0">
                <a:solidFill>
                  <a:srgbClr val="000000"/>
                </a:solidFill>
                <a:latin typeface="Consolas" panose="020B0609020204030204" pitchFamily="49" charset="0"/>
              </a:rPr>
              <a:t> </a:t>
            </a:r>
            <a:r>
              <a:rPr lang="en-US" sz="1400" dirty="0">
                <a:solidFill>
                  <a:srgbClr val="808080"/>
                </a:solidFill>
                <a:latin typeface="Consolas" panose="020B0609020204030204" pitchFamily="49" charset="0"/>
              </a:rPr>
              <a:t>n</a:t>
            </a:r>
            <a:r>
              <a:rPr lang="en-US" sz="1400" dirty="0">
                <a:solidFill>
                  <a:srgbClr val="000000"/>
                </a:solidFill>
                <a:latin typeface="Consolas" panose="020B0609020204030204" pitchFamily="49" charset="0"/>
              </a:rPr>
              <a:t>) {</a:t>
            </a:r>
          </a:p>
          <a:p>
            <a:pPr marL="320040" lvl="1" indent="0">
              <a:buNone/>
            </a:pPr>
            <a:r>
              <a:rPr lang="en-US" sz="1400" dirty="0">
                <a:solidFill>
                  <a:srgbClr val="0000FF"/>
                </a:solidFill>
                <a:latin typeface="Consolas" panose="020B0609020204030204" pitchFamily="49" charset="0"/>
              </a:rPr>
              <a:t>  if</a:t>
            </a:r>
            <a:r>
              <a:rPr lang="en-US" sz="1400" dirty="0">
                <a:solidFill>
                  <a:srgbClr val="000000"/>
                </a:solidFill>
                <a:latin typeface="Consolas" panose="020B0609020204030204" pitchFamily="49" charset="0"/>
              </a:rPr>
              <a:t> (</a:t>
            </a:r>
            <a:r>
              <a:rPr lang="en-US" sz="1400" dirty="0">
                <a:solidFill>
                  <a:srgbClr val="808080"/>
                </a:solidFill>
                <a:latin typeface="Consolas" panose="020B0609020204030204" pitchFamily="49" charset="0"/>
              </a:rPr>
              <a:t>n</a:t>
            </a:r>
            <a:r>
              <a:rPr lang="en-US" sz="1400" dirty="0">
                <a:solidFill>
                  <a:srgbClr val="000000"/>
                </a:solidFill>
                <a:latin typeface="Consolas" panose="020B0609020204030204" pitchFamily="49" charset="0"/>
              </a:rPr>
              <a:t> &lt; 2) { </a:t>
            </a:r>
            <a:r>
              <a:rPr lang="en-US" sz="1400" dirty="0">
                <a:solidFill>
                  <a:srgbClr val="0000FF"/>
                </a:solidFill>
                <a:latin typeface="Consolas" panose="020B0609020204030204" pitchFamily="49" charset="0"/>
              </a:rPr>
              <a:t>return</a:t>
            </a:r>
            <a:r>
              <a:rPr lang="en-US" sz="1400" dirty="0">
                <a:solidFill>
                  <a:srgbClr val="000000"/>
                </a:solidFill>
                <a:latin typeface="Consolas" panose="020B0609020204030204" pitchFamily="49" charset="0"/>
              </a:rPr>
              <a:t> </a:t>
            </a:r>
            <a:r>
              <a:rPr lang="en-US" sz="1400" dirty="0">
                <a:solidFill>
                  <a:srgbClr val="808080"/>
                </a:solidFill>
                <a:latin typeface="Consolas" panose="020B0609020204030204" pitchFamily="49" charset="0"/>
              </a:rPr>
              <a:t>n</a:t>
            </a:r>
            <a:r>
              <a:rPr lang="en-US" sz="1400" dirty="0">
                <a:solidFill>
                  <a:srgbClr val="000000"/>
                </a:solidFill>
                <a:latin typeface="Consolas" panose="020B0609020204030204" pitchFamily="49" charset="0"/>
              </a:rPr>
              <a:t>; }</a:t>
            </a:r>
          </a:p>
          <a:p>
            <a:pPr marL="320040" lvl="1" indent="0">
              <a:buNone/>
            </a:pPr>
            <a:r>
              <a:rPr lang="en-US" sz="1400" dirty="0">
                <a:solidFill>
                  <a:srgbClr val="0000FF"/>
                </a:solidFill>
                <a:latin typeface="Consolas" panose="020B0609020204030204" pitchFamily="49" charset="0"/>
              </a:rPr>
              <a:t>  return</a:t>
            </a:r>
            <a:r>
              <a:rPr lang="en-US" sz="1400" dirty="0">
                <a:solidFill>
                  <a:srgbClr val="000000"/>
                </a:solidFill>
                <a:latin typeface="Consolas" panose="020B0609020204030204" pitchFamily="49" charset="0"/>
              </a:rPr>
              <a:t> </a:t>
            </a:r>
            <a:r>
              <a:rPr lang="en-US" sz="1400" dirty="0">
                <a:solidFill>
                  <a:srgbClr val="000000"/>
                </a:solidFill>
                <a:highlight>
                  <a:srgbClr val="FFFF00"/>
                </a:highlight>
                <a:latin typeface="Consolas" panose="020B0609020204030204" pitchFamily="49" charset="0"/>
              </a:rPr>
              <a:t>self</a:t>
            </a:r>
            <a:r>
              <a:rPr lang="en-US" sz="1400" dirty="0">
                <a:solidFill>
                  <a:srgbClr val="000000"/>
                </a:solidFill>
                <a:latin typeface="Consolas" panose="020B0609020204030204" pitchFamily="49" charset="0"/>
              </a:rPr>
              <a:t>(</a:t>
            </a:r>
            <a:r>
              <a:rPr lang="en-US" sz="1400" dirty="0">
                <a:solidFill>
                  <a:srgbClr val="808080"/>
                </a:solidFill>
                <a:latin typeface="Consolas" panose="020B0609020204030204" pitchFamily="49" charset="0"/>
              </a:rPr>
              <a:t>n</a:t>
            </a:r>
            <a:r>
              <a:rPr lang="en-US" sz="1400" dirty="0">
                <a:solidFill>
                  <a:srgbClr val="000000"/>
                </a:solidFill>
                <a:latin typeface="Consolas" panose="020B0609020204030204" pitchFamily="49" charset="0"/>
              </a:rPr>
              <a:t> - 1) + </a:t>
            </a:r>
            <a:r>
              <a:rPr lang="en-US" sz="1400" dirty="0">
                <a:solidFill>
                  <a:srgbClr val="000000"/>
                </a:solidFill>
                <a:highlight>
                  <a:srgbClr val="FFFF00"/>
                </a:highlight>
                <a:latin typeface="Consolas" panose="020B0609020204030204" pitchFamily="49" charset="0"/>
              </a:rPr>
              <a:t>self</a:t>
            </a:r>
            <a:r>
              <a:rPr lang="en-US" sz="1400" dirty="0">
                <a:solidFill>
                  <a:srgbClr val="000000"/>
                </a:solidFill>
                <a:latin typeface="Consolas" panose="020B0609020204030204" pitchFamily="49" charset="0"/>
              </a:rPr>
              <a:t>(</a:t>
            </a:r>
            <a:r>
              <a:rPr lang="en-US" sz="1400" dirty="0">
                <a:solidFill>
                  <a:srgbClr val="808080"/>
                </a:solidFill>
                <a:latin typeface="Consolas" panose="020B0609020204030204" pitchFamily="49" charset="0"/>
              </a:rPr>
              <a:t>n</a:t>
            </a:r>
            <a:r>
              <a:rPr lang="en-US" sz="1400" dirty="0">
                <a:solidFill>
                  <a:srgbClr val="000000"/>
                </a:solidFill>
                <a:latin typeface="Consolas" panose="020B0609020204030204" pitchFamily="49" charset="0"/>
              </a:rPr>
              <a:t> - 2);</a:t>
            </a:r>
          </a:p>
          <a:p>
            <a:pPr marL="320040" lvl="1" indent="0">
              <a:buNone/>
            </a:pPr>
            <a:r>
              <a:rPr lang="en-US" sz="1400" dirty="0">
                <a:solidFill>
                  <a:srgbClr val="000000"/>
                </a:solidFill>
                <a:latin typeface="Consolas" panose="020B0609020204030204" pitchFamily="49" charset="0"/>
              </a:rPr>
              <a:t>};</a:t>
            </a:r>
            <a:endParaRPr lang="en-US" dirty="0">
              <a:latin typeface="Consolas" panose="020B0609020204030204" pitchFamily="49" charset="0"/>
            </a:endParaRPr>
          </a:p>
        </p:txBody>
      </p:sp>
      <p:sp>
        <p:nvSpPr>
          <p:cNvPr id="4" name="TextBox 3">
            <a:extLst>
              <a:ext uri="{FF2B5EF4-FFF2-40B4-BE49-F238E27FC236}">
                <a16:creationId xmlns:a16="http://schemas.microsoft.com/office/drawing/2014/main" id="{7CFEC59D-EFF7-2F34-EEC3-905370F68311}"/>
              </a:ext>
            </a:extLst>
          </p:cNvPr>
          <p:cNvSpPr txBox="1"/>
          <p:nvPr/>
        </p:nvSpPr>
        <p:spPr>
          <a:xfrm>
            <a:off x="6324600" y="4248150"/>
            <a:ext cx="2590800" cy="646331"/>
          </a:xfrm>
          <a:prstGeom prst="rect">
            <a:avLst/>
          </a:prstGeom>
          <a:solidFill>
            <a:srgbClr val="C6F5BC"/>
          </a:solidFill>
          <a:ln>
            <a:solidFill>
              <a:srgbClr val="64EB1B"/>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230188">
              <a:tabLst>
                <a:tab pos="0" algn="l"/>
              </a:tabLst>
            </a:pPr>
            <a:r>
              <a:rPr lang="en-US" sz="1200" dirty="0"/>
              <a:t>“</a:t>
            </a:r>
            <a:r>
              <a:rPr lang="en-US" sz="1200" b="1" dirty="0"/>
              <a:t>How C++23 Changes the Way We Write Code</a:t>
            </a:r>
            <a:r>
              <a:rPr lang="en-US" sz="1200" dirty="0"/>
              <a:t>” -- Timur </a:t>
            </a:r>
            <a:r>
              <a:rPr lang="en-US" sz="1200" dirty="0" err="1"/>
              <a:t>Doumler</a:t>
            </a:r>
            <a:endParaRPr lang="en-US" sz="1200" dirty="0"/>
          </a:p>
          <a:p>
            <a:pPr algn="r"/>
            <a:r>
              <a:rPr lang="en-US" sz="1200" i="1" dirty="0"/>
              <a:t>Thursday, September 15 • 10:30 MDT</a:t>
            </a:r>
          </a:p>
        </p:txBody>
      </p:sp>
    </p:spTree>
    <p:extLst>
      <p:ext uri="{BB962C8B-B14F-4D97-AF65-F5344CB8AC3E}">
        <p14:creationId xmlns:p14="http://schemas.microsoft.com/office/powerpoint/2010/main" val="3317732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a:t>
            </a:r>
            <a:r>
              <a:rPr lang="en-US" dirty="0" err="1">
                <a:latin typeface="Segoe UI" panose="020B0502040204020203" pitchFamily="34" charset="0"/>
                <a:cs typeface="Segoe UI" panose="020B0502040204020203" pitchFamily="34" charset="0"/>
              </a:rPr>
              <a:t>byteswap</a:t>
            </a:r>
            <a:r>
              <a:rPr lang="en-US" dirty="0">
                <a:latin typeface="Segoe UI" panose="020B0502040204020203" pitchFamily="34" charset="0"/>
                <a:cs typeface="Segoe UI" panose="020B0502040204020203" pitchFamily="34" charset="0"/>
              </a:rPr>
              <a:t>()</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Defined in </a:t>
            </a:r>
            <a:r>
              <a:rPr lang="en-US" dirty="0">
                <a:latin typeface="Consolas" panose="020B0609020204030204" pitchFamily="49" charset="0"/>
              </a:rPr>
              <a:t>&lt;bit&gt;</a:t>
            </a:r>
          </a:p>
          <a:p>
            <a:r>
              <a:rPr lang="en-US" dirty="0"/>
              <a:t>Standard way to swap bytes of integral types</a:t>
            </a:r>
          </a:p>
          <a:p>
            <a:r>
              <a:rPr lang="en-US" dirty="0"/>
              <a:t>E.g.:</a:t>
            </a:r>
          </a:p>
          <a:p>
            <a:pPr marL="320040" lvl="1" indent="0">
              <a:buNone/>
            </a:pP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uint32_t</a:t>
            </a:r>
            <a:r>
              <a:rPr lang="en-US" sz="1400" dirty="0">
                <a:solidFill>
                  <a:srgbClr val="000000"/>
                </a:solidFill>
                <a:latin typeface="Cascadia Mono" panose="020B0609020000020004" pitchFamily="49" charset="0"/>
              </a:rPr>
              <a:t> a{ 0x12345678u };</a:t>
            </a: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std::hex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a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'\n'</a:t>
            </a:r>
            <a:r>
              <a:rPr lang="en-US" sz="1400" dirty="0">
                <a:solidFill>
                  <a:srgbClr val="000000"/>
                </a:solidFill>
                <a:latin typeface="Cascadia Mono" panose="020B0609020000020004" pitchFamily="49" charset="0"/>
              </a:rPr>
              <a:t>;   </a:t>
            </a:r>
            <a:r>
              <a:rPr lang="en-US" sz="1400" dirty="0">
                <a:solidFill>
                  <a:srgbClr val="008000"/>
                </a:solidFill>
                <a:latin typeface="Consolas" panose="020B0609020204030204" pitchFamily="49" charset="0"/>
              </a:rPr>
              <a:t>// 12345678</a:t>
            </a:r>
          </a:p>
          <a:p>
            <a:pPr marL="320040" lvl="1" indent="0">
              <a:buNone/>
            </a:pPr>
            <a:r>
              <a:rPr lang="en-US" sz="1400" dirty="0">
                <a:solidFill>
                  <a:srgbClr val="000000"/>
                </a:solidFill>
                <a:latin typeface="Cascadia Mono" panose="020B0609020000020004" pitchFamily="49" charset="0"/>
              </a:rPr>
              <a:t>std::</a:t>
            </a:r>
            <a:r>
              <a:rPr lang="en-US" sz="1400" dirty="0">
                <a:solidFill>
                  <a:srgbClr val="2B91AF"/>
                </a:solidFill>
                <a:latin typeface="Cascadia Mono" panose="020B0609020000020004" pitchFamily="49" charset="0"/>
              </a:rPr>
              <a:t>uint32_t</a:t>
            </a:r>
            <a:r>
              <a:rPr lang="en-US" sz="1400" dirty="0">
                <a:solidFill>
                  <a:srgbClr val="000000"/>
                </a:solidFill>
                <a:latin typeface="Cascadia Mono" panose="020B0609020000020004" pitchFamily="49" charset="0"/>
              </a:rPr>
              <a:t> b{ std::</a:t>
            </a:r>
            <a:r>
              <a:rPr lang="en-US" sz="1400" dirty="0" err="1">
                <a:solidFill>
                  <a:srgbClr val="000000"/>
                </a:solidFill>
                <a:latin typeface="Cascadia Mono" panose="020B0609020000020004" pitchFamily="49" charset="0"/>
              </a:rPr>
              <a:t>byteswap</a:t>
            </a:r>
            <a:r>
              <a:rPr lang="en-US" sz="1400" dirty="0">
                <a:solidFill>
                  <a:srgbClr val="000000"/>
                </a:solidFill>
                <a:latin typeface="Cascadia Mono" panose="020B0609020000020004" pitchFamily="49" charset="0"/>
              </a:rPr>
              <a:t>(a) };</a:t>
            </a:r>
          </a:p>
          <a:p>
            <a:pPr marL="320040" lvl="1" indent="0">
              <a:buNone/>
            </a:pPr>
            <a:r>
              <a:rPr lang="en-US" sz="1400" dirty="0">
                <a:solidFill>
                  <a:srgbClr val="000000"/>
                </a:solidFill>
                <a:latin typeface="Cascadia Mono" panose="020B0609020000020004" pitchFamily="49" charset="0"/>
              </a:rPr>
              <a:t>std::</a:t>
            </a:r>
            <a:r>
              <a:rPr lang="en-US" sz="1400" dirty="0" err="1">
                <a:solidFill>
                  <a:srgbClr val="000000"/>
                </a:solidFill>
                <a:latin typeface="Cascadia Mono" panose="020B0609020000020004" pitchFamily="49" charset="0"/>
              </a:rPr>
              <a:t>cout</a:t>
            </a:r>
            <a:r>
              <a:rPr lang="en-US" sz="1400" dirty="0">
                <a:solidFill>
                  <a:srgbClr val="000000"/>
                </a:solidFill>
                <a:latin typeface="Cascadia Mono" panose="020B0609020000020004" pitchFamily="49" charset="0"/>
              </a:rPr>
              <a:t>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std::hex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b </a:t>
            </a:r>
            <a:r>
              <a:rPr lang="en-US" sz="1400" dirty="0">
                <a:solidFill>
                  <a:srgbClr val="008080"/>
                </a:solidFill>
                <a:latin typeface="Cascadia Mono" panose="020B0609020000020004" pitchFamily="49" charset="0"/>
              </a:rPr>
              <a:t>&lt;&lt;</a:t>
            </a:r>
            <a:r>
              <a:rPr lang="en-US" sz="1400" dirty="0">
                <a:solidFill>
                  <a:srgbClr val="000000"/>
                </a:solidFill>
                <a:latin typeface="Cascadia Mono" panose="020B0609020000020004" pitchFamily="49" charset="0"/>
              </a:rPr>
              <a:t> </a:t>
            </a:r>
            <a:r>
              <a:rPr lang="en-US" sz="1400" dirty="0">
                <a:solidFill>
                  <a:srgbClr val="A31515"/>
                </a:solidFill>
                <a:latin typeface="Cascadia Mono" panose="020B0609020000020004" pitchFamily="49" charset="0"/>
              </a:rPr>
              <a:t>'\n'</a:t>
            </a:r>
            <a:r>
              <a:rPr lang="en-US" sz="1400" dirty="0">
                <a:solidFill>
                  <a:srgbClr val="000000"/>
                </a:solidFill>
                <a:latin typeface="Cascadia Mono" panose="020B0609020000020004" pitchFamily="49" charset="0"/>
              </a:rPr>
              <a:t>;   </a:t>
            </a:r>
            <a:r>
              <a:rPr lang="en-US" sz="1400" dirty="0">
                <a:solidFill>
                  <a:srgbClr val="008000"/>
                </a:solidFill>
                <a:latin typeface="Consolas" panose="020B0609020204030204" pitchFamily="49" charset="0"/>
              </a:rPr>
              <a:t>// 78563412</a:t>
            </a:r>
          </a:p>
          <a:p>
            <a:pPr marL="320040" lvl="1" indent="0">
              <a:buNone/>
            </a:pPr>
            <a:endParaRPr lang="en-US" sz="1400" dirty="0">
              <a:solidFill>
                <a:srgbClr val="000000"/>
              </a:solidFill>
              <a:latin typeface="Cascadia Mono" panose="020B0609020000020004" pitchFamily="49" charset="0"/>
            </a:endParaRPr>
          </a:p>
        </p:txBody>
      </p:sp>
    </p:spTree>
    <p:extLst>
      <p:ext uri="{BB962C8B-B14F-4D97-AF65-F5344CB8AC3E}">
        <p14:creationId xmlns:p14="http://schemas.microsoft.com/office/powerpoint/2010/main" val="2518273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E6E6E6"/>
                </a:solidFill>
              </a:rPr>
              <a:t>Monadic Operations for std::optional</a:t>
            </a:r>
          </a:p>
          <a:p>
            <a:pPr lvl="1">
              <a:lnSpc>
                <a:spcPct val="120000"/>
              </a:lnSpc>
              <a:spcBef>
                <a:spcPts val="0"/>
              </a:spcBef>
            </a:pPr>
            <a:r>
              <a:rPr lang="en-US" sz="1600" dirty="0" err="1">
                <a:solidFill>
                  <a:srgbClr val="E6E6E6"/>
                </a:solidFill>
              </a:rPr>
              <a:t>Stacktrace</a:t>
            </a:r>
            <a:r>
              <a:rPr lang="en-US" sz="1600" dirty="0">
                <a:solidFill>
                  <a:srgbClr val="E6E6E6"/>
                </a:solidFill>
              </a:rPr>
              <a:t> Library</a:t>
            </a:r>
          </a:p>
          <a:p>
            <a:pPr lvl="1">
              <a:lnSpc>
                <a:spcPct val="120000"/>
              </a:lnSpc>
              <a:spcBef>
                <a:spcPts val="0"/>
              </a:spcBef>
            </a:pPr>
            <a:r>
              <a:rPr lang="en-US" sz="1600" dirty="0">
                <a:solidFill>
                  <a:srgbClr val="E6E6E6"/>
                </a:solidFill>
              </a:rPr>
              <a:t>Changes to Ranges Library</a:t>
            </a:r>
          </a:p>
          <a:p>
            <a:pPr lvl="1">
              <a:lnSpc>
                <a:spcPct val="120000"/>
              </a:lnSpc>
              <a:spcBef>
                <a:spcPts val="0"/>
              </a:spcBef>
            </a:pPr>
            <a:r>
              <a:rPr lang="en-US" sz="1600" dirty="0">
                <a:solidFill>
                  <a:srgbClr val="E6E6E6"/>
                </a:solidFill>
              </a:rPr>
              <a:t>Changes to Views Library</a:t>
            </a:r>
          </a:p>
          <a:p>
            <a:pPr lvl="1">
              <a:lnSpc>
                <a:spcPct val="120000"/>
              </a:lnSpc>
              <a:spcBef>
                <a:spcPts val="0"/>
              </a:spcBef>
            </a:pPr>
            <a:r>
              <a:rPr lang="en-US" sz="1600" dirty="0">
                <a:solidFill>
                  <a:srgbClr val="E6E6E6"/>
                </a:solidFill>
              </a:rPr>
              <a:t>std::expected</a:t>
            </a:r>
          </a:p>
          <a:p>
            <a:pPr lvl="1">
              <a:lnSpc>
                <a:spcPct val="120000"/>
              </a:lnSpc>
              <a:spcBef>
                <a:spcPts val="0"/>
              </a:spcBef>
            </a:pPr>
            <a:r>
              <a:rPr lang="en-US" sz="1600" dirty="0">
                <a:solidFill>
                  <a:srgbClr val="E6E6E6"/>
                </a:solidFill>
              </a:rPr>
              <a:t>std::</a:t>
            </a:r>
            <a:r>
              <a:rPr lang="en-US" sz="1600" dirty="0" err="1">
                <a:solidFill>
                  <a:srgbClr val="E6E6E6"/>
                </a:solidFill>
              </a:rPr>
              <a:t>move_only_function</a:t>
            </a:r>
            <a:r>
              <a:rPr lang="en-US" sz="1600" dirty="0">
                <a:solidFill>
                  <a:srgbClr val="E6E6E6"/>
                </a:solidFill>
              </a:rPr>
              <a:t>&lt;&gt;</a:t>
            </a:r>
          </a:p>
          <a:p>
            <a:pPr lvl="1">
              <a:lnSpc>
                <a:spcPct val="120000"/>
              </a:lnSpc>
              <a:spcBef>
                <a:spcPts val="0"/>
              </a:spcBef>
            </a:pPr>
            <a:r>
              <a:rPr lang="en-US" sz="1600" dirty="0">
                <a:solidFill>
                  <a:srgbClr val="E6E6E6"/>
                </a:solidFill>
              </a:rPr>
              <a:t>std::</a:t>
            </a:r>
            <a:r>
              <a:rPr lang="en-US" sz="1600" dirty="0" err="1">
                <a:solidFill>
                  <a:srgbClr val="E6E6E6"/>
                </a:solidFill>
              </a:rPr>
              <a:t>spanstream</a:t>
            </a:r>
            <a:endParaRPr lang="en-US" sz="1600" dirty="0">
              <a:solidFill>
                <a:srgbClr val="E6E6E6"/>
              </a:solidFill>
            </a:endParaRPr>
          </a:p>
          <a:p>
            <a:pPr lvl="1">
              <a:lnSpc>
                <a:spcPct val="120000"/>
              </a:lnSpc>
              <a:spcBef>
                <a:spcPts val="0"/>
              </a:spcBef>
            </a:pPr>
            <a:r>
              <a:rPr lang="en-US" sz="1600" dirty="0">
                <a:solidFill>
                  <a:srgbClr val="E6E6E6"/>
                </a:solidFill>
              </a:rPr>
              <a:t>std::</a:t>
            </a:r>
            <a:r>
              <a:rPr lang="en-US" sz="1600" dirty="0" err="1">
                <a:solidFill>
                  <a:srgbClr val="E6E6E6"/>
                </a:solidFill>
              </a:rPr>
              <a:t>byteswap</a:t>
            </a:r>
            <a:r>
              <a:rPr lang="en-US" sz="1600" dirty="0">
                <a:solidFill>
                  <a:srgbClr val="E6E6E6"/>
                </a:solidFill>
              </a:rPr>
              <a:t>()</a:t>
            </a:r>
          </a:p>
          <a:p>
            <a:pPr lvl="1">
              <a:lnSpc>
                <a:spcPct val="120000"/>
              </a:lnSpc>
              <a:spcBef>
                <a:spcPts val="0"/>
              </a:spcBef>
            </a:pPr>
            <a:r>
              <a:rPr lang="en-US" sz="1600" dirty="0">
                <a:solidFill>
                  <a:srgbClr val="FF8200"/>
                </a:solidFill>
              </a:rPr>
              <a:t>std::</a:t>
            </a:r>
            <a:r>
              <a:rPr lang="en-US" sz="1600" dirty="0" err="1">
                <a:solidFill>
                  <a:srgbClr val="FF8200"/>
                </a:solidFill>
              </a:rPr>
              <a:t>to_underlying</a:t>
            </a:r>
            <a:r>
              <a:rPr lang="en-US" sz="1600" dirty="0">
                <a:solidFill>
                  <a:srgbClr val="FF8200"/>
                </a:solidFill>
              </a:rPr>
              <a:t>()</a:t>
            </a:r>
          </a:p>
          <a:p>
            <a:pPr lvl="1">
              <a:lnSpc>
                <a:spcPct val="120000"/>
              </a:lnSpc>
              <a:spcBef>
                <a:spcPts val="0"/>
              </a:spcBef>
            </a:pPr>
            <a:r>
              <a:rPr lang="en-US" sz="1600" dirty="0"/>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970960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std::</a:t>
            </a:r>
            <a:r>
              <a:rPr lang="en-US" dirty="0" err="1">
                <a:latin typeface="Segoe UI" panose="020B0502040204020203" pitchFamily="34" charset="0"/>
                <a:cs typeface="Segoe UI" panose="020B0502040204020203" pitchFamily="34" charset="0"/>
              </a:rPr>
              <a:t>to_underlying</a:t>
            </a:r>
            <a:r>
              <a:rPr lang="en-US" dirty="0">
                <a:latin typeface="Segoe UI" panose="020B0502040204020203" pitchFamily="34" charset="0"/>
                <a:cs typeface="Segoe UI" panose="020B0502040204020203" pitchFamily="34" charset="0"/>
              </a:rPr>
              <a:t>()</a:t>
            </a:r>
          </a:p>
        </p:txBody>
      </p:sp>
      <p:sp>
        <p:nvSpPr>
          <p:cNvPr id="3" name="Content Placeholder 2"/>
          <p:cNvSpPr>
            <a:spLocks noGrp="1"/>
          </p:cNvSpPr>
          <p:nvPr>
            <p:ph sz="quarter" idx="13"/>
          </p:nvPr>
        </p:nvSpPr>
        <p:spPr>
          <a:xfrm>
            <a:off x="76200" y="971550"/>
            <a:ext cx="8991600" cy="4114800"/>
          </a:xfrm>
        </p:spPr>
        <p:txBody>
          <a:bodyPr>
            <a:normAutofit fontScale="92500" lnSpcReduction="10000"/>
          </a:bodyPr>
          <a:lstStyle/>
          <a:p>
            <a:r>
              <a:rPr lang="en-US" dirty="0"/>
              <a:t>Defined in </a:t>
            </a:r>
            <a:r>
              <a:rPr lang="en-US" dirty="0">
                <a:latin typeface="Consolas" panose="020B0609020204030204" pitchFamily="49" charset="0"/>
              </a:rPr>
              <a:t>&lt;utility&gt;</a:t>
            </a:r>
          </a:p>
          <a:p>
            <a:r>
              <a:rPr lang="en-US" dirty="0"/>
              <a:t>Converts an enumerator to the underlying type</a:t>
            </a:r>
          </a:p>
          <a:p>
            <a:r>
              <a:rPr lang="en-US" dirty="0"/>
              <a:t>Equivalent to</a:t>
            </a:r>
          </a:p>
          <a:p>
            <a:pPr marL="320040" lvl="1" indent="0">
              <a:buNone/>
            </a:pPr>
            <a:r>
              <a:rPr lang="en-US" sz="1400" dirty="0" err="1">
                <a:solidFill>
                  <a:srgbClr val="0000FF"/>
                </a:solidFill>
                <a:latin typeface="Cascadia Mono" panose="020B0609020000020004" pitchFamily="49" charset="0"/>
              </a:rPr>
              <a:t>static_cast</a:t>
            </a:r>
            <a:r>
              <a:rPr lang="en-US" sz="1400" dirty="0">
                <a:solidFill>
                  <a:srgbClr val="000000"/>
                </a:solidFill>
                <a:latin typeface="Cascadia Mono" panose="020B0609020000020004" pitchFamily="49" charset="0"/>
              </a:rPr>
              <a:t>&lt;std::</a:t>
            </a:r>
            <a:r>
              <a:rPr lang="en-US" sz="1400" dirty="0" err="1">
                <a:solidFill>
                  <a:srgbClr val="2B91AF"/>
                </a:solidFill>
                <a:latin typeface="Cascadia Mono" panose="020B0609020000020004" pitchFamily="49" charset="0"/>
              </a:rPr>
              <a:t>underlying_type_t</a:t>
            </a:r>
            <a:r>
              <a:rPr lang="en-US" sz="1400" dirty="0">
                <a:solidFill>
                  <a:srgbClr val="000000"/>
                </a:solidFill>
                <a:latin typeface="Cascadia Mono" panose="020B0609020000020004" pitchFamily="49" charset="0"/>
              </a:rPr>
              <a:t>&lt;E&gt;&gt;(</a:t>
            </a:r>
            <a:r>
              <a:rPr lang="en-US" sz="1400" dirty="0" err="1">
                <a:solidFill>
                  <a:srgbClr val="000000"/>
                </a:solidFill>
                <a:latin typeface="Cascadia Mono" panose="020B0609020000020004" pitchFamily="49" charset="0"/>
              </a:rPr>
              <a:t>enum_value</a:t>
            </a:r>
            <a:r>
              <a:rPr lang="en-US" sz="1400" dirty="0">
                <a:solidFill>
                  <a:srgbClr val="000000"/>
                </a:solidFill>
                <a:latin typeface="Cascadia Mono" panose="020B0609020000020004" pitchFamily="49" charset="0"/>
              </a:rPr>
              <a:t>)</a:t>
            </a:r>
          </a:p>
          <a:p>
            <a:r>
              <a:rPr lang="en-US" dirty="0"/>
              <a:t>E.g.:</a:t>
            </a:r>
          </a:p>
          <a:p>
            <a:pPr marL="320040" lvl="1" indent="0">
              <a:buNone/>
            </a:pPr>
            <a:r>
              <a:rPr lang="en-US" sz="1400" dirty="0" err="1">
                <a:solidFill>
                  <a:srgbClr val="0000FF"/>
                </a:solidFill>
                <a:latin typeface="Cascadia Mono" panose="020B0609020000020004" pitchFamily="49" charset="0"/>
              </a:rPr>
              <a:t>enum</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class</a:t>
            </a:r>
            <a:r>
              <a:rPr lang="en-US" sz="1400" dirty="0">
                <a:solidFill>
                  <a:srgbClr val="000000"/>
                </a:solidFill>
                <a:latin typeface="Cascadia Mono" panose="020B0609020000020004" pitchFamily="49" charset="0"/>
              </a:rPr>
              <a:t> </a:t>
            </a:r>
            <a:r>
              <a:rPr lang="en-US" sz="1400" dirty="0">
                <a:solidFill>
                  <a:srgbClr val="2B91AF"/>
                </a:solidFill>
                <a:latin typeface="Cascadia Mono" panose="020B0609020000020004" pitchFamily="49" charset="0"/>
              </a:rPr>
              <a:t>Color</a:t>
            </a:r>
            <a:r>
              <a:rPr lang="en-US" sz="1400" dirty="0">
                <a:solidFill>
                  <a:srgbClr val="000000"/>
                </a:solidFill>
                <a:latin typeface="Cascadia Mono" panose="020B0609020000020004" pitchFamily="49" charset="0"/>
              </a:rPr>
              <a:t> : </a:t>
            </a:r>
            <a:r>
              <a:rPr lang="en-US" sz="1400" dirty="0">
                <a:solidFill>
                  <a:srgbClr val="2B91AF"/>
                </a:solidFill>
                <a:latin typeface="Cascadia Mono" panose="020B0609020000020004" pitchFamily="49" charset="0"/>
              </a:rPr>
              <a:t>uint32_t</a:t>
            </a:r>
            <a:r>
              <a:rPr lang="en-US" sz="1400" dirty="0">
                <a:solidFill>
                  <a:srgbClr val="000000"/>
                </a:solidFill>
                <a:latin typeface="Cascadia Mono" panose="020B0609020000020004" pitchFamily="49" charset="0"/>
              </a:rPr>
              <a:t> {</a:t>
            </a:r>
          </a:p>
          <a:p>
            <a:pPr marL="320040" lvl="1" indent="0">
              <a:buNone/>
            </a:pPr>
            <a:r>
              <a:rPr lang="en-US" sz="1400" dirty="0">
                <a:solidFill>
                  <a:srgbClr val="2F4F4F"/>
                </a:solidFill>
                <a:latin typeface="Cascadia Mono" panose="020B0609020000020004" pitchFamily="49" charset="0"/>
              </a:rPr>
              <a:t>   Red</a:t>
            </a:r>
            <a:r>
              <a:rPr lang="en-US" sz="1400" dirty="0">
                <a:solidFill>
                  <a:srgbClr val="000000"/>
                </a:solidFill>
                <a:latin typeface="Cascadia Mono" panose="020B0609020000020004" pitchFamily="49" charset="0"/>
              </a:rPr>
              <a:t> = 0xff0000,</a:t>
            </a:r>
          </a:p>
          <a:p>
            <a:pPr marL="320040" lvl="1" indent="0">
              <a:buNone/>
            </a:pPr>
            <a:r>
              <a:rPr lang="en-US" sz="1400" dirty="0">
                <a:solidFill>
                  <a:srgbClr val="2F4F4F"/>
                </a:solidFill>
                <a:latin typeface="Cascadia Mono" panose="020B0609020000020004" pitchFamily="49" charset="0"/>
              </a:rPr>
              <a:t>   Green</a:t>
            </a:r>
            <a:r>
              <a:rPr lang="en-US" sz="1400" dirty="0">
                <a:solidFill>
                  <a:srgbClr val="000000"/>
                </a:solidFill>
                <a:latin typeface="Cascadia Mono" panose="020B0609020000020004" pitchFamily="49" charset="0"/>
              </a:rPr>
              <a:t> = 0x00ff00,</a:t>
            </a:r>
          </a:p>
          <a:p>
            <a:pPr marL="320040" lvl="1" indent="0">
              <a:buNone/>
            </a:pPr>
            <a:r>
              <a:rPr lang="en-US" sz="1400" dirty="0">
                <a:solidFill>
                  <a:srgbClr val="2F4F4F"/>
                </a:solidFill>
                <a:latin typeface="Cascadia Mono" panose="020B0609020000020004" pitchFamily="49" charset="0"/>
              </a:rPr>
              <a:t>   Blue</a:t>
            </a:r>
            <a:r>
              <a:rPr lang="en-US" sz="1400" dirty="0">
                <a:solidFill>
                  <a:srgbClr val="000000"/>
                </a:solidFill>
                <a:latin typeface="Cascadia Mono" panose="020B0609020000020004" pitchFamily="49" charset="0"/>
              </a:rPr>
              <a:t> = 0x0000ff</a:t>
            </a:r>
          </a:p>
          <a:p>
            <a:pPr marL="320040" lvl="1" indent="0">
              <a:buNone/>
            </a:pPr>
            <a:r>
              <a:rPr lang="en-US" sz="1400" dirty="0">
                <a:solidFill>
                  <a:srgbClr val="000000"/>
                </a:solidFill>
                <a:latin typeface="Cascadia Mono" panose="020B0609020000020004" pitchFamily="49" charset="0"/>
              </a:rPr>
              <a:t>};</a:t>
            </a:r>
          </a:p>
          <a:p>
            <a:pPr marL="320040" lvl="1" indent="0">
              <a:buNone/>
            </a:pPr>
            <a:r>
              <a:rPr lang="en-US" sz="1400" dirty="0">
                <a:solidFill>
                  <a:srgbClr val="2B91AF"/>
                </a:solidFill>
                <a:latin typeface="Cascadia Mono" panose="020B0609020000020004" pitchFamily="49" charset="0"/>
              </a:rPr>
              <a:t>Color</a:t>
            </a:r>
            <a:r>
              <a:rPr lang="en-US" sz="1400" dirty="0">
                <a:solidFill>
                  <a:srgbClr val="000000"/>
                </a:solidFill>
                <a:latin typeface="Cascadia Mono" panose="020B0609020000020004" pitchFamily="49" charset="0"/>
              </a:rPr>
              <a:t> r { </a:t>
            </a:r>
            <a:r>
              <a:rPr lang="en-US" sz="1400" dirty="0">
                <a:solidFill>
                  <a:srgbClr val="2B91AF"/>
                </a:solidFill>
                <a:latin typeface="Cascadia Mono" panose="020B0609020000020004" pitchFamily="49" charset="0"/>
              </a:rPr>
              <a:t>Color</a:t>
            </a:r>
            <a:r>
              <a:rPr lang="en-US" sz="1400" dirty="0">
                <a:solidFill>
                  <a:srgbClr val="000000"/>
                </a:solidFill>
                <a:latin typeface="Cascadia Mono" panose="020B0609020000020004" pitchFamily="49" charset="0"/>
              </a:rPr>
              <a:t>::</a:t>
            </a:r>
            <a:r>
              <a:rPr lang="en-US" sz="1400" dirty="0">
                <a:solidFill>
                  <a:srgbClr val="2F4F4F"/>
                </a:solidFill>
                <a:latin typeface="Cascadia Mono" panose="020B0609020000020004" pitchFamily="49" charset="0"/>
              </a:rPr>
              <a:t>Red</a:t>
            </a:r>
            <a:r>
              <a:rPr lang="en-US" sz="1400" dirty="0">
                <a:solidFill>
                  <a:srgbClr val="000000"/>
                </a:solidFill>
                <a:latin typeface="Cascadia Mono" panose="020B0609020000020004" pitchFamily="49" charset="0"/>
              </a:rPr>
              <a:t> };</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value1 { </a:t>
            </a:r>
            <a:r>
              <a:rPr lang="en-US" sz="1400" dirty="0" err="1">
                <a:solidFill>
                  <a:srgbClr val="0000FF"/>
                </a:solidFill>
                <a:latin typeface="Cascadia Mono" panose="020B0609020000020004" pitchFamily="49" charset="0"/>
              </a:rPr>
              <a:t>static_cast</a:t>
            </a:r>
            <a:r>
              <a:rPr lang="en-US" sz="1400" dirty="0">
                <a:solidFill>
                  <a:srgbClr val="000000"/>
                </a:solidFill>
                <a:latin typeface="Cascadia Mono" panose="020B0609020000020004" pitchFamily="49" charset="0"/>
              </a:rPr>
              <a:t>&lt;std::</a:t>
            </a:r>
            <a:r>
              <a:rPr lang="en-US" sz="1400" dirty="0" err="1">
                <a:solidFill>
                  <a:srgbClr val="2B91AF"/>
                </a:solidFill>
                <a:latin typeface="Cascadia Mono" panose="020B0609020000020004" pitchFamily="49" charset="0"/>
              </a:rPr>
              <a:t>underlying_type_t</a:t>
            </a:r>
            <a:r>
              <a:rPr lang="en-US" sz="1400" dirty="0">
                <a:solidFill>
                  <a:srgbClr val="000000"/>
                </a:solidFill>
                <a:latin typeface="Cascadia Mono" panose="020B0609020000020004" pitchFamily="49" charset="0"/>
              </a:rPr>
              <a:t>&lt;</a:t>
            </a:r>
            <a:r>
              <a:rPr lang="en-US" sz="1400" dirty="0">
                <a:solidFill>
                  <a:srgbClr val="2B91AF"/>
                </a:solidFill>
                <a:latin typeface="Cascadia Mono" panose="020B0609020000020004" pitchFamily="49" charset="0"/>
              </a:rPr>
              <a:t>Color</a:t>
            </a:r>
            <a:r>
              <a:rPr lang="en-US" sz="1400" dirty="0">
                <a:solidFill>
                  <a:srgbClr val="000000"/>
                </a:solidFill>
                <a:latin typeface="Cascadia Mono" panose="020B0609020000020004" pitchFamily="49" charset="0"/>
              </a:rPr>
              <a:t>&gt;&gt;(r) };</a:t>
            </a:r>
          </a:p>
          <a:p>
            <a:pPr marL="320040" lvl="1" indent="0">
              <a:buNone/>
            </a:pPr>
            <a:r>
              <a:rPr lang="en-US" sz="1400" dirty="0">
                <a:solidFill>
                  <a:srgbClr val="0000FF"/>
                </a:solidFill>
                <a:latin typeface="Cascadia Mono" panose="020B0609020000020004" pitchFamily="49" charset="0"/>
              </a:rPr>
              <a:t>auto</a:t>
            </a:r>
            <a:r>
              <a:rPr lang="en-US" sz="1400" dirty="0">
                <a:solidFill>
                  <a:srgbClr val="000000"/>
                </a:solidFill>
                <a:latin typeface="Cascadia Mono" panose="020B0609020000020004" pitchFamily="49" charset="0"/>
              </a:rPr>
              <a:t> value2 { std::</a:t>
            </a:r>
            <a:r>
              <a:rPr lang="en-US" sz="1400" dirty="0" err="1">
                <a:solidFill>
                  <a:srgbClr val="000000"/>
                </a:solidFill>
                <a:latin typeface="Cascadia Mono" panose="020B0609020000020004" pitchFamily="49" charset="0"/>
              </a:rPr>
              <a:t>to_underlying</a:t>
            </a:r>
            <a:r>
              <a:rPr lang="en-US" sz="1400" dirty="0">
                <a:solidFill>
                  <a:srgbClr val="000000"/>
                </a:solidFill>
                <a:latin typeface="Cascadia Mono" panose="020B0609020000020004" pitchFamily="49" charset="0"/>
              </a:rPr>
              <a:t>(r) };</a:t>
            </a:r>
            <a:endParaRPr lang="en-US" dirty="0"/>
          </a:p>
          <a:p>
            <a:endParaRPr lang="en-US" dirty="0"/>
          </a:p>
        </p:txBody>
      </p:sp>
    </p:spTree>
    <p:extLst>
      <p:ext uri="{BB962C8B-B14F-4D97-AF65-F5344CB8AC3E}">
        <p14:creationId xmlns:p14="http://schemas.microsoft.com/office/powerpoint/2010/main" val="746038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500"/>
                                        <p:tgtEl>
                                          <p:spTgt spid="3">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Effect transition="in" filter="fade">
                                      <p:cBhvr>
                                        <p:cTn id="25" dur="500"/>
                                        <p:tgtEl>
                                          <p:spTgt spid="3">
                                            <p:txEl>
                                              <p:pRg st="10" end="1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500"/>
                                        <p:tgtEl>
                                          <p:spTgt spid="3">
                                            <p:txEl>
                                              <p:pRg st="11" end="1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Effect transition="in" filter="fade">
                                      <p:cBhvr>
                                        <p:cTn id="35"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E6E6E6"/>
                </a:solidFill>
              </a:rPr>
              <a:t>Monadic Operations for std::optional</a:t>
            </a:r>
          </a:p>
          <a:p>
            <a:pPr lvl="1">
              <a:lnSpc>
                <a:spcPct val="120000"/>
              </a:lnSpc>
              <a:spcBef>
                <a:spcPts val="0"/>
              </a:spcBef>
            </a:pPr>
            <a:r>
              <a:rPr lang="en-US" sz="1600" dirty="0" err="1">
                <a:solidFill>
                  <a:srgbClr val="E6E6E6"/>
                </a:solidFill>
              </a:rPr>
              <a:t>Stacktrace</a:t>
            </a:r>
            <a:r>
              <a:rPr lang="en-US" sz="1600" dirty="0">
                <a:solidFill>
                  <a:srgbClr val="E6E6E6"/>
                </a:solidFill>
              </a:rPr>
              <a:t> Library</a:t>
            </a:r>
          </a:p>
          <a:p>
            <a:pPr lvl="1">
              <a:lnSpc>
                <a:spcPct val="120000"/>
              </a:lnSpc>
              <a:spcBef>
                <a:spcPts val="0"/>
              </a:spcBef>
            </a:pPr>
            <a:r>
              <a:rPr lang="en-US" sz="1600" dirty="0">
                <a:solidFill>
                  <a:srgbClr val="E6E6E6"/>
                </a:solidFill>
              </a:rPr>
              <a:t>Changes to Ranges Library</a:t>
            </a:r>
          </a:p>
          <a:p>
            <a:pPr lvl="1">
              <a:lnSpc>
                <a:spcPct val="120000"/>
              </a:lnSpc>
              <a:spcBef>
                <a:spcPts val="0"/>
              </a:spcBef>
            </a:pPr>
            <a:r>
              <a:rPr lang="en-US" sz="1600" dirty="0">
                <a:solidFill>
                  <a:srgbClr val="E6E6E6"/>
                </a:solidFill>
              </a:rPr>
              <a:t>Changes to Views Library</a:t>
            </a:r>
          </a:p>
          <a:p>
            <a:pPr lvl="1">
              <a:lnSpc>
                <a:spcPct val="120000"/>
              </a:lnSpc>
              <a:spcBef>
                <a:spcPts val="0"/>
              </a:spcBef>
            </a:pPr>
            <a:r>
              <a:rPr lang="en-US" sz="1600" dirty="0">
                <a:solidFill>
                  <a:srgbClr val="E6E6E6"/>
                </a:solidFill>
              </a:rPr>
              <a:t>std::expected</a:t>
            </a:r>
          </a:p>
          <a:p>
            <a:pPr lvl="1">
              <a:lnSpc>
                <a:spcPct val="120000"/>
              </a:lnSpc>
              <a:spcBef>
                <a:spcPts val="0"/>
              </a:spcBef>
            </a:pPr>
            <a:r>
              <a:rPr lang="en-US" sz="1600" dirty="0">
                <a:solidFill>
                  <a:srgbClr val="E6E6E6"/>
                </a:solidFill>
              </a:rPr>
              <a:t>std::</a:t>
            </a:r>
            <a:r>
              <a:rPr lang="en-US" sz="1600" dirty="0" err="1">
                <a:solidFill>
                  <a:srgbClr val="E6E6E6"/>
                </a:solidFill>
              </a:rPr>
              <a:t>move_only_function</a:t>
            </a:r>
            <a:r>
              <a:rPr lang="en-US" sz="1600" dirty="0">
                <a:solidFill>
                  <a:srgbClr val="E6E6E6"/>
                </a:solidFill>
              </a:rPr>
              <a:t>&lt;&gt;</a:t>
            </a:r>
          </a:p>
          <a:p>
            <a:pPr lvl="1">
              <a:lnSpc>
                <a:spcPct val="120000"/>
              </a:lnSpc>
              <a:spcBef>
                <a:spcPts val="0"/>
              </a:spcBef>
            </a:pPr>
            <a:r>
              <a:rPr lang="en-US" sz="1600" dirty="0">
                <a:solidFill>
                  <a:srgbClr val="E6E6E6"/>
                </a:solidFill>
              </a:rPr>
              <a:t>std::</a:t>
            </a:r>
            <a:r>
              <a:rPr lang="en-US" sz="1600" dirty="0" err="1">
                <a:solidFill>
                  <a:srgbClr val="E6E6E6"/>
                </a:solidFill>
              </a:rPr>
              <a:t>spanstream</a:t>
            </a:r>
            <a:endParaRPr lang="en-US" sz="1600" dirty="0">
              <a:solidFill>
                <a:srgbClr val="E6E6E6"/>
              </a:solidFill>
            </a:endParaRPr>
          </a:p>
          <a:p>
            <a:pPr lvl="1">
              <a:lnSpc>
                <a:spcPct val="120000"/>
              </a:lnSpc>
              <a:spcBef>
                <a:spcPts val="0"/>
              </a:spcBef>
            </a:pPr>
            <a:r>
              <a:rPr lang="en-US" sz="1600" dirty="0">
                <a:solidFill>
                  <a:srgbClr val="E6E6E6"/>
                </a:solidFill>
              </a:rPr>
              <a:t>std::</a:t>
            </a:r>
            <a:r>
              <a:rPr lang="en-US" sz="1600" dirty="0" err="1">
                <a:solidFill>
                  <a:srgbClr val="E6E6E6"/>
                </a:solidFill>
              </a:rPr>
              <a:t>byteswap</a:t>
            </a:r>
            <a:r>
              <a:rPr lang="en-US" sz="1600" dirty="0">
                <a:solidFill>
                  <a:srgbClr val="E6E6E6"/>
                </a:solidFill>
              </a:rPr>
              <a:t>()</a:t>
            </a:r>
          </a:p>
          <a:p>
            <a:pPr lvl="1">
              <a:lnSpc>
                <a:spcPct val="120000"/>
              </a:lnSpc>
              <a:spcBef>
                <a:spcPts val="0"/>
              </a:spcBef>
            </a:pPr>
            <a:r>
              <a:rPr lang="en-US" sz="1600" dirty="0">
                <a:solidFill>
                  <a:srgbClr val="E6E6E6"/>
                </a:solidFill>
              </a:rPr>
              <a:t>std::</a:t>
            </a:r>
            <a:r>
              <a:rPr lang="en-US" sz="1600" dirty="0" err="1">
                <a:solidFill>
                  <a:srgbClr val="E6E6E6"/>
                </a:solidFill>
              </a:rPr>
              <a:t>to_underlying</a:t>
            </a:r>
            <a:r>
              <a:rPr lang="en-US" sz="1600" dirty="0">
                <a:solidFill>
                  <a:srgbClr val="E6E6E6"/>
                </a:solidFill>
              </a:rPr>
              <a:t>()</a:t>
            </a:r>
          </a:p>
          <a:p>
            <a:pPr lvl="1">
              <a:lnSpc>
                <a:spcPct val="120000"/>
              </a:lnSpc>
              <a:spcBef>
                <a:spcPts val="0"/>
              </a:spcBef>
            </a:pPr>
            <a:r>
              <a:rPr lang="en-US" sz="1600" dirty="0">
                <a:solidFill>
                  <a:srgbClr val="FF8200"/>
                </a:solidFill>
              </a:rPr>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t>Garbage Collection Support</a:t>
            </a:r>
          </a:p>
        </p:txBody>
      </p:sp>
    </p:spTree>
    <p:extLst>
      <p:ext uri="{BB962C8B-B14F-4D97-AF65-F5344CB8AC3E}">
        <p14:creationId xmlns:p14="http://schemas.microsoft.com/office/powerpoint/2010/main" val="2210170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sz="2800" dirty="0">
                <a:latin typeface="Segoe UI" panose="020B0502040204020203" pitchFamily="34" charset="0"/>
                <a:cs typeface="Segoe UI" panose="020B0502040204020203" pitchFamily="34" charset="0"/>
              </a:rPr>
              <a:t>Associative Containers Heterogeneous Erasure</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We already have heterogeneous </a:t>
            </a:r>
            <a:r>
              <a:rPr lang="en-US" dirty="0">
                <a:latin typeface="Segoe UI Semibold" panose="020B0702040204020203" pitchFamily="34" charset="0"/>
                <a:cs typeface="Segoe UI Semibold" panose="020B0702040204020203" pitchFamily="34" charset="0"/>
              </a:rPr>
              <a:t>lookup</a:t>
            </a:r>
            <a:r>
              <a:rPr lang="en-US" dirty="0"/>
              <a:t> for associative containers</a:t>
            </a:r>
          </a:p>
          <a:p>
            <a:pPr lvl="1"/>
            <a:r>
              <a:rPr lang="en-US" dirty="0"/>
              <a:t>Avoids creating temporary objects of type key during lookups</a:t>
            </a:r>
          </a:p>
          <a:p>
            <a:pPr lvl="1"/>
            <a:r>
              <a:rPr lang="en-US" dirty="0"/>
              <a:t>E.g.: lookup with C-style string for container with </a:t>
            </a:r>
            <a:r>
              <a:rPr lang="en-US" dirty="0">
                <a:latin typeface="Consolas" panose="020B0609020204030204" pitchFamily="49" charset="0"/>
              </a:rPr>
              <a:t>std::string </a:t>
            </a:r>
            <a:r>
              <a:rPr lang="en-US" dirty="0"/>
              <a:t>as key type</a:t>
            </a:r>
          </a:p>
          <a:p>
            <a:pPr marL="594360" lvl="2" indent="0">
              <a:buNone/>
            </a:pPr>
            <a:r>
              <a:rPr lang="en-US" sz="1200" dirty="0">
                <a:solidFill>
                  <a:srgbClr val="000000"/>
                </a:solidFill>
                <a:latin typeface="Cascadia Mono" panose="020B0609020000020004" pitchFamily="49" charset="0"/>
              </a:rPr>
              <a:t>	std::</a:t>
            </a:r>
            <a:r>
              <a:rPr lang="en-US" sz="1200" dirty="0">
                <a:solidFill>
                  <a:srgbClr val="2B91AF"/>
                </a:solidFill>
                <a:latin typeface="Cascadia Mono" panose="020B0609020000020004" pitchFamily="49" charset="0"/>
              </a:rPr>
              <a:t>set</a:t>
            </a:r>
            <a:r>
              <a:rPr lang="en-US" sz="1200" dirty="0">
                <a:solidFill>
                  <a:srgbClr val="000000"/>
                </a:solidFill>
                <a:latin typeface="Cascadia Mono" panose="020B0609020000020004" pitchFamily="49" charset="0"/>
              </a:rPr>
              <a:t>&lt;std::</a:t>
            </a:r>
            <a:r>
              <a:rPr lang="en-US" sz="1200" dirty="0">
                <a:solidFill>
                  <a:srgbClr val="2B91AF"/>
                </a:solidFill>
                <a:latin typeface="Cascadia Mono" panose="020B0609020000020004" pitchFamily="49" charset="0"/>
              </a:rPr>
              <a:t>string</a:t>
            </a:r>
            <a:r>
              <a:rPr lang="en-US" sz="1200" dirty="0">
                <a:solidFill>
                  <a:srgbClr val="000000"/>
                </a:solidFill>
                <a:latin typeface="Cascadia Mono" panose="020B0609020000020004" pitchFamily="49" charset="0"/>
              </a:rPr>
              <a:t>&gt; s;</a:t>
            </a:r>
          </a:p>
          <a:p>
            <a:pPr marL="594360" lvl="2" indent="0">
              <a:buNone/>
            </a:pPr>
            <a:r>
              <a:rPr lang="en-US" sz="1200" dirty="0">
                <a:solidFill>
                  <a:srgbClr val="000000"/>
                </a:solidFill>
                <a:latin typeface="Cascadia Mono" panose="020B0609020000020004" pitchFamily="49" charset="0"/>
              </a:rPr>
              <a:t>	</a:t>
            </a:r>
            <a:r>
              <a:rPr lang="en-US" sz="1200" dirty="0">
                <a:solidFill>
                  <a:srgbClr val="008000"/>
                </a:solidFill>
                <a:latin typeface="Cascadia Mono" panose="020B0609020000020004" pitchFamily="49" charset="0"/>
              </a:rPr>
              <a:t>//...</a:t>
            </a:r>
          </a:p>
          <a:p>
            <a:pPr marL="594360" lvl="2" indent="0">
              <a:buNone/>
            </a:pPr>
            <a:r>
              <a:rPr lang="en-US" sz="1200" dirty="0">
                <a:solidFill>
                  <a:srgbClr val="0000FF"/>
                </a:solidFill>
                <a:latin typeface="Cascadia Mono" panose="020B0609020000020004" pitchFamily="49" charset="0"/>
              </a:rPr>
              <a:t>	auto</a:t>
            </a:r>
            <a:r>
              <a:rPr lang="en-US" sz="1200" dirty="0">
                <a:solidFill>
                  <a:srgbClr val="000000"/>
                </a:solidFill>
                <a:latin typeface="Cascadia Mono" panose="020B0609020000020004" pitchFamily="49" charset="0"/>
              </a:rPr>
              <a:t> </a:t>
            </a:r>
            <a:r>
              <a:rPr lang="en-US" sz="1200" dirty="0" err="1">
                <a:solidFill>
                  <a:srgbClr val="000000"/>
                </a:solidFill>
                <a:latin typeface="Cascadia Mono" panose="020B0609020000020004" pitchFamily="49" charset="0"/>
              </a:rPr>
              <a:t>iter</a:t>
            </a:r>
            <a:r>
              <a:rPr lang="en-US" sz="1200" dirty="0">
                <a:solidFill>
                  <a:srgbClr val="000000"/>
                </a:solidFill>
                <a:latin typeface="Cascadia Mono" panose="020B0609020000020004" pitchFamily="49" charset="0"/>
              </a:rPr>
              <a:t> = </a:t>
            </a:r>
            <a:r>
              <a:rPr lang="en-US" sz="1200" dirty="0" err="1">
                <a:solidFill>
                  <a:srgbClr val="000000"/>
                </a:solidFill>
                <a:latin typeface="Cascadia Mono" panose="020B0609020000020004" pitchFamily="49" charset="0"/>
              </a:rPr>
              <a:t>s.find</a:t>
            </a:r>
            <a:r>
              <a:rPr lang="en-US" sz="1200" dirty="0">
                <a:solidFill>
                  <a:srgbClr val="000000"/>
                </a:solidFill>
                <a:latin typeface="Cascadia Mono" panose="020B0609020000020004" pitchFamily="49" charset="0"/>
              </a:rPr>
              <a:t>(</a:t>
            </a:r>
            <a:r>
              <a:rPr lang="en-US" sz="1200" dirty="0">
                <a:solidFill>
                  <a:srgbClr val="A31515"/>
                </a:solidFill>
                <a:latin typeface="Cascadia Mono" panose="020B0609020000020004" pitchFamily="49" charset="0"/>
              </a:rPr>
              <a:t>"Hello"</a:t>
            </a:r>
            <a:r>
              <a:rPr lang="en-US" sz="1200" dirty="0">
                <a:solidFill>
                  <a:srgbClr val="000000"/>
                </a:solidFill>
                <a:latin typeface="Cascadia Mono" panose="020B0609020000020004" pitchFamily="49" charset="0"/>
              </a:rPr>
              <a:t>);</a:t>
            </a:r>
            <a:endParaRPr lang="en-US" dirty="0"/>
          </a:p>
          <a:p>
            <a:r>
              <a:rPr lang="en-US" dirty="0"/>
              <a:t>C++23 adds heterogeneous </a:t>
            </a:r>
            <a:r>
              <a:rPr lang="en-US" dirty="0">
                <a:latin typeface="Consolas" panose="020B0609020204030204" pitchFamily="49" charset="0"/>
              </a:rPr>
              <a:t>erase()</a:t>
            </a:r>
            <a:r>
              <a:rPr lang="en-US" dirty="0"/>
              <a:t> and </a:t>
            </a:r>
            <a:r>
              <a:rPr lang="en-US" dirty="0">
                <a:latin typeface="Consolas" panose="020B0609020204030204" pitchFamily="49" charset="0"/>
              </a:rPr>
              <a:t>extract()</a:t>
            </a:r>
            <a:endParaRPr lang="en-US" dirty="0"/>
          </a:p>
          <a:p>
            <a:pPr lvl="1"/>
            <a:endParaRPr lang="en-US" dirty="0"/>
          </a:p>
        </p:txBody>
      </p:sp>
    </p:spTree>
    <p:extLst>
      <p:ext uri="{BB962C8B-B14F-4D97-AF65-F5344CB8AC3E}">
        <p14:creationId xmlns:p14="http://schemas.microsoft.com/office/powerpoint/2010/main" val="364225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7227048-39BE-40B8-97A6-37E6ADBE8EA8}"/>
              </a:ext>
            </a:extLst>
          </p:cNvPr>
          <p:cNvSpPr>
            <a:spLocks noGrp="1"/>
          </p:cNvSpPr>
          <p:nvPr>
            <p:ph type="body" idx="1"/>
          </p:nvPr>
        </p:nvSpPr>
        <p:spPr/>
        <p:txBody>
          <a:bodyPr/>
          <a:lstStyle/>
          <a:p>
            <a:endParaRPr lang="en-US"/>
          </a:p>
        </p:txBody>
      </p:sp>
      <p:sp>
        <p:nvSpPr>
          <p:cNvPr id="4" name="Title 3">
            <a:extLst>
              <a:ext uri="{FF2B5EF4-FFF2-40B4-BE49-F238E27FC236}">
                <a16:creationId xmlns:a16="http://schemas.microsoft.com/office/drawing/2014/main" id="{9C493736-AFBC-47F8-BC33-4CA87D9A5A42}"/>
              </a:ext>
            </a:extLst>
          </p:cNvPr>
          <p:cNvSpPr>
            <a:spLocks noGrp="1"/>
          </p:cNvSpPr>
          <p:nvPr>
            <p:ph type="title"/>
          </p:nvPr>
        </p:nvSpPr>
        <p:spPr/>
        <p:txBody>
          <a:bodyPr/>
          <a:lstStyle/>
          <a:p>
            <a:r>
              <a:rPr lang="en-US" dirty="0"/>
              <a:t>Removed Features</a:t>
            </a:r>
          </a:p>
        </p:txBody>
      </p:sp>
    </p:spTree>
    <p:extLst>
      <p:ext uri="{BB962C8B-B14F-4D97-AF65-F5344CB8AC3E}">
        <p14:creationId xmlns:p14="http://schemas.microsoft.com/office/powerpoint/2010/main" val="300020985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E6E6E6"/>
                </a:solidFill>
              </a:rPr>
              <a:t>Monadic Operations for std::optional</a:t>
            </a:r>
          </a:p>
          <a:p>
            <a:pPr lvl="1">
              <a:lnSpc>
                <a:spcPct val="120000"/>
              </a:lnSpc>
              <a:spcBef>
                <a:spcPts val="0"/>
              </a:spcBef>
            </a:pPr>
            <a:r>
              <a:rPr lang="en-US" sz="1600" dirty="0" err="1">
                <a:solidFill>
                  <a:srgbClr val="E6E6E6"/>
                </a:solidFill>
              </a:rPr>
              <a:t>Stacktrace</a:t>
            </a:r>
            <a:r>
              <a:rPr lang="en-US" sz="1600" dirty="0">
                <a:solidFill>
                  <a:srgbClr val="E6E6E6"/>
                </a:solidFill>
              </a:rPr>
              <a:t> Library</a:t>
            </a:r>
          </a:p>
          <a:p>
            <a:pPr lvl="1">
              <a:lnSpc>
                <a:spcPct val="120000"/>
              </a:lnSpc>
              <a:spcBef>
                <a:spcPts val="0"/>
              </a:spcBef>
            </a:pPr>
            <a:r>
              <a:rPr lang="en-US" sz="1600" dirty="0">
                <a:solidFill>
                  <a:srgbClr val="E6E6E6"/>
                </a:solidFill>
              </a:rPr>
              <a:t>Changes to Ranges Library</a:t>
            </a:r>
          </a:p>
          <a:p>
            <a:pPr lvl="1">
              <a:lnSpc>
                <a:spcPct val="120000"/>
              </a:lnSpc>
              <a:spcBef>
                <a:spcPts val="0"/>
              </a:spcBef>
            </a:pPr>
            <a:r>
              <a:rPr lang="en-US" sz="1600" dirty="0">
                <a:solidFill>
                  <a:srgbClr val="E6E6E6"/>
                </a:solidFill>
              </a:rPr>
              <a:t>Changes to Views Library</a:t>
            </a:r>
          </a:p>
          <a:p>
            <a:pPr lvl="1">
              <a:lnSpc>
                <a:spcPct val="120000"/>
              </a:lnSpc>
              <a:spcBef>
                <a:spcPts val="0"/>
              </a:spcBef>
            </a:pPr>
            <a:r>
              <a:rPr lang="en-US" sz="1600" dirty="0">
                <a:solidFill>
                  <a:srgbClr val="E6E6E6"/>
                </a:solidFill>
              </a:rPr>
              <a:t>std::expected</a:t>
            </a:r>
          </a:p>
          <a:p>
            <a:pPr lvl="1">
              <a:lnSpc>
                <a:spcPct val="120000"/>
              </a:lnSpc>
              <a:spcBef>
                <a:spcPts val="0"/>
              </a:spcBef>
            </a:pPr>
            <a:r>
              <a:rPr lang="en-US" sz="1600" dirty="0">
                <a:solidFill>
                  <a:srgbClr val="E6E6E6"/>
                </a:solidFill>
              </a:rPr>
              <a:t>std::</a:t>
            </a:r>
            <a:r>
              <a:rPr lang="en-US" sz="1600" dirty="0" err="1">
                <a:solidFill>
                  <a:srgbClr val="E6E6E6"/>
                </a:solidFill>
              </a:rPr>
              <a:t>move_only_function</a:t>
            </a:r>
            <a:r>
              <a:rPr lang="en-US" sz="1600" dirty="0">
                <a:solidFill>
                  <a:srgbClr val="E6E6E6"/>
                </a:solidFill>
              </a:rPr>
              <a:t>&lt;&gt;</a:t>
            </a:r>
          </a:p>
          <a:p>
            <a:pPr lvl="1">
              <a:lnSpc>
                <a:spcPct val="120000"/>
              </a:lnSpc>
              <a:spcBef>
                <a:spcPts val="0"/>
              </a:spcBef>
            </a:pPr>
            <a:r>
              <a:rPr lang="en-US" sz="1600" dirty="0">
                <a:solidFill>
                  <a:srgbClr val="E6E6E6"/>
                </a:solidFill>
              </a:rPr>
              <a:t>std::</a:t>
            </a:r>
            <a:r>
              <a:rPr lang="en-US" sz="1600" dirty="0" err="1">
                <a:solidFill>
                  <a:srgbClr val="E6E6E6"/>
                </a:solidFill>
              </a:rPr>
              <a:t>spanstream</a:t>
            </a:r>
            <a:endParaRPr lang="en-US" sz="1600" dirty="0">
              <a:solidFill>
                <a:srgbClr val="E6E6E6"/>
              </a:solidFill>
            </a:endParaRPr>
          </a:p>
          <a:p>
            <a:pPr lvl="1">
              <a:lnSpc>
                <a:spcPct val="120000"/>
              </a:lnSpc>
              <a:spcBef>
                <a:spcPts val="0"/>
              </a:spcBef>
            </a:pPr>
            <a:r>
              <a:rPr lang="en-US" sz="1600" dirty="0">
                <a:solidFill>
                  <a:srgbClr val="E6E6E6"/>
                </a:solidFill>
              </a:rPr>
              <a:t>std::</a:t>
            </a:r>
            <a:r>
              <a:rPr lang="en-US" sz="1600" dirty="0" err="1">
                <a:solidFill>
                  <a:srgbClr val="E6E6E6"/>
                </a:solidFill>
              </a:rPr>
              <a:t>byteswap</a:t>
            </a:r>
            <a:r>
              <a:rPr lang="en-US" sz="1600" dirty="0">
                <a:solidFill>
                  <a:srgbClr val="E6E6E6"/>
                </a:solidFill>
              </a:rPr>
              <a:t>()</a:t>
            </a:r>
          </a:p>
          <a:p>
            <a:pPr lvl="1">
              <a:lnSpc>
                <a:spcPct val="120000"/>
              </a:lnSpc>
              <a:spcBef>
                <a:spcPts val="0"/>
              </a:spcBef>
            </a:pPr>
            <a:r>
              <a:rPr lang="en-US" sz="1600" dirty="0">
                <a:solidFill>
                  <a:srgbClr val="E6E6E6"/>
                </a:solidFill>
              </a:rPr>
              <a:t>std::</a:t>
            </a:r>
            <a:r>
              <a:rPr lang="en-US" sz="1600" dirty="0" err="1">
                <a:solidFill>
                  <a:srgbClr val="E6E6E6"/>
                </a:solidFill>
              </a:rPr>
              <a:t>to_underlying</a:t>
            </a:r>
            <a:r>
              <a:rPr lang="en-US" sz="1600" dirty="0">
                <a:solidFill>
                  <a:srgbClr val="E6E6E6"/>
                </a:solidFill>
              </a:rPr>
              <a:t>()</a:t>
            </a:r>
          </a:p>
          <a:p>
            <a:pPr lvl="1">
              <a:lnSpc>
                <a:spcPct val="120000"/>
              </a:lnSpc>
              <a:spcBef>
                <a:spcPts val="0"/>
              </a:spcBef>
            </a:pPr>
            <a:r>
              <a:rPr lang="en-US" sz="1600" dirty="0">
                <a:solidFill>
                  <a:srgbClr val="E6E6E6"/>
                </a:solidFill>
              </a:rPr>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solidFill>
                  <a:srgbClr val="FF8200"/>
                </a:solidFill>
              </a:rPr>
              <a:t>Garbage Collection Support</a:t>
            </a:r>
          </a:p>
        </p:txBody>
      </p:sp>
    </p:spTree>
    <p:extLst>
      <p:ext uri="{BB962C8B-B14F-4D97-AF65-F5344CB8AC3E}">
        <p14:creationId xmlns:p14="http://schemas.microsoft.com/office/powerpoint/2010/main" val="2828815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Garbage Collection Support</a:t>
            </a:r>
          </a:p>
        </p:txBody>
      </p:sp>
      <p:sp>
        <p:nvSpPr>
          <p:cNvPr id="3" name="Content Placeholder 2"/>
          <p:cNvSpPr>
            <a:spLocks noGrp="1"/>
          </p:cNvSpPr>
          <p:nvPr>
            <p:ph sz="quarter" idx="13"/>
          </p:nvPr>
        </p:nvSpPr>
        <p:spPr>
          <a:xfrm>
            <a:off x="76200" y="971550"/>
            <a:ext cx="8991600" cy="4114800"/>
          </a:xfrm>
        </p:spPr>
        <p:txBody>
          <a:bodyPr>
            <a:normAutofit/>
          </a:bodyPr>
          <a:lstStyle/>
          <a:p>
            <a:r>
              <a:rPr lang="en-US" dirty="0"/>
              <a:t>C++ had some support for garbage collection libraries with API:</a:t>
            </a:r>
          </a:p>
          <a:p>
            <a:pPr lvl="1"/>
            <a:r>
              <a:rPr lang="en-US" dirty="0" err="1">
                <a:latin typeface="Consolas" panose="020B0609020204030204" pitchFamily="49" charset="0"/>
              </a:rPr>
              <a:t>declare_reachable</a:t>
            </a:r>
            <a:r>
              <a:rPr lang="en-US" dirty="0">
                <a:latin typeface="Consolas" panose="020B0609020204030204" pitchFamily="49" charset="0"/>
              </a:rPr>
              <a:t>()</a:t>
            </a:r>
          </a:p>
          <a:p>
            <a:pPr lvl="1"/>
            <a:r>
              <a:rPr lang="en-US" dirty="0" err="1">
                <a:latin typeface="Consolas" panose="020B0609020204030204" pitchFamily="49" charset="0"/>
              </a:rPr>
              <a:t>undeclare_reachable</a:t>
            </a:r>
            <a:r>
              <a:rPr lang="en-US" dirty="0">
                <a:latin typeface="Consolas" panose="020B0609020204030204" pitchFamily="49" charset="0"/>
              </a:rPr>
              <a:t>()</a:t>
            </a:r>
          </a:p>
          <a:p>
            <a:pPr lvl="1"/>
            <a:r>
              <a:rPr lang="en-US" dirty="0" err="1">
                <a:latin typeface="Consolas" panose="020B0609020204030204" pitchFamily="49" charset="0"/>
              </a:rPr>
              <a:t>declare_no_pointers</a:t>
            </a:r>
            <a:r>
              <a:rPr lang="en-US" dirty="0">
                <a:latin typeface="Consolas" panose="020B0609020204030204" pitchFamily="49" charset="0"/>
              </a:rPr>
              <a:t>()</a:t>
            </a:r>
          </a:p>
          <a:p>
            <a:pPr lvl="1"/>
            <a:r>
              <a:rPr lang="en-US" dirty="0" err="1">
                <a:latin typeface="Consolas" panose="020B0609020204030204" pitchFamily="49" charset="0"/>
              </a:rPr>
              <a:t>undeclare_no_pointers</a:t>
            </a:r>
            <a:r>
              <a:rPr lang="en-US" dirty="0">
                <a:latin typeface="Consolas" panose="020B0609020204030204" pitchFamily="49" charset="0"/>
              </a:rPr>
              <a:t>()</a:t>
            </a:r>
          </a:p>
          <a:p>
            <a:pPr lvl="1"/>
            <a:r>
              <a:rPr lang="en-US" dirty="0" err="1">
                <a:latin typeface="Consolas" panose="020B0609020204030204" pitchFamily="49" charset="0"/>
              </a:rPr>
              <a:t>get_pointer_safety</a:t>
            </a:r>
            <a:r>
              <a:rPr lang="en-US" dirty="0">
                <a:latin typeface="Consolas" panose="020B0609020204030204" pitchFamily="49" charset="0"/>
              </a:rPr>
              <a:t>()</a:t>
            </a:r>
          </a:p>
          <a:p>
            <a:pPr lvl="1"/>
            <a:r>
              <a:rPr lang="en-US" dirty="0" err="1">
                <a:latin typeface="Consolas" panose="020B0609020204030204" pitchFamily="49" charset="0"/>
              </a:rPr>
              <a:t>enum</a:t>
            </a:r>
            <a:r>
              <a:rPr lang="en-US" dirty="0">
                <a:latin typeface="Consolas" panose="020B0609020204030204" pitchFamily="49" charset="0"/>
              </a:rPr>
              <a:t> </a:t>
            </a:r>
            <a:r>
              <a:rPr lang="en-US" dirty="0" err="1">
                <a:latin typeface="Consolas" panose="020B0609020204030204" pitchFamily="49" charset="0"/>
              </a:rPr>
              <a:t>pointer_safety</a:t>
            </a:r>
            <a:endParaRPr lang="en-US" dirty="0">
              <a:latin typeface="Consolas" panose="020B0609020204030204" pitchFamily="49" charset="0"/>
            </a:endParaRPr>
          </a:p>
          <a:p>
            <a:r>
              <a:rPr lang="en-US" dirty="0"/>
              <a:t>Available since C++11</a:t>
            </a:r>
          </a:p>
          <a:p>
            <a:r>
              <a:rPr lang="en-US" dirty="0"/>
              <a:t>Not aware of any use of this API</a:t>
            </a:r>
          </a:p>
          <a:p>
            <a:r>
              <a:rPr lang="en-US" dirty="0"/>
              <a:t>Removed from C++23</a:t>
            </a:r>
          </a:p>
        </p:txBody>
      </p:sp>
    </p:spTree>
    <p:extLst>
      <p:ext uri="{BB962C8B-B14F-4D97-AF65-F5344CB8AC3E}">
        <p14:creationId xmlns:p14="http://schemas.microsoft.com/office/powerpoint/2010/main" val="3255386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dirty="0">
                <a:latin typeface="Segoe UI" panose="020B0502040204020203" pitchFamily="34" charset="0"/>
                <a:cs typeface="Segoe UI" panose="020B0502040204020203" pitchFamily="34" charset="0"/>
              </a:rPr>
              <a:t>Agenda</a:t>
            </a:r>
          </a:p>
        </p:txBody>
      </p:sp>
      <p:sp>
        <p:nvSpPr>
          <p:cNvPr id="3" name="Content Placeholder 2"/>
          <p:cNvSpPr>
            <a:spLocks noGrp="1"/>
          </p:cNvSpPr>
          <p:nvPr>
            <p:ph sz="quarter" idx="13"/>
          </p:nvPr>
        </p:nvSpPr>
        <p:spPr/>
        <p:txBody>
          <a:bodyPr numCol="2">
            <a:normAutofit fontScale="85000" lnSpcReduction="20000"/>
          </a:bodyPr>
          <a:lstStyle/>
          <a:p>
            <a:pPr>
              <a:lnSpc>
                <a:spcPct val="120000"/>
              </a:lnSpc>
              <a:spcBef>
                <a:spcPts val="0"/>
              </a:spcBef>
            </a:pPr>
            <a:r>
              <a:rPr lang="en-US" sz="1800" b="1" dirty="0"/>
              <a:t>C++23 Core Language</a:t>
            </a:r>
          </a:p>
          <a:p>
            <a:pPr lvl="1">
              <a:lnSpc>
                <a:spcPct val="120000"/>
              </a:lnSpc>
              <a:spcBef>
                <a:spcPts val="0"/>
              </a:spcBef>
            </a:pPr>
            <a:r>
              <a:rPr lang="en-US" sz="1600" dirty="0">
                <a:solidFill>
                  <a:srgbClr val="E6E6E6"/>
                </a:solidFill>
              </a:rPr>
              <a:t>Deducing this</a:t>
            </a:r>
          </a:p>
          <a:p>
            <a:pPr lvl="1">
              <a:lnSpc>
                <a:spcPct val="120000"/>
              </a:lnSpc>
              <a:spcBef>
                <a:spcPts val="0"/>
              </a:spcBef>
            </a:pPr>
            <a:r>
              <a:rPr lang="en-US" sz="1600" dirty="0">
                <a:solidFill>
                  <a:srgbClr val="E6E6E6"/>
                </a:solidFill>
              </a:rPr>
              <a:t>if </a:t>
            </a:r>
            <a:r>
              <a:rPr lang="en-US" sz="1600" dirty="0" err="1">
                <a:solidFill>
                  <a:srgbClr val="E6E6E6"/>
                </a:solidFill>
              </a:rPr>
              <a:t>consteval</a:t>
            </a:r>
            <a:endParaRPr lang="en-US" sz="1600" dirty="0">
              <a:solidFill>
                <a:srgbClr val="E6E6E6"/>
              </a:solidFill>
            </a:endParaRPr>
          </a:p>
          <a:p>
            <a:pPr lvl="1">
              <a:lnSpc>
                <a:spcPct val="120000"/>
              </a:lnSpc>
              <a:spcBef>
                <a:spcPts val="0"/>
              </a:spcBef>
            </a:pPr>
            <a:r>
              <a:rPr lang="en-US" sz="1600" dirty="0">
                <a:solidFill>
                  <a:srgbClr val="E6E6E6"/>
                </a:solidFill>
              </a:rPr>
              <a:t>Multidimensional Subscript Operator</a:t>
            </a:r>
          </a:p>
          <a:p>
            <a:pPr lvl="1">
              <a:lnSpc>
                <a:spcPct val="120000"/>
              </a:lnSpc>
              <a:spcBef>
                <a:spcPts val="0"/>
              </a:spcBef>
            </a:pPr>
            <a:r>
              <a:rPr lang="en-US" sz="1600" dirty="0">
                <a:solidFill>
                  <a:srgbClr val="E6E6E6"/>
                </a:solidFill>
              </a:rPr>
              <a:t>Attributes on Lambda-Expressions</a:t>
            </a:r>
          </a:p>
          <a:p>
            <a:pPr lvl="1">
              <a:lnSpc>
                <a:spcPct val="120000"/>
              </a:lnSpc>
              <a:spcBef>
                <a:spcPts val="0"/>
              </a:spcBef>
            </a:pPr>
            <a:r>
              <a:rPr lang="en-US" sz="1600" dirty="0">
                <a:solidFill>
                  <a:srgbClr val="E6E6E6"/>
                </a:solidFill>
              </a:rPr>
              <a:t>Literal Suffix for </a:t>
            </a:r>
            <a:r>
              <a:rPr lang="en-US" sz="1600" dirty="0" err="1">
                <a:solidFill>
                  <a:srgbClr val="E6E6E6"/>
                </a:solidFill>
              </a:rPr>
              <a:t>size_t</a:t>
            </a:r>
            <a:endParaRPr lang="en-US" sz="1600" dirty="0">
              <a:solidFill>
                <a:srgbClr val="E6E6E6"/>
              </a:solidFill>
            </a:endParaRPr>
          </a:p>
          <a:p>
            <a:pPr lvl="1">
              <a:lnSpc>
                <a:spcPct val="120000"/>
              </a:lnSpc>
              <a:spcBef>
                <a:spcPts val="0"/>
              </a:spcBef>
            </a:pPr>
            <a:r>
              <a:rPr lang="en-US" sz="1600" dirty="0">
                <a:solidFill>
                  <a:srgbClr val="E6E6E6"/>
                </a:solidFill>
              </a:rPr>
              <a:t>auto(x): decay-copy in The Language</a:t>
            </a:r>
          </a:p>
          <a:p>
            <a:pPr lvl="1">
              <a:lnSpc>
                <a:spcPct val="120000"/>
              </a:lnSpc>
              <a:spcBef>
                <a:spcPts val="0"/>
              </a:spcBef>
            </a:pPr>
            <a:r>
              <a:rPr lang="en-US" sz="1600" dirty="0">
                <a:solidFill>
                  <a:srgbClr val="E6E6E6"/>
                </a:solidFill>
              </a:rPr>
              <a:t>#elifdef, #elifndef, and #warning</a:t>
            </a:r>
          </a:p>
          <a:p>
            <a:pPr lvl="1">
              <a:lnSpc>
                <a:spcPct val="120000"/>
              </a:lnSpc>
              <a:spcBef>
                <a:spcPts val="0"/>
              </a:spcBef>
            </a:pPr>
            <a:r>
              <a:rPr lang="en-US" sz="1600" dirty="0">
                <a:solidFill>
                  <a:srgbClr val="E6E6E6"/>
                </a:solidFill>
              </a:rPr>
              <a:t>Marking Unreachable Code</a:t>
            </a:r>
          </a:p>
          <a:p>
            <a:pPr lvl="1">
              <a:lnSpc>
                <a:spcPct val="120000"/>
              </a:lnSpc>
              <a:spcBef>
                <a:spcPts val="0"/>
              </a:spcBef>
            </a:pPr>
            <a:r>
              <a:rPr lang="en-US" sz="1600" dirty="0">
                <a:solidFill>
                  <a:srgbClr val="E6E6E6"/>
                </a:solidFill>
              </a:rPr>
              <a:t>Assumptions</a:t>
            </a:r>
          </a:p>
          <a:p>
            <a:pPr lvl="1">
              <a:lnSpc>
                <a:spcPct val="120000"/>
              </a:lnSpc>
              <a:spcBef>
                <a:spcPts val="0"/>
              </a:spcBef>
            </a:pPr>
            <a:r>
              <a:rPr lang="en-US" sz="1600" dirty="0">
                <a:solidFill>
                  <a:srgbClr val="E6E6E6"/>
                </a:solidFill>
              </a:rPr>
              <a:t>Named Universal Character Escapes</a:t>
            </a:r>
          </a:p>
          <a:p>
            <a:pPr lvl="1">
              <a:lnSpc>
                <a:spcPct val="120000"/>
              </a:lnSpc>
              <a:spcBef>
                <a:spcPts val="0"/>
              </a:spcBef>
            </a:pPr>
            <a:r>
              <a:rPr lang="en-US" sz="1600" dirty="0">
                <a:solidFill>
                  <a:srgbClr val="E6E6E6"/>
                </a:solidFill>
              </a:rPr>
              <a:t>Trim Whitespace Before Line Splicing</a:t>
            </a:r>
          </a:p>
          <a:p>
            <a:pPr marL="365760" lvl="1" indent="0">
              <a:lnSpc>
                <a:spcPct val="120000"/>
              </a:lnSpc>
              <a:spcBef>
                <a:spcPts val="0"/>
              </a:spcBef>
              <a:buNone/>
            </a:pPr>
            <a:endParaRPr lang="en-US" sz="1600" dirty="0"/>
          </a:p>
          <a:p>
            <a:pPr>
              <a:lnSpc>
                <a:spcPct val="120000"/>
              </a:lnSpc>
              <a:spcBef>
                <a:spcPts val="0"/>
              </a:spcBef>
            </a:pPr>
            <a:r>
              <a:rPr lang="en-US" sz="1800" b="1" dirty="0"/>
              <a:t>C++23 Standard Library</a:t>
            </a:r>
          </a:p>
          <a:p>
            <a:pPr lvl="1">
              <a:lnSpc>
                <a:spcPct val="120000"/>
              </a:lnSpc>
              <a:spcBef>
                <a:spcPts val="0"/>
              </a:spcBef>
            </a:pPr>
            <a:r>
              <a:rPr lang="en-US" sz="1600" dirty="0">
                <a:solidFill>
                  <a:srgbClr val="E6E6E6"/>
                </a:solidFill>
              </a:rPr>
              <a:t>String Formatting Improvements</a:t>
            </a:r>
          </a:p>
          <a:p>
            <a:pPr lvl="1">
              <a:lnSpc>
                <a:spcPct val="120000"/>
              </a:lnSpc>
              <a:spcBef>
                <a:spcPts val="0"/>
              </a:spcBef>
            </a:pPr>
            <a:r>
              <a:rPr lang="en-US" sz="1600" dirty="0">
                <a:solidFill>
                  <a:srgbClr val="E6E6E6"/>
                </a:solidFill>
              </a:rPr>
              <a:t>Standard Library Modules</a:t>
            </a:r>
          </a:p>
          <a:p>
            <a:pPr lvl="1">
              <a:lnSpc>
                <a:spcPct val="120000"/>
              </a:lnSpc>
              <a:spcBef>
                <a:spcPts val="0"/>
              </a:spcBef>
            </a:pPr>
            <a:r>
              <a:rPr lang="en-US" sz="1600" dirty="0">
                <a:solidFill>
                  <a:srgbClr val="E6E6E6"/>
                </a:solidFill>
              </a:rPr>
              <a:t>std::flat_(multi)map / std::flat_(multi)set</a:t>
            </a:r>
          </a:p>
          <a:p>
            <a:pPr lvl="1">
              <a:lnSpc>
                <a:spcPct val="120000"/>
              </a:lnSpc>
              <a:spcBef>
                <a:spcPts val="0"/>
              </a:spcBef>
            </a:pPr>
            <a:r>
              <a:rPr lang="en-US" sz="1600" dirty="0">
                <a:solidFill>
                  <a:srgbClr val="E6E6E6"/>
                </a:solidFill>
              </a:rPr>
              <a:t>std::</a:t>
            </a:r>
            <a:r>
              <a:rPr lang="en-US" sz="1600" dirty="0" err="1">
                <a:solidFill>
                  <a:srgbClr val="E6E6E6"/>
                </a:solidFill>
              </a:rPr>
              <a:t>mdspan</a:t>
            </a:r>
            <a:endParaRPr lang="en-US" sz="1600" dirty="0">
              <a:solidFill>
                <a:srgbClr val="E6E6E6"/>
              </a:solidFill>
            </a:endParaRPr>
          </a:p>
          <a:p>
            <a:pPr lvl="1">
              <a:lnSpc>
                <a:spcPct val="120000"/>
              </a:lnSpc>
              <a:spcBef>
                <a:spcPts val="0"/>
              </a:spcBef>
            </a:pPr>
            <a:r>
              <a:rPr lang="en-US" sz="1600" dirty="0">
                <a:solidFill>
                  <a:srgbClr val="E6E6E6"/>
                </a:solidFill>
              </a:rPr>
              <a:t>std::generator</a:t>
            </a:r>
          </a:p>
          <a:p>
            <a:pPr lvl="1">
              <a:lnSpc>
                <a:spcPct val="120000"/>
              </a:lnSpc>
              <a:spcBef>
                <a:spcPts val="0"/>
              </a:spcBef>
            </a:pPr>
            <a:r>
              <a:rPr lang="en-US" sz="1600" dirty="0" err="1">
                <a:solidFill>
                  <a:srgbClr val="E6E6E6"/>
                </a:solidFill>
              </a:rPr>
              <a:t>basic_string</a:t>
            </a:r>
            <a:r>
              <a:rPr lang="en-US" sz="1600" dirty="0">
                <a:solidFill>
                  <a:srgbClr val="E6E6E6"/>
                </a:solidFill>
              </a:rPr>
              <a:t>(_view)::contains()</a:t>
            </a:r>
          </a:p>
          <a:p>
            <a:pPr lvl="1">
              <a:lnSpc>
                <a:spcPct val="120000"/>
              </a:lnSpc>
              <a:spcBef>
                <a:spcPts val="0"/>
              </a:spcBef>
            </a:pPr>
            <a:r>
              <a:rPr lang="en-US" sz="1600" dirty="0">
                <a:solidFill>
                  <a:srgbClr val="E6E6E6"/>
                </a:solidFill>
              </a:rPr>
              <a:t>Construct string(_view) From </a:t>
            </a:r>
            <a:r>
              <a:rPr lang="en-US" sz="1600" dirty="0" err="1">
                <a:solidFill>
                  <a:srgbClr val="E6E6E6"/>
                </a:solidFill>
              </a:rPr>
              <a:t>nullptr</a:t>
            </a:r>
            <a:endParaRPr lang="en-US" sz="1600" dirty="0">
              <a:solidFill>
                <a:srgbClr val="E6E6E6"/>
              </a:solidFill>
            </a:endParaRPr>
          </a:p>
          <a:p>
            <a:pPr lvl="1">
              <a:lnSpc>
                <a:spcPct val="120000"/>
              </a:lnSpc>
              <a:spcBef>
                <a:spcPts val="0"/>
              </a:spcBef>
            </a:pPr>
            <a:r>
              <a:rPr lang="en-US" sz="1600" dirty="0" err="1">
                <a:solidFill>
                  <a:srgbClr val="E6E6E6"/>
                </a:solidFill>
              </a:rPr>
              <a:t>basic_string</a:t>
            </a:r>
            <a:r>
              <a:rPr lang="en-US" sz="1600" dirty="0">
                <a:solidFill>
                  <a:srgbClr val="E6E6E6"/>
                </a:solidFill>
              </a:rPr>
              <a:t>::</a:t>
            </a:r>
            <a:r>
              <a:rPr lang="en-US" sz="1600" dirty="0" err="1">
                <a:solidFill>
                  <a:srgbClr val="E6E6E6"/>
                </a:solidFill>
              </a:rPr>
              <a:t>resize_and_overwrite</a:t>
            </a:r>
            <a:r>
              <a:rPr lang="en-US" sz="1600" dirty="0">
                <a:solidFill>
                  <a:srgbClr val="E6E6E6"/>
                </a:solidFill>
              </a:rPr>
              <a:t>()</a:t>
            </a:r>
          </a:p>
          <a:p>
            <a:pPr lvl="1">
              <a:lnSpc>
                <a:spcPct val="120000"/>
              </a:lnSpc>
              <a:spcBef>
                <a:spcPts val="0"/>
              </a:spcBef>
            </a:pPr>
            <a:r>
              <a:rPr lang="en-US" sz="1600" dirty="0">
                <a:solidFill>
                  <a:srgbClr val="E6E6E6"/>
                </a:solidFill>
              </a:rPr>
              <a:t>Monadic Operations for std::optional</a:t>
            </a:r>
          </a:p>
          <a:p>
            <a:pPr lvl="1">
              <a:lnSpc>
                <a:spcPct val="120000"/>
              </a:lnSpc>
              <a:spcBef>
                <a:spcPts val="0"/>
              </a:spcBef>
            </a:pPr>
            <a:r>
              <a:rPr lang="en-US" sz="1600" dirty="0" err="1">
                <a:solidFill>
                  <a:srgbClr val="E6E6E6"/>
                </a:solidFill>
              </a:rPr>
              <a:t>Stacktrace</a:t>
            </a:r>
            <a:r>
              <a:rPr lang="en-US" sz="1600" dirty="0">
                <a:solidFill>
                  <a:srgbClr val="E6E6E6"/>
                </a:solidFill>
              </a:rPr>
              <a:t> Library</a:t>
            </a:r>
          </a:p>
          <a:p>
            <a:pPr lvl="1">
              <a:lnSpc>
                <a:spcPct val="120000"/>
              </a:lnSpc>
              <a:spcBef>
                <a:spcPts val="0"/>
              </a:spcBef>
            </a:pPr>
            <a:r>
              <a:rPr lang="en-US" sz="1600" dirty="0">
                <a:solidFill>
                  <a:srgbClr val="E6E6E6"/>
                </a:solidFill>
              </a:rPr>
              <a:t>Changes to Ranges Library</a:t>
            </a:r>
          </a:p>
          <a:p>
            <a:pPr lvl="1">
              <a:lnSpc>
                <a:spcPct val="120000"/>
              </a:lnSpc>
              <a:spcBef>
                <a:spcPts val="0"/>
              </a:spcBef>
            </a:pPr>
            <a:r>
              <a:rPr lang="en-US" sz="1600" dirty="0">
                <a:solidFill>
                  <a:srgbClr val="E6E6E6"/>
                </a:solidFill>
              </a:rPr>
              <a:t>Changes to Views Library</a:t>
            </a:r>
          </a:p>
          <a:p>
            <a:pPr lvl="1">
              <a:lnSpc>
                <a:spcPct val="120000"/>
              </a:lnSpc>
              <a:spcBef>
                <a:spcPts val="0"/>
              </a:spcBef>
            </a:pPr>
            <a:r>
              <a:rPr lang="en-US" sz="1600" dirty="0">
                <a:solidFill>
                  <a:srgbClr val="E6E6E6"/>
                </a:solidFill>
              </a:rPr>
              <a:t>std::expected</a:t>
            </a:r>
          </a:p>
          <a:p>
            <a:pPr lvl="1">
              <a:lnSpc>
                <a:spcPct val="120000"/>
              </a:lnSpc>
              <a:spcBef>
                <a:spcPts val="0"/>
              </a:spcBef>
            </a:pPr>
            <a:r>
              <a:rPr lang="en-US" sz="1600" dirty="0">
                <a:solidFill>
                  <a:srgbClr val="E6E6E6"/>
                </a:solidFill>
              </a:rPr>
              <a:t>std::</a:t>
            </a:r>
            <a:r>
              <a:rPr lang="en-US" sz="1600" dirty="0" err="1">
                <a:solidFill>
                  <a:srgbClr val="E6E6E6"/>
                </a:solidFill>
              </a:rPr>
              <a:t>move_only_function</a:t>
            </a:r>
            <a:r>
              <a:rPr lang="en-US" sz="1600" dirty="0">
                <a:solidFill>
                  <a:srgbClr val="E6E6E6"/>
                </a:solidFill>
              </a:rPr>
              <a:t>&lt;&gt;</a:t>
            </a:r>
          </a:p>
          <a:p>
            <a:pPr lvl="1">
              <a:lnSpc>
                <a:spcPct val="120000"/>
              </a:lnSpc>
              <a:spcBef>
                <a:spcPts val="0"/>
              </a:spcBef>
            </a:pPr>
            <a:r>
              <a:rPr lang="en-US" sz="1600" dirty="0">
                <a:solidFill>
                  <a:srgbClr val="E6E6E6"/>
                </a:solidFill>
              </a:rPr>
              <a:t>std::</a:t>
            </a:r>
            <a:r>
              <a:rPr lang="en-US" sz="1600" dirty="0" err="1">
                <a:solidFill>
                  <a:srgbClr val="E6E6E6"/>
                </a:solidFill>
              </a:rPr>
              <a:t>spanstream</a:t>
            </a:r>
            <a:endParaRPr lang="en-US" sz="1600" dirty="0">
              <a:solidFill>
                <a:srgbClr val="E6E6E6"/>
              </a:solidFill>
            </a:endParaRPr>
          </a:p>
          <a:p>
            <a:pPr lvl="1">
              <a:lnSpc>
                <a:spcPct val="120000"/>
              </a:lnSpc>
              <a:spcBef>
                <a:spcPts val="0"/>
              </a:spcBef>
            </a:pPr>
            <a:r>
              <a:rPr lang="en-US" sz="1600" dirty="0">
                <a:solidFill>
                  <a:srgbClr val="E6E6E6"/>
                </a:solidFill>
              </a:rPr>
              <a:t>std::</a:t>
            </a:r>
            <a:r>
              <a:rPr lang="en-US" sz="1600" dirty="0" err="1">
                <a:solidFill>
                  <a:srgbClr val="E6E6E6"/>
                </a:solidFill>
              </a:rPr>
              <a:t>byteswap</a:t>
            </a:r>
            <a:r>
              <a:rPr lang="en-US" sz="1600" dirty="0">
                <a:solidFill>
                  <a:srgbClr val="E6E6E6"/>
                </a:solidFill>
              </a:rPr>
              <a:t>()</a:t>
            </a:r>
          </a:p>
          <a:p>
            <a:pPr lvl="1">
              <a:lnSpc>
                <a:spcPct val="120000"/>
              </a:lnSpc>
              <a:spcBef>
                <a:spcPts val="0"/>
              </a:spcBef>
            </a:pPr>
            <a:r>
              <a:rPr lang="en-US" sz="1600" dirty="0">
                <a:solidFill>
                  <a:srgbClr val="E6E6E6"/>
                </a:solidFill>
              </a:rPr>
              <a:t>std::</a:t>
            </a:r>
            <a:r>
              <a:rPr lang="en-US" sz="1600" dirty="0" err="1">
                <a:solidFill>
                  <a:srgbClr val="E6E6E6"/>
                </a:solidFill>
              </a:rPr>
              <a:t>to_underlying</a:t>
            </a:r>
            <a:r>
              <a:rPr lang="en-US" sz="1600" dirty="0">
                <a:solidFill>
                  <a:srgbClr val="E6E6E6"/>
                </a:solidFill>
              </a:rPr>
              <a:t>()</a:t>
            </a:r>
          </a:p>
          <a:p>
            <a:pPr lvl="1">
              <a:lnSpc>
                <a:spcPct val="120000"/>
              </a:lnSpc>
              <a:spcBef>
                <a:spcPts val="0"/>
              </a:spcBef>
            </a:pPr>
            <a:r>
              <a:rPr lang="en-US" sz="1600" dirty="0">
                <a:solidFill>
                  <a:srgbClr val="E6E6E6"/>
                </a:solidFill>
              </a:rPr>
              <a:t>Associative Containers Heterogeneous Erasure</a:t>
            </a:r>
          </a:p>
          <a:p>
            <a:pPr lvl="1">
              <a:lnSpc>
                <a:spcPct val="120000"/>
              </a:lnSpc>
              <a:spcBef>
                <a:spcPts val="0"/>
              </a:spcBef>
            </a:pPr>
            <a:endParaRPr lang="en-US" sz="1600" dirty="0"/>
          </a:p>
          <a:p>
            <a:pPr>
              <a:lnSpc>
                <a:spcPct val="120000"/>
              </a:lnSpc>
              <a:spcBef>
                <a:spcPts val="0"/>
              </a:spcBef>
            </a:pPr>
            <a:r>
              <a:rPr lang="en-US" sz="1800" b="1" dirty="0"/>
              <a:t>Removed Features</a:t>
            </a:r>
          </a:p>
          <a:p>
            <a:pPr lvl="1">
              <a:lnSpc>
                <a:spcPct val="120000"/>
              </a:lnSpc>
              <a:spcBef>
                <a:spcPts val="0"/>
              </a:spcBef>
            </a:pPr>
            <a:r>
              <a:rPr lang="en-US" sz="1600" dirty="0">
                <a:solidFill>
                  <a:srgbClr val="E6E6E6"/>
                </a:solidFill>
              </a:rPr>
              <a:t>Garbage Collection Support</a:t>
            </a:r>
          </a:p>
        </p:txBody>
      </p:sp>
    </p:spTree>
    <p:extLst>
      <p:ext uri="{BB962C8B-B14F-4D97-AF65-F5344CB8AC3E}">
        <p14:creationId xmlns:p14="http://schemas.microsoft.com/office/powerpoint/2010/main" val="3343849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Questions</a:t>
            </a:r>
          </a:p>
        </p:txBody>
      </p:sp>
      <p:sp>
        <p:nvSpPr>
          <p:cNvPr id="6" name="Content Placeholder 5"/>
          <p:cNvSpPr>
            <a:spLocks noGrp="1"/>
          </p:cNvSpPr>
          <p:nvPr>
            <p:ph sz="quarter" idx="13"/>
          </p:nvPr>
        </p:nvSpPr>
        <p:spPr>
          <a:xfrm>
            <a:off x="76200" y="971550"/>
            <a:ext cx="8991600" cy="3124200"/>
          </a:xfrm>
          <a:effectLst>
            <a:outerShdw blurRad="114300" dist="165100" dir="2700000" algn="tl" rotWithShape="0">
              <a:prstClr val="black">
                <a:alpha val="40000"/>
              </a:prstClr>
            </a:outerShdw>
          </a:effectLst>
        </p:spPr>
        <p:txBody>
          <a:bodyPr anchor="ctr">
            <a:normAutofit/>
          </a:bodyPr>
          <a:lstStyle/>
          <a:p>
            <a:pPr marL="0" indent="0" algn="ctr">
              <a:buNone/>
            </a:pPr>
            <a:r>
              <a:rPr lang="en-US" sz="16600" b="1" dirty="0">
                <a:latin typeface="Segoe UI Semibold" pitchFamily="34" charset="0"/>
              </a:rPr>
              <a:t>?</a:t>
            </a:r>
          </a:p>
        </p:txBody>
      </p:sp>
    </p:spTree>
    <p:extLst>
      <p:ext uri="{BB962C8B-B14F-4D97-AF65-F5344CB8AC3E}">
        <p14:creationId xmlns:p14="http://schemas.microsoft.com/office/powerpoint/2010/main" val="1064515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Pres">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92F831A-BD16-4DAF-8CAE-F21564186F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WidescreenPres</Template>
  <TotalTime>0</TotalTime>
  <Words>11847</Words>
  <Application>Microsoft Office PowerPoint</Application>
  <PresentationFormat>On-screen Show (16:9)</PresentationFormat>
  <Paragraphs>1948</Paragraphs>
  <Slides>100</Slides>
  <Notes>99</Notes>
  <HiddenSlides>1</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100</vt:i4>
      </vt:variant>
    </vt:vector>
  </HeadingPairs>
  <TitlesOfParts>
    <vt:vector size="112" baseType="lpstr">
      <vt:lpstr>Arial</vt:lpstr>
      <vt:lpstr>Calibri</vt:lpstr>
      <vt:lpstr>Cascadia Mono</vt:lpstr>
      <vt:lpstr>Consolas</vt:lpstr>
      <vt:lpstr>Segoe UI</vt:lpstr>
      <vt:lpstr>Segoe UI Black</vt:lpstr>
      <vt:lpstr>Segoe UI Light</vt:lpstr>
      <vt:lpstr>Segoe UI Semibold</vt:lpstr>
      <vt:lpstr>Tw Cen MT</vt:lpstr>
      <vt:lpstr>Wingdings</vt:lpstr>
      <vt:lpstr>Wingdings 2</vt:lpstr>
      <vt:lpstr>WidescreenPres</vt:lpstr>
      <vt:lpstr>C++23: What’s in it for you?</vt:lpstr>
      <vt:lpstr>Marc Grégoire</vt:lpstr>
      <vt:lpstr>Agenda</vt:lpstr>
      <vt:lpstr>C++23 Core Language</vt:lpstr>
      <vt:lpstr>Agenda</vt:lpstr>
      <vt:lpstr>Deducing this</vt:lpstr>
      <vt:lpstr>Deducing this</vt:lpstr>
      <vt:lpstr>Deducing this</vt:lpstr>
      <vt:lpstr>Deducing this</vt:lpstr>
      <vt:lpstr>Agenda</vt:lpstr>
      <vt:lpstr>if consteval</vt:lpstr>
      <vt:lpstr>if consteval</vt:lpstr>
      <vt:lpstr>if consteval</vt:lpstr>
      <vt:lpstr>Agenda</vt:lpstr>
      <vt:lpstr>Multidimensional Subscript Operator</vt:lpstr>
      <vt:lpstr>Agenda</vt:lpstr>
      <vt:lpstr>Attributes on Lambda-Expressions</vt:lpstr>
      <vt:lpstr>Agenda</vt:lpstr>
      <vt:lpstr>Literal Suffix for size_t</vt:lpstr>
      <vt:lpstr>Literal Suffix for size_t</vt:lpstr>
      <vt:lpstr>Agenda</vt:lpstr>
      <vt:lpstr>auto(x): decay-copy in The Language</vt:lpstr>
      <vt:lpstr>Agenda</vt:lpstr>
      <vt:lpstr>#elifdef, #elifndef, and #warning</vt:lpstr>
      <vt:lpstr>Agenda</vt:lpstr>
      <vt:lpstr>Marking Unreachable Code</vt:lpstr>
      <vt:lpstr>Agenda</vt:lpstr>
      <vt:lpstr>Assumptions</vt:lpstr>
      <vt:lpstr>Agenda</vt:lpstr>
      <vt:lpstr>Named Universal Character Escapes</vt:lpstr>
      <vt:lpstr>Agenda</vt:lpstr>
      <vt:lpstr>Trim Whitespace Before Line Splicing</vt:lpstr>
      <vt:lpstr>C++23 Standard Library</vt:lpstr>
      <vt:lpstr>Agenda</vt:lpstr>
      <vt:lpstr>String Formatting Improvements</vt:lpstr>
      <vt:lpstr>String Formatting Improvements</vt:lpstr>
      <vt:lpstr>Agenda</vt:lpstr>
      <vt:lpstr>Standard Library Modules</vt:lpstr>
      <vt:lpstr>Agenda</vt:lpstr>
      <vt:lpstr>std::flat_map / std::flat_multimap</vt:lpstr>
      <vt:lpstr>std::flat_set / std::flat_multiset</vt:lpstr>
      <vt:lpstr>std::flat_map / std::flat_multimap</vt:lpstr>
      <vt:lpstr>Agenda</vt:lpstr>
      <vt:lpstr>std::mdspan</vt:lpstr>
      <vt:lpstr>std::mdspan</vt:lpstr>
      <vt:lpstr>Agenda</vt:lpstr>
      <vt:lpstr>std::generator</vt:lpstr>
      <vt:lpstr>Agenda</vt:lpstr>
      <vt:lpstr>basic_string(_view)::contains()</vt:lpstr>
      <vt:lpstr>Agenda</vt:lpstr>
      <vt:lpstr>Construct string(_view) From nullptr</vt:lpstr>
      <vt:lpstr>Agenda</vt:lpstr>
      <vt:lpstr>basic_string::resize_and_overwrite()</vt:lpstr>
      <vt:lpstr>basic_string::resize_and_overwrite()</vt:lpstr>
      <vt:lpstr>basic_string::resize_and_overwrite()</vt:lpstr>
      <vt:lpstr>Agenda</vt:lpstr>
      <vt:lpstr>Monadic Operations for std::optional</vt:lpstr>
      <vt:lpstr>Monadic Operations for std::optional</vt:lpstr>
      <vt:lpstr>Agenda</vt:lpstr>
      <vt:lpstr>Stacktrace Library</vt:lpstr>
      <vt:lpstr>Stacktrace Library</vt:lpstr>
      <vt:lpstr>Agenda</vt:lpstr>
      <vt:lpstr>Changes to Ranges Library</vt:lpstr>
      <vt:lpstr>Changes to Ranges Library</vt:lpstr>
      <vt:lpstr>Changes to Ranges Library</vt:lpstr>
      <vt:lpstr>Changes to Ranges Library</vt:lpstr>
      <vt:lpstr>Changes to Ranges Library</vt:lpstr>
      <vt:lpstr>Changes to Ranges Library</vt:lpstr>
      <vt:lpstr>Agenda</vt:lpstr>
      <vt:lpstr>Changes to Views Library</vt:lpstr>
      <vt:lpstr>Changes to Views Library</vt:lpstr>
      <vt:lpstr>Changes to Views Library</vt:lpstr>
      <vt:lpstr>Changes to Views Library</vt:lpstr>
      <vt:lpstr>Changes to Views Library</vt:lpstr>
      <vt:lpstr>Changes to Views Library</vt:lpstr>
      <vt:lpstr>Changes to Views Library</vt:lpstr>
      <vt:lpstr>Changes to Views Library</vt:lpstr>
      <vt:lpstr>Changes to Views Library</vt:lpstr>
      <vt:lpstr>Changes to Views Library</vt:lpstr>
      <vt:lpstr>Changes to Views Library</vt:lpstr>
      <vt:lpstr>Agenda</vt:lpstr>
      <vt:lpstr>std::expected</vt:lpstr>
      <vt:lpstr>std::expected</vt:lpstr>
      <vt:lpstr>Agenda</vt:lpstr>
      <vt:lpstr>std::move_only_function&lt;&gt;</vt:lpstr>
      <vt:lpstr>std::move_only_function&lt;&gt;</vt:lpstr>
      <vt:lpstr>Agenda</vt:lpstr>
      <vt:lpstr>std::spanstream</vt:lpstr>
      <vt:lpstr>Agenda</vt:lpstr>
      <vt:lpstr>std::byteswap()</vt:lpstr>
      <vt:lpstr>Agenda</vt:lpstr>
      <vt:lpstr>std::to_underlying()</vt:lpstr>
      <vt:lpstr>Agenda</vt:lpstr>
      <vt:lpstr>Associative Containers Heterogeneous Erasure</vt:lpstr>
      <vt:lpstr>Removed Features</vt:lpstr>
      <vt:lpstr>Agenda</vt:lpstr>
      <vt:lpstr>Garbage Collection Support</vt:lpstr>
      <vt:lpstr>Agenda</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2012-01-03T18:42:20Z</dcterms:created>
  <dcterms:modified xsi:type="dcterms:W3CDTF">2022-09-15T00:26:38Z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TC101769309990</vt:lpwstr>
  </property>
</Properties>
</file>