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076137449" r:id="rId4"/>
    <p:sldId id="2076137452" r:id="rId5"/>
    <p:sldId id="2076137451" r:id="rId6"/>
    <p:sldId id="2076137455" r:id="rId7"/>
    <p:sldId id="2076137697" r:id="rId8"/>
    <p:sldId id="2076137687" r:id="rId9"/>
    <p:sldId id="2076137688" r:id="rId10"/>
    <p:sldId id="2076137696" r:id="rId11"/>
    <p:sldId id="2076137675" r:id="rId12"/>
    <p:sldId id="2076137694" r:id="rId13"/>
    <p:sldId id="2076137683" r:id="rId14"/>
    <p:sldId id="2076137695" r:id="rId15"/>
    <p:sldId id="2076137698" r:id="rId16"/>
    <p:sldId id="20761376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63C56C-4E72-B512-D149-0BBFF8447925}" name="Yohai West" initials="YW" userId="S::yohai.west@incredibuild.com::5ff6876b-4242-46c5-818f-746f0e1b0f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0B9"/>
    <a:srgbClr val="000000"/>
    <a:srgbClr val="00F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1" autoAdjust="0"/>
    <p:restoredTop sz="52518" autoAdjust="0"/>
  </p:normalViewPr>
  <p:slideViewPr>
    <p:cSldViewPr snapToGrid="0">
      <p:cViewPr varScale="1">
        <p:scale>
          <a:sx n="49" d="100"/>
          <a:sy n="49" d="100"/>
        </p:scale>
        <p:origin x="1901" y="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u Peck" userId="4b22c713-3079-4274-8c72-55c86d4b8ad5" providerId="ADAL" clId="{68A52B28-155B-49E2-87CB-C1064022E897}"/>
    <pc:docChg chg="custSel modSld">
      <pc:chgData name="Beau Peck" userId="4b22c713-3079-4274-8c72-55c86d4b8ad5" providerId="ADAL" clId="{68A52B28-155B-49E2-87CB-C1064022E897}" dt="2022-09-13T15:12:50.864" v="1" actId="478"/>
      <pc:docMkLst>
        <pc:docMk/>
      </pc:docMkLst>
      <pc:sldChg chg="delSp mod">
        <pc:chgData name="Beau Peck" userId="4b22c713-3079-4274-8c72-55c86d4b8ad5" providerId="ADAL" clId="{68A52B28-155B-49E2-87CB-C1064022E897}" dt="2022-09-13T15:12:50.864" v="1" actId="478"/>
        <pc:sldMkLst>
          <pc:docMk/>
          <pc:sldMk cId="591138650" sldId="2076137449"/>
        </pc:sldMkLst>
        <pc:spChg chg="del">
          <ac:chgData name="Beau Peck" userId="4b22c713-3079-4274-8c72-55c86d4b8ad5" providerId="ADAL" clId="{68A52B28-155B-49E2-87CB-C1064022E897}" dt="2022-09-13T15:12:50.864" v="1" actId="478"/>
          <ac:spMkLst>
            <pc:docMk/>
            <pc:sldMk cId="591138650" sldId="2076137449"/>
            <ac:spMk id="14" creationId="{7AD603E5-5127-B3D5-882C-378252E2C109}"/>
          </ac:spMkLst>
        </pc:spChg>
        <pc:spChg chg="del">
          <ac:chgData name="Beau Peck" userId="4b22c713-3079-4274-8c72-55c86d4b8ad5" providerId="ADAL" clId="{68A52B28-155B-49E2-87CB-C1064022E897}" dt="2022-09-13T15:12:46.115" v="0" actId="478"/>
          <ac:spMkLst>
            <pc:docMk/>
            <pc:sldMk cId="591138650" sldId="2076137449"/>
            <ac:spMk id="52" creationId="{FCD64E84-B2EC-BD6F-FB07-46CBDCA7AB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F3403-164B-4342-8BEE-95787FB936C6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5BFB5-E158-45F9-84DC-01C11E26C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1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9BC90-B450-4E13-ACA8-DECD14BAC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101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9BC90-B450-4E13-ACA8-DECD14BAC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66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9BC90-B450-4E13-ACA8-DECD14BAC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585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9BC90-B450-4E13-ACA8-DECD14BAC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047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9BC90-B450-4E13-ACA8-DECD14BAC4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25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9BC90-B450-4E13-ACA8-DECD14BAC4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1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F0B9"/>
              </a:solidFill>
              <a:effectLst/>
              <a:uLnTx/>
              <a:uFillTx/>
              <a:latin typeface="Gordita Medium" pitchFamily="50" charset="0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9BC90-B450-4E13-ACA8-DECD14BAC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39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9BC90-B450-4E13-ACA8-DECD14BAC4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9BC90-B450-4E13-ACA8-DECD14BAC4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93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9BC90-B450-4E13-ACA8-DECD14BAC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rdita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rdita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57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9BC90-B450-4E13-ACA8-DECD14BAC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rdita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rdita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75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9BC90-B450-4E13-ACA8-DECD14BAC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821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9BC90-B450-4E13-ACA8-DECD14BAC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rdita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rdita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807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9BC90-B450-4E13-ACA8-DECD14BAC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49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3E33F-2847-C41E-19CF-D17878C05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F57B4-0E8C-201E-ADC4-9B0AB787D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77D63-D2EE-F168-4A49-D40CBDAC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B99-5B5B-4788-89F5-C135BCA92C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916EB-4BB3-D0EA-637E-D51CE959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F2875-3384-C728-C8D7-071D35B5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47C5-E81E-4A30-8147-F5A14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3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099D-E20F-55F8-13BE-E88DD65C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2B23F-C94A-618F-36F4-F715530AE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B7498-07CD-EA58-437B-1A326287B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B99-5B5B-4788-89F5-C135BCA92C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DBD29-E9B3-49DC-DFB6-70929E1F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89645-5C27-6A9D-4143-ACCB58AC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47C5-E81E-4A30-8147-F5A14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70CAE9-FC1A-91DC-A747-5708395E6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34F3D-84F3-B8E4-4FCA-2563F04DC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096B4-630C-E91C-7CAF-8AE1DFC30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B99-5B5B-4788-89F5-C135BCA92C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CFD5A-3693-D9D3-B3F0-44A4C2A0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13094-AA4D-6086-A503-B21B65C8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47C5-E81E-4A30-8147-F5A14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77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713D-167A-4469-BB4A-32685C47F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131888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2CCF5-EEF2-4141-B6CA-BFBE1886E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50" y="3611563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62AD6-7DF9-49C9-AF74-14CBE157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Confidential. ©2021. All rights reserved. IncrediBuild Software Ltd.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DC55-9E12-41D8-A382-CDA1DD40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A850-455A-4710-8076-D56E305EE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51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E365-4CA6-4222-8B8C-3B8D0EA1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20C15-31D3-4F19-AF33-B556FA0A1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88D1C-D48A-49E1-ACC9-EF6E27D37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4FE865-868E-4E69-8F1E-949F5302A7F4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D8942-3578-4826-ACED-689B02B51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Confidential. ©2021. All rights reserved. IncrediBuild Software Ltd.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52301-9997-451C-95A4-164B839D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A850-455A-4710-8076-D56E305EE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4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928A-E5D1-43F1-85C3-B1EA313B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FE875-3878-4BC8-9347-9EF56BAA6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128FA-FADA-482D-8835-5F267052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DBF9C-7735-416B-A17A-44795AD2E91C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C886-B2C0-4429-87BC-DBF5D355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Confidential. ©2021. All rights reserved. IncrediBuild Software Ltd.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5B0E-BEA6-4E62-8374-4445CEB7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A850-455A-4710-8076-D56E305EE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76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4A9A2-9282-4F62-AD58-17196FB94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1F326-0B0D-480B-BD26-B1A597C5B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44953-877D-468C-82B0-CBB24B182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B6243-CD62-4838-BDBD-45C8590AB4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9F0A3-7921-4244-8970-5417E61E548A}" type="datetime1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177D7-286D-4EEF-82BD-1A49AE7E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Confidential. ©2021. All rights reserved. IncrediBuild Software Ltd.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1C3F3-25EF-4E83-8ABA-EF0F7FD6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A850-455A-4710-8076-D56E305EE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72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0AFF-1A87-423F-81F7-4E4DED5CA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AEE1A-0D8B-4656-9401-AD268D339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3E7C0-E738-4BC6-896D-9330C03DC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29F8A-D7D9-4432-B77E-5E4FD843C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9AFC73-3969-4493-92A7-0AE77F51B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2BD8AF-D389-404A-8F0E-63B8E537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3B0893-3C6B-4A95-8B79-8D9277C98BC1}" type="datetime1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0D89B3-8707-4A31-B192-7C8234BB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Confidential. ©2021. All rights reserved. IncrediBuild Software Ltd.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A34902-CF2A-43F5-B16A-E66DFE9B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A850-455A-4710-8076-D56E305EE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90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ACB7-AA3E-48EC-B983-C1AD763CB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390CD-013D-4EE6-915D-604B6737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DDB4B-AF14-4E8D-818E-25BA3D564A5D}" type="datetime1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3BB89-EA7F-424A-945D-3656AA7C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Confidential. ©2021. All rights reserved. IncrediBuild Software Ltd.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5E5B3-836B-430B-9B42-9F666ACF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A850-455A-4710-8076-D56E305EE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88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6FABB6-8F03-48F5-9E87-1E28ADE52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52B08-4281-402F-AFE1-D852CF76E70F}" type="datetime1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BE8A0-9878-4858-8B96-4C9F79CD3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Confidential. ©2021. All rights reserved. IncrediBuild Software Ltd.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4DBF4-4216-4130-AB01-70BA0B0A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A850-455A-4710-8076-D56E305EE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25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C590-4531-4EAE-9B38-3317B102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10E25-C73D-471D-9075-54C617588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E84D5-D4B5-4001-ADEA-649F62A1F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B6440-902F-4165-907C-9D553D2F50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18413A-80D3-4AB4-88F0-F92F7266BC86}" type="datetime1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3B7B2-4339-42D0-AD27-432F96A88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Confidential. ©2021. All rights reserved. IncrediBuild Software Ltd.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59AC6-84F4-45A6-BC53-C5BA1629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A850-455A-4710-8076-D56E305EE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0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FE5FD-C52A-C5F3-DB5F-CDE5E50C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F4C9A-26EC-48C5-BAF6-DFA018DBD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352D1-B4BD-EE5B-3E10-3FB6778A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B99-5B5B-4788-89F5-C135BCA92C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2AC19-CC9A-8681-6CEA-237F6B9C7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C79B5-042B-6FAE-6DA5-B3C0E359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47C5-E81E-4A30-8147-F5A14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66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6986A-AB42-44E1-B9A7-394B319C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DD1057-CB51-46BC-9D4E-36E28CE57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448B2-079C-4828-8E88-56326C3B4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12C8E-A5F9-4E26-956B-08C185D7F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A9B9F-A205-45FD-8477-10151FD61B9E}" type="datetime1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A902A-590D-4284-89CD-3A19809C9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Confidential. ©2021. All rights reserved. IncrediBuild Software Ltd.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9185B-776B-430C-9A48-0EA3256B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A850-455A-4710-8076-D56E305EE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66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4B247-9140-4586-9C9E-0855411B2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1B546-1B3F-4823-A6BB-CB78B41F7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1A350-C2B2-4DB3-90DD-55D51FCD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890F8-5284-434F-AD77-68031E1067B5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AE9F1-150C-47BF-8903-BC748A93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Confidential. ©2021. All rights reserved. IncrediBuild Software Ltd.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AA6F2-8FC2-42F9-8129-D39A60A0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A850-455A-4710-8076-D56E305EE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68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843770-8030-402F-A4C5-A7905AC89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F9ED9-2910-40B1-BC01-F14C78B0F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E804A-534D-4818-9355-873F7005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65245-44AE-4EC6-A1E1-056DE871F042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402CF-00F5-4BAD-8A2B-B4217139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 &amp; Confidential. ©2021. All rights reserved. IncrediBuild Software Ltd.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3FB57-1C74-41C8-B642-9F54F538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A850-455A-4710-8076-D56E305EE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02BB-3B43-13B4-A09B-D5866071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719C1-5950-BCA4-C5E2-7981816F9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63676-30F8-B89A-341B-23687E72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B99-5B5B-4788-89F5-C135BCA92C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546E7-0530-7A99-A240-30A8ADBE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21606-C2C1-66B4-9F15-F486FA19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47C5-E81E-4A30-8147-F5A14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0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452B-BB97-9AB6-398B-46B91757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E82D9-523A-AF46-8C3F-20BDEBA7E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2E463-B1C8-322E-693C-1B132724B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CE7A1-8C77-AD62-4A17-7BE7A29B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B99-5B5B-4788-89F5-C135BCA92C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6E1E4-2841-F5F7-82F2-60364BC2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F05BC-CF4D-5417-0303-BFBFCC9A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47C5-E81E-4A30-8147-F5A14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8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7515-2834-153C-428A-08040EAB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F12D5-2916-66C9-1C8B-9B13D8A61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C5D15-F4FE-65FE-C1D5-630D842F9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86750-8834-8F6C-2351-4190C3EA0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2CB77F-ED82-60CF-43C1-E79E96B1E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644CA0-A2CD-4D09-C951-C844E5964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B99-5B5B-4788-89F5-C135BCA92C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B39BB-B76D-6355-52C8-197EA53B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15B0D-91EA-7254-7EBF-752F9A74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47C5-E81E-4A30-8147-F5A14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0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BDEDB-99D3-441A-E32C-D3985F55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21CE2-7CC3-430C-1E9F-80F8A3F4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B99-5B5B-4788-89F5-C135BCA92C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B17BD-38AB-20F1-2C91-70A458BCF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ACCC9-7D8D-254A-69E4-B0793453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47C5-E81E-4A30-8147-F5A14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0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FFDB0-A6EE-1207-471B-762C3F4D6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B99-5B5B-4788-89F5-C135BCA92C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B6E918-71C1-F56B-1B0D-D245D5973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58C40-9F71-3A6B-B2F4-7B172DCD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47C5-E81E-4A30-8147-F5A14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1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EBD71-9DAA-EAB5-B63A-181C52F3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C325A-485A-3BC6-45BE-98D6D9E40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E5DE3-8DFC-C4E7-B6C0-144DB6EE3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6F34A-531F-10F7-5BCD-E815E1EC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B99-5B5B-4788-89F5-C135BCA92C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9AE6E-FE01-4510-3B3F-E480967BA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E6FFA-B37E-2530-E369-DDFE7023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47C5-E81E-4A30-8147-F5A14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2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EC42-8544-DEA7-08C5-88D4CD6F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B015BA-5AF5-7FD1-2334-22F442399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6E0E4-8121-ADFF-1979-FC8B780DB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A103C-AD24-838E-6864-D84BE017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B99-5B5B-4788-89F5-C135BCA92C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F9518-31C3-A83E-646A-BC9469E4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9DD43-E78A-294E-46F5-483532B1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47C5-E81E-4A30-8147-F5A14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6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1B3060-0D14-56F0-BEBF-93BC3632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898FF-88B8-A78B-E3AF-79116B56C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198D9-1F5A-C945-5D00-06A204C9A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A6B99-5B5B-4788-89F5-C135BCA92C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ED526-96A2-705F-B9B4-C874E6670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BEAF4-D15D-ECE2-AF0E-5EC1B8307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B47C5-E81E-4A30-8147-F5A14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673EC8-AA9E-4C41-96C7-A81B475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788"/>
            <a:ext cx="11277600" cy="6308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9288A-39ED-482B-92E6-EFE3CE0E7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02EBD-BD79-4A75-915E-3259B0132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0118" y="6446835"/>
            <a:ext cx="486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Proprietary &amp; Confidential. ©2021. All rights reserved. IncrediBuild Software Ltd.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D14D6-CE50-4856-8321-B0D815EAE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446836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D20A850-455A-4710-8076-D56E305EEE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3428B1-2EE6-4207-9690-330F6D3546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6446835"/>
            <a:ext cx="272918" cy="2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0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28.png"/><Relationship Id="rId18" Type="http://schemas.openxmlformats.org/officeDocument/2006/relationships/image" Target="../media/image61.svg"/><Relationship Id="rId3" Type="http://schemas.openxmlformats.org/officeDocument/2006/relationships/image" Target="../media/image30.png"/><Relationship Id="rId21" Type="http://schemas.openxmlformats.org/officeDocument/2006/relationships/image" Target="../media/image35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9.svg"/><Relationship Id="rId20" Type="http://schemas.openxmlformats.org/officeDocument/2006/relationships/image" Target="../media/image63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svg"/><Relationship Id="rId11" Type="http://schemas.openxmlformats.org/officeDocument/2006/relationships/image" Target="../media/image56.svg"/><Relationship Id="rId5" Type="http://schemas.openxmlformats.org/officeDocument/2006/relationships/image" Target="../media/image50.png"/><Relationship Id="rId15" Type="http://schemas.openxmlformats.org/officeDocument/2006/relationships/image" Target="../media/image32.png"/><Relationship Id="rId10" Type="http://schemas.openxmlformats.org/officeDocument/2006/relationships/image" Target="../media/image55.png"/><Relationship Id="rId19" Type="http://schemas.openxmlformats.org/officeDocument/2006/relationships/image" Target="../media/image62.png"/><Relationship Id="rId4" Type="http://schemas.openxmlformats.org/officeDocument/2006/relationships/image" Target="../media/image49.svg"/><Relationship Id="rId9" Type="http://schemas.openxmlformats.org/officeDocument/2006/relationships/image" Target="../media/image54.svg"/><Relationship Id="rId14" Type="http://schemas.openxmlformats.org/officeDocument/2006/relationships/image" Target="../media/image58.svg"/><Relationship Id="rId22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6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3.png"/><Relationship Id="rId12" Type="http://schemas.openxmlformats.org/officeDocument/2006/relationships/image" Target="../media/image65.svg"/><Relationship Id="rId2" Type="http://schemas.microsoft.com/office/2007/relationships/media" Target="../media/media1.m4a"/><Relationship Id="rId16" Type="http://schemas.openxmlformats.org/officeDocument/2006/relationships/image" Target="../media/image69.svg"/><Relationship Id="rId1" Type="http://schemas.openxmlformats.org/officeDocument/2006/relationships/audio" Target="NULL" TargetMode="External"/><Relationship Id="rId6" Type="http://schemas.openxmlformats.org/officeDocument/2006/relationships/image" Target="../media/image37.png"/><Relationship Id="rId11" Type="http://schemas.openxmlformats.org/officeDocument/2006/relationships/image" Target="../media/image64.png"/><Relationship Id="rId5" Type="http://schemas.openxmlformats.org/officeDocument/2006/relationships/image" Target="../media/image5.png"/><Relationship Id="rId15" Type="http://schemas.openxmlformats.org/officeDocument/2006/relationships/image" Target="../media/image68.png"/><Relationship Id="rId10" Type="http://schemas.openxmlformats.org/officeDocument/2006/relationships/image" Target="../media/image52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9.png"/><Relationship Id="rId14" Type="http://schemas.openxmlformats.org/officeDocument/2006/relationships/image" Target="../media/image6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70.png"/><Relationship Id="rId18" Type="http://schemas.openxmlformats.org/officeDocument/2006/relationships/image" Target="../media/image75.svg"/><Relationship Id="rId3" Type="http://schemas.openxmlformats.org/officeDocument/2006/relationships/image" Target="../media/image62.png"/><Relationship Id="rId21" Type="http://schemas.openxmlformats.org/officeDocument/2006/relationships/image" Target="../media/image78.svg"/><Relationship Id="rId7" Type="http://schemas.openxmlformats.org/officeDocument/2006/relationships/image" Target="../media/image28.png"/><Relationship Id="rId12" Type="http://schemas.openxmlformats.org/officeDocument/2006/relationships/image" Target="../media/image59.sv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3.sv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svg"/><Relationship Id="rId11" Type="http://schemas.openxmlformats.org/officeDocument/2006/relationships/image" Target="../media/image32.png"/><Relationship Id="rId5" Type="http://schemas.openxmlformats.org/officeDocument/2006/relationships/image" Target="../media/image45.png"/><Relationship Id="rId15" Type="http://schemas.openxmlformats.org/officeDocument/2006/relationships/image" Target="../media/image72.png"/><Relationship Id="rId10" Type="http://schemas.openxmlformats.org/officeDocument/2006/relationships/image" Target="../media/image49.svg"/><Relationship Id="rId19" Type="http://schemas.openxmlformats.org/officeDocument/2006/relationships/image" Target="../media/image76.png"/><Relationship Id="rId4" Type="http://schemas.openxmlformats.org/officeDocument/2006/relationships/image" Target="../media/image63.svg"/><Relationship Id="rId9" Type="http://schemas.openxmlformats.org/officeDocument/2006/relationships/image" Target="../media/image30.png"/><Relationship Id="rId14" Type="http://schemas.openxmlformats.org/officeDocument/2006/relationships/image" Target="../media/image7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6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3.png"/><Relationship Id="rId12" Type="http://schemas.openxmlformats.org/officeDocument/2006/relationships/image" Target="../media/image65.svg"/><Relationship Id="rId17" Type="http://schemas.openxmlformats.org/officeDocument/2006/relationships/image" Target="../media/image79.png"/><Relationship Id="rId2" Type="http://schemas.microsoft.com/office/2007/relationships/media" Target="../media/media1.m4a"/><Relationship Id="rId16" Type="http://schemas.openxmlformats.org/officeDocument/2006/relationships/image" Target="../media/image69.svg"/><Relationship Id="rId1" Type="http://schemas.openxmlformats.org/officeDocument/2006/relationships/audio" Target="NULL" TargetMode="External"/><Relationship Id="rId6" Type="http://schemas.openxmlformats.org/officeDocument/2006/relationships/image" Target="../media/image37.png"/><Relationship Id="rId11" Type="http://schemas.openxmlformats.org/officeDocument/2006/relationships/image" Target="../media/image64.png"/><Relationship Id="rId5" Type="http://schemas.openxmlformats.org/officeDocument/2006/relationships/image" Target="../media/image5.png"/><Relationship Id="rId15" Type="http://schemas.openxmlformats.org/officeDocument/2006/relationships/image" Target="../media/image68.png"/><Relationship Id="rId10" Type="http://schemas.openxmlformats.org/officeDocument/2006/relationships/image" Target="../media/image52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9.png"/><Relationship Id="rId14" Type="http://schemas.openxmlformats.org/officeDocument/2006/relationships/image" Target="../media/image6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11" Type="http://schemas.openxmlformats.org/officeDocument/2006/relationships/image" Target="../media/image36.sv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8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svg"/><Relationship Id="rId4" Type="http://schemas.openxmlformats.org/officeDocument/2006/relationships/image" Target="../media/image41.svg"/><Relationship Id="rId9" Type="http://schemas.openxmlformats.org/officeDocument/2006/relationships/image" Target="../media/image45.png"/><Relationship Id="rId1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D600-598E-C38F-A945-192688B0A2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2841FC-96BB-85F4-D246-EF4D2EAEEE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website">
            <a:extLst>
              <a:ext uri="{FF2B5EF4-FFF2-40B4-BE49-F238E27FC236}">
                <a16:creationId xmlns:a16="http://schemas.microsoft.com/office/drawing/2014/main" id="{87E115E3-190C-B5C5-FEA9-7FA78444A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9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itHub Dashed Circle">
            <a:extLst>
              <a:ext uri="{FF2B5EF4-FFF2-40B4-BE49-F238E27FC236}">
                <a16:creationId xmlns:a16="http://schemas.microsoft.com/office/drawing/2014/main" id="{BE5B29A9-7840-85EB-F27B-5DF1D91DFB6A}"/>
              </a:ext>
            </a:extLst>
          </p:cNvPr>
          <p:cNvSpPr/>
          <p:nvPr/>
        </p:nvSpPr>
        <p:spPr>
          <a:xfrm>
            <a:off x="8823888" y="1342451"/>
            <a:ext cx="2180582" cy="218058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A088F35E-AA49-4BA6-861F-78BC9140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118" y="6446835"/>
            <a:ext cx="4861560" cy="365125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Proprietary &amp; Confidential. ©2021. All rights reserved. Incredibuild Software Ltd.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16BC08-008B-483C-8283-B05185D67876}"/>
              </a:ext>
            </a:extLst>
          </p:cNvPr>
          <p:cNvSpPr txBox="1"/>
          <p:nvPr/>
        </p:nvSpPr>
        <p:spPr>
          <a:xfrm>
            <a:off x="0" y="39536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Dev Acceleration Platform – CI/</a:t>
            </a:r>
            <a:r>
              <a:rPr lang="en-US" sz="2800" dirty="0" err="1">
                <a:solidFill>
                  <a:schemeClr val="bg1"/>
                </a:solidFill>
              </a:rPr>
              <a:t>SpeeD</a:t>
            </a:r>
            <a:r>
              <a:rPr lang="en-US" sz="2800" dirty="0">
                <a:solidFill>
                  <a:schemeClr val="bg1"/>
                </a:solidFill>
              </a:rPr>
              <a:t> With GitHub Actions</a:t>
            </a:r>
          </a:p>
        </p:txBody>
      </p:sp>
      <p:grpSp>
        <p:nvGrpSpPr>
          <p:cNvPr id="18" name="Dev Machine">
            <a:extLst>
              <a:ext uri="{FF2B5EF4-FFF2-40B4-BE49-F238E27FC236}">
                <a16:creationId xmlns:a16="http://schemas.microsoft.com/office/drawing/2014/main" id="{496588F6-022C-3E27-1A13-51A83DBEF9C4}"/>
              </a:ext>
            </a:extLst>
          </p:cNvPr>
          <p:cNvGrpSpPr/>
          <p:nvPr/>
        </p:nvGrpSpPr>
        <p:grpSpPr>
          <a:xfrm>
            <a:off x="5400976" y="1360978"/>
            <a:ext cx="1557520" cy="998150"/>
            <a:chOff x="3027346" y="1334829"/>
            <a:chExt cx="1557520" cy="9981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B290BB-EC93-E79C-7CBC-2E98BD4FBD3F}"/>
                </a:ext>
              </a:extLst>
            </p:cNvPr>
            <p:cNvSpPr txBox="1"/>
            <p:nvPr/>
          </p:nvSpPr>
          <p:spPr>
            <a:xfrm>
              <a:off x="3027346" y="1334829"/>
              <a:ext cx="151797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Developer Dan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 pitchFamily="50" charset="0"/>
                <a:ea typeface="Noto Sans" panose="020B0502040504020204" pitchFamily="34" charset="0"/>
                <a:cs typeface="Arial"/>
              </a:endParaRPr>
            </a:p>
          </p:txBody>
        </p:sp>
        <p:grpSp>
          <p:nvGrpSpPr>
            <p:cNvPr id="25" name="Initiator">
              <a:extLst>
                <a:ext uri="{FF2B5EF4-FFF2-40B4-BE49-F238E27FC236}">
                  <a16:creationId xmlns:a16="http://schemas.microsoft.com/office/drawing/2014/main" id="{D643BA14-D2EF-8E3B-CD71-503874C5B8E5}"/>
                </a:ext>
              </a:extLst>
            </p:cNvPr>
            <p:cNvGrpSpPr/>
            <p:nvPr/>
          </p:nvGrpSpPr>
          <p:grpSpPr>
            <a:xfrm>
              <a:off x="3088762" y="2163172"/>
              <a:ext cx="1496104" cy="169807"/>
              <a:chOff x="465949" y="2217876"/>
              <a:chExt cx="1496104" cy="169807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E790A9-D914-FFF8-15A1-8C7F8D3836FC}"/>
                  </a:ext>
                </a:extLst>
              </p:cNvPr>
              <p:cNvSpPr txBox="1"/>
              <p:nvPr/>
            </p:nvSpPr>
            <p:spPr>
              <a:xfrm>
                <a:off x="465949" y="2233795"/>
                <a:ext cx="1496104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F0B9"/>
                    </a:solidFill>
                    <a:effectLst/>
                    <a:uLnTx/>
                    <a:uFillTx/>
                    <a:latin typeface="Gordita" pitchFamily="50" charset="0"/>
                    <a:ea typeface="Noto Sans" panose="020B0502040504020204" pitchFamily="34" charset="0"/>
                    <a:cs typeface="Arial"/>
                  </a:rPr>
                  <a:t>INITIATOR</a:t>
                </a: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A99E639-A58A-B512-1CFF-DE2451EB87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0495" y="2217876"/>
                <a:ext cx="205734" cy="153888"/>
              </a:xfrm>
              <a:custGeom>
                <a:avLst/>
                <a:gdLst>
                  <a:gd name="connsiteX0" fmla="*/ 443571 w 781425"/>
                  <a:gd name="connsiteY0" fmla="*/ 0 h 701201"/>
                  <a:gd name="connsiteX1" fmla="*/ 781425 w 781425"/>
                  <a:gd name="connsiteY1" fmla="*/ 0 h 701201"/>
                  <a:gd name="connsiteX2" fmla="*/ 337856 w 781425"/>
                  <a:gd name="connsiteY2" fmla="*/ 701201 h 701201"/>
                  <a:gd name="connsiteX3" fmla="*/ 0 w 781425"/>
                  <a:gd name="connsiteY3" fmla="*/ 701201 h 701201"/>
                  <a:gd name="connsiteX4" fmla="*/ 443571 w 781425"/>
                  <a:gd name="connsiteY4" fmla="*/ 0 h 70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425" h="701201">
                    <a:moveTo>
                      <a:pt x="443571" y="0"/>
                    </a:moveTo>
                    <a:lnTo>
                      <a:pt x="781425" y="0"/>
                    </a:lnTo>
                    <a:lnTo>
                      <a:pt x="337856" y="701201"/>
                    </a:lnTo>
                    <a:lnTo>
                      <a:pt x="0" y="701201"/>
                    </a:lnTo>
                    <a:lnTo>
                      <a:pt x="443571" y="0"/>
                    </a:lnTo>
                    <a:close/>
                  </a:path>
                </a:pathLst>
              </a:custGeom>
              <a:solidFill>
                <a:srgbClr val="00F0B9"/>
              </a:solidFill>
              <a:ln w="43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rdita"/>
                  <a:ea typeface="+mn-ea"/>
                  <a:cs typeface="Arial"/>
                </a:endParaRPr>
              </a:p>
            </p:txBody>
          </p:sp>
        </p:grpSp>
      </p:grpSp>
      <p:grpSp>
        <p:nvGrpSpPr>
          <p:cNvPr id="20" name="Coordinator">
            <a:extLst>
              <a:ext uri="{FF2B5EF4-FFF2-40B4-BE49-F238E27FC236}">
                <a16:creationId xmlns:a16="http://schemas.microsoft.com/office/drawing/2014/main" id="{5EC9F8BF-92D0-C9AD-4B7F-B966BCAFEEF2}"/>
              </a:ext>
            </a:extLst>
          </p:cNvPr>
          <p:cNvGrpSpPr/>
          <p:nvPr/>
        </p:nvGrpSpPr>
        <p:grpSpPr>
          <a:xfrm>
            <a:off x="5442737" y="2941395"/>
            <a:ext cx="1496104" cy="715516"/>
            <a:chOff x="505769" y="1456853"/>
            <a:chExt cx="1496104" cy="715516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B8ADD4AD-EE03-31E5-81B9-273329868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0772" y="1456853"/>
              <a:ext cx="403567" cy="47830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1825EC-4B86-A7B2-3BE1-0CCA41316484}"/>
                </a:ext>
              </a:extLst>
            </p:cNvPr>
            <p:cNvSpPr txBox="1"/>
            <p:nvPr/>
          </p:nvSpPr>
          <p:spPr>
            <a:xfrm>
              <a:off x="505769" y="2018481"/>
              <a:ext cx="149610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F0B9"/>
                  </a:solidFill>
                  <a:effectLst/>
                  <a:uLnTx/>
                  <a:uFillTx/>
                  <a:latin typeface="Gordita" pitchFamily="50" charset="0"/>
                  <a:ea typeface="Noto Sans" panose="020B0502040504020204" pitchFamily="34" charset="0"/>
                  <a:cs typeface="Arial"/>
                </a:rPr>
                <a:t>COORDINATOR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64DF5ED-1BCD-063F-52D0-02416DE6EE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957" y="1994925"/>
              <a:ext cx="223015" cy="166814"/>
            </a:xfrm>
            <a:custGeom>
              <a:avLst/>
              <a:gdLst>
                <a:gd name="connsiteX0" fmla="*/ 443571 w 781425"/>
                <a:gd name="connsiteY0" fmla="*/ 0 h 701201"/>
                <a:gd name="connsiteX1" fmla="*/ 781425 w 781425"/>
                <a:gd name="connsiteY1" fmla="*/ 0 h 701201"/>
                <a:gd name="connsiteX2" fmla="*/ 337856 w 781425"/>
                <a:gd name="connsiteY2" fmla="*/ 701201 h 701201"/>
                <a:gd name="connsiteX3" fmla="*/ 0 w 781425"/>
                <a:gd name="connsiteY3" fmla="*/ 701201 h 701201"/>
                <a:gd name="connsiteX4" fmla="*/ 443571 w 781425"/>
                <a:gd name="connsiteY4" fmla="*/ 0 h 70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425" h="701201">
                  <a:moveTo>
                    <a:pt x="443571" y="0"/>
                  </a:moveTo>
                  <a:lnTo>
                    <a:pt x="781425" y="0"/>
                  </a:lnTo>
                  <a:lnTo>
                    <a:pt x="337856" y="701201"/>
                  </a:lnTo>
                  <a:lnTo>
                    <a:pt x="0" y="701201"/>
                  </a:lnTo>
                  <a:lnTo>
                    <a:pt x="443571" y="0"/>
                  </a:lnTo>
                  <a:close/>
                </a:path>
              </a:pathLst>
            </a:custGeom>
            <a:solidFill>
              <a:srgbClr val="00F0B9"/>
            </a:solidFill>
            <a:ln w="43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rdita"/>
                <a:ea typeface="+mn-ea"/>
                <a:cs typeface="Arial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05F5330-BE4E-4DBF-03B7-134A47059D5E}"/>
              </a:ext>
            </a:extLst>
          </p:cNvPr>
          <p:cNvGrpSpPr/>
          <p:nvPr/>
        </p:nvGrpSpPr>
        <p:grpSpPr>
          <a:xfrm>
            <a:off x="10530974" y="3032031"/>
            <a:ext cx="399659" cy="399659"/>
            <a:chOff x="6736101" y="2114687"/>
            <a:chExt cx="579120" cy="57912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BAFFD4-1927-CC7E-407B-D31FC85D0A6A}"/>
                </a:ext>
              </a:extLst>
            </p:cNvPr>
            <p:cNvSpPr/>
            <p:nvPr/>
          </p:nvSpPr>
          <p:spPr>
            <a:xfrm rot="2700000">
              <a:off x="6736101" y="2114687"/>
              <a:ext cx="579120" cy="5791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FE460023-1762-C0CB-F7DE-8A797375B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73261" y="2245123"/>
              <a:ext cx="304800" cy="304800"/>
            </a:xfrm>
            <a:prstGeom prst="rect">
              <a:avLst/>
            </a:prstGeom>
          </p:spPr>
        </p:pic>
      </p:grpSp>
      <p:pic>
        <p:nvPicPr>
          <p:cNvPr id="57" name="GitHub Logo" descr="Icon&#10;&#10;Description automatically generated">
            <a:extLst>
              <a:ext uri="{FF2B5EF4-FFF2-40B4-BE49-F238E27FC236}">
                <a16:creationId xmlns:a16="http://schemas.microsoft.com/office/drawing/2014/main" id="{2C600712-C435-B436-FB17-5FD945D761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370" y="2089032"/>
            <a:ext cx="717550" cy="71755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A44691F5-0178-2D35-CD0A-8D042E0C4E4C}"/>
              </a:ext>
            </a:extLst>
          </p:cNvPr>
          <p:cNvGrpSpPr/>
          <p:nvPr/>
        </p:nvGrpSpPr>
        <p:grpSpPr>
          <a:xfrm>
            <a:off x="10507044" y="1445748"/>
            <a:ext cx="416577" cy="416577"/>
            <a:chOff x="2834853" y="1552202"/>
            <a:chExt cx="579120" cy="57912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94C741D-6F1E-F7CA-2D44-73C83EF7B3A3}"/>
                </a:ext>
              </a:extLst>
            </p:cNvPr>
            <p:cNvSpPr/>
            <p:nvPr/>
          </p:nvSpPr>
          <p:spPr>
            <a:xfrm rot="5400000">
              <a:off x="2834853" y="1552202"/>
              <a:ext cx="579120" cy="5791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895EEE06-10A5-A397-C02F-5CDC4DEA4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72013" y="1678269"/>
              <a:ext cx="304800" cy="304800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35B8649-BAE4-26A4-385F-CA3D601475F4}"/>
              </a:ext>
            </a:extLst>
          </p:cNvPr>
          <p:cNvGrpSpPr/>
          <p:nvPr/>
        </p:nvGrpSpPr>
        <p:grpSpPr>
          <a:xfrm>
            <a:off x="8940735" y="3031991"/>
            <a:ext cx="416577" cy="416577"/>
            <a:chOff x="5815014" y="1497004"/>
            <a:chExt cx="579120" cy="57912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6223CF2-ED61-0954-ABEA-8B7ECE8A0690}"/>
                </a:ext>
              </a:extLst>
            </p:cNvPr>
            <p:cNvSpPr/>
            <p:nvPr/>
          </p:nvSpPr>
          <p:spPr>
            <a:xfrm rot="5400000">
              <a:off x="5815014" y="1497004"/>
              <a:ext cx="579120" cy="5791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F98AE227-668C-69D2-37AF-92EADB0F3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956852" y="1635016"/>
              <a:ext cx="304800" cy="304800"/>
            </a:xfrm>
            <a:prstGeom prst="rect">
              <a:avLst/>
            </a:prstGeom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D95726B-8834-2594-AE79-D9C1FF2476BD}"/>
              </a:ext>
            </a:extLst>
          </p:cNvPr>
          <p:cNvGrpSpPr/>
          <p:nvPr/>
        </p:nvGrpSpPr>
        <p:grpSpPr>
          <a:xfrm>
            <a:off x="8929711" y="1440769"/>
            <a:ext cx="416577" cy="416577"/>
            <a:chOff x="-1255574" y="4054291"/>
            <a:chExt cx="416577" cy="416577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C312061-5961-0453-9A1D-29694B58BBE2}"/>
                </a:ext>
              </a:extLst>
            </p:cNvPr>
            <p:cNvSpPr/>
            <p:nvPr/>
          </p:nvSpPr>
          <p:spPr>
            <a:xfrm rot="5400000">
              <a:off x="-1255574" y="4054291"/>
              <a:ext cx="416577" cy="41657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9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6567FC1-2A64-2E7E-03AC-52BAE1A8A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162" y="4085377"/>
              <a:ext cx="265802" cy="354403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B55D587-E7FA-3DAE-2CE3-E4B1335F57E1}"/>
              </a:ext>
            </a:extLst>
          </p:cNvPr>
          <p:cNvGrpSpPr/>
          <p:nvPr/>
        </p:nvGrpSpPr>
        <p:grpSpPr>
          <a:xfrm>
            <a:off x="5439194" y="1761611"/>
            <a:ext cx="311216" cy="311216"/>
            <a:chOff x="5815014" y="1497004"/>
            <a:chExt cx="579120" cy="57912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819A926-9814-2CFA-23D7-EF9A07A88DBF}"/>
                </a:ext>
              </a:extLst>
            </p:cNvPr>
            <p:cNvSpPr/>
            <p:nvPr/>
          </p:nvSpPr>
          <p:spPr>
            <a:xfrm rot="5400000">
              <a:off x="5815014" y="1497004"/>
              <a:ext cx="579120" cy="5791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Graphic 102">
              <a:extLst>
                <a:ext uri="{FF2B5EF4-FFF2-40B4-BE49-F238E27FC236}">
                  <a16:creationId xmlns:a16="http://schemas.microsoft.com/office/drawing/2014/main" id="{18A5E358-8750-4043-BA7B-316B88791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956852" y="1635016"/>
              <a:ext cx="304800" cy="304800"/>
            </a:xfrm>
            <a:prstGeom prst="rect">
              <a:avLst/>
            </a:prstGeom>
          </p:spPr>
        </p:pic>
      </p:grpSp>
      <p:cxnSp>
        <p:nvCxnSpPr>
          <p:cNvPr id="118" name="Send To Coord">
            <a:extLst>
              <a:ext uri="{FF2B5EF4-FFF2-40B4-BE49-F238E27FC236}">
                <a16:creationId xmlns:a16="http://schemas.microsoft.com/office/drawing/2014/main" id="{2D4624BA-CE9B-DEC0-F360-CB52BB2335C5}"/>
              </a:ext>
            </a:extLst>
          </p:cNvPr>
          <p:cNvCxnSpPr>
            <a:cxnSpLocks/>
          </p:cNvCxnSpPr>
          <p:nvPr/>
        </p:nvCxnSpPr>
        <p:spPr>
          <a:xfrm flipH="1">
            <a:off x="6697089" y="3159646"/>
            <a:ext cx="19996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9" name="Recv Fr Coord">
            <a:extLst>
              <a:ext uri="{FF2B5EF4-FFF2-40B4-BE49-F238E27FC236}">
                <a16:creationId xmlns:a16="http://schemas.microsoft.com/office/drawing/2014/main" id="{B8CFC53D-87EB-B4CC-1D0C-8003AD9E25BB}"/>
              </a:ext>
            </a:extLst>
          </p:cNvPr>
          <p:cNvCxnSpPr>
            <a:cxnSpLocks/>
          </p:cNvCxnSpPr>
          <p:nvPr/>
        </p:nvCxnSpPr>
        <p:spPr>
          <a:xfrm>
            <a:off x="6697089" y="3338350"/>
            <a:ext cx="20111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A6B27C84-9A9C-DD1B-F048-938E93ABA6BE}"/>
              </a:ext>
            </a:extLst>
          </p:cNvPr>
          <p:cNvSpPr/>
          <p:nvPr/>
        </p:nvSpPr>
        <p:spPr>
          <a:xfrm>
            <a:off x="5400976" y="4952352"/>
            <a:ext cx="6113279" cy="1483334"/>
          </a:xfrm>
          <a:prstGeom prst="roundRect">
            <a:avLst>
              <a:gd name="adj" fmla="val 3301"/>
            </a:avLst>
          </a:prstGeom>
          <a:solidFill>
            <a:schemeClr val="tx1"/>
          </a:solidFill>
          <a:ln w="38100">
            <a:noFill/>
          </a:ln>
          <a:effectLst>
            <a:outerShdw blurRad="520700" sx="102000" sy="102000" algn="ctr" rotWithShape="0">
              <a:srgbClr val="01EB9C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 Medium" pitchFamily="50" charset="0"/>
              <a:ea typeface="+mn-ea"/>
              <a:cs typeface="Gordita Medium" pitchFamily="50" charset="0"/>
            </a:endParaRPr>
          </a:p>
        </p:txBody>
      </p:sp>
      <p:sp>
        <p:nvSpPr>
          <p:cNvPr id="211" name="On prem lap/desk text">
            <a:extLst>
              <a:ext uri="{FF2B5EF4-FFF2-40B4-BE49-F238E27FC236}">
                <a16:creationId xmlns:a16="http://schemas.microsoft.com/office/drawing/2014/main" id="{88966273-945A-7C4D-3766-64700406839F}"/>
              </a:ext>
            </a:extLst>
          </p:cNvPr>
          <p:cNvSpPr txBox="1"/>
          <p:nvPr/>
        </p:nvSpPr>
        <p:spPr>
          <a:xfrm>
            <a:off x="5284958" y="5087558"/>
            <a:ext cx="1592671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On prem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rdita" pitchFamily="50" charset="0"/>
                <a:ea typeface="Noto Sans" panose="020B0502040504020204" pitchFamily="34" charset="0"/>
                <a:cs typeface="Arial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laptops, desktops</a:t>
            </a:r>
          </a:p>
        </p:txBody>
      </p:sp>
      <p:sp>
        <p:nvSpPr>
          <p:cNvPr id="213" name="Cloud instance text">
            <a:extLst>
              <a:ext uri="{FF2B5EF4-FFF2-40B4-BE49-F238E27FC236}">
                <a16:creationId xmlns:a16="http://schemas.microsoft.com/office/drawing/2014/main" id="{C5E25DA9-B063-E940-0A66-45695A545210}"/>
              </a:ext>
            </a:extLst>
          </p:cNvPr>
          <p:cNvSpPr txBox="1"/>
          <p:nvPr/>
        </p:nvSpPr>
        <p:spPr>
          <a:xfrm>
            <a:off x="10170896" y="5088958"/>
            <a:ext cx="1088875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Cloud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rdita" pitchFamily="50" charset="0"/>
                <a:ea typeface="Noto Sans" panose="020B0502040504020204" pitchFamily="34" charset="0"/>
                <a:cs typeface="Arial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instances</a:t>
            </a:r>
          </a:p>
        </p:txBody>
      </p:sp>
      <p:sp>
        <p:nvSpPr>
          <p:cNvPr id="215" name="On prem svr/vm text">
            <a:extLst>
              <a:ext uri="{FF2B5EF4-FFF2-40B4-BE49-F238E27FC236}">
                <a16:creationId xmlns:a16="http://schemas.microsoft.com/office/drawing/2014/main" id="{A809C298-0ADF-EA9A-F5CB-DEBCF44202CF}"/>
              </a:ext>
            </a:extLst>
          </p:cNvPr>
          <p:cNvSpPr txBox="1"/>
          <p:nvPr/>
        </p:nvSpPr>
        <p:spPr>
          <a:xfrm>
            <a:off x="7767194" y="5086149"/>
            <a:ext cx="1496103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On prem servers, VMS, containers</a:t>
            </a:r>
          </a:p>
        </p:txBody>
      </p:sp>
      <p:pic>
        <p:nvPicPr>
          <p:cNvPr id="217" name="Laptop/Desktop Icon">
            <a:extLst>
              <a:ext uri="{FF2B5EF4-FFF2-40B4-BE49-F238E27FC236}">
                <a16:creationId xmlns:a16="http://schemas.microsoft.com/office/drawing/2014/main" id="{52D1AA40-D6B8-82B1-560E-162DAADBDE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20685" y="5524759"/>
            <a:ext cx="680085" cy="433461"/>
          </a:xfrm>
          <a:prstGeom prst="rect">
            <a:avLst/>
          </a:prstGeom>
        </p:spPr>
      </p:pic>
      <p:pic>
        <p:nvPicPr>
          <p:cNvPr id="219" name="Svr Icon">
            <a:extLst>
              <a:ext uri="{FF2B5EF4-FFF2-40B4-BE49-F238E27FC236}">
                <a16:creationId xmlns:a16="http://schemas.microsoft.com/office/drawing/2014/main" id="{83CBA820-4004-520E-79F9-56FA9C7D0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0106" y="5515049"/>
            <a:ext cx="403567" cy="478302"/>
          </a:xfrm>
          <a:prstGeom prst="rect">
            <a:avLst/>
          </a:prstGeom>
        </p:spPr>
      </p:pic>
      <p:pic>
        <p:nvPicPr>
          <p:cNvPr id="221" name="Cloud Icon">
            <a:extLst>
              <a:ext uri="{FF2B5EF4-FFF2-40B4-BE49-F238E27FC236}">
                <a16:creationId xmlns:a16="http://schemas.microsoft.com/office/drawing/2014/main" id="{0A0CF8AE-E6BE-982F-3DA7-1DF9AFF31C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91653" y="5519858"/>
            <a:ext cx="478302" cy="478302"/>
          </a:xfrm>
          <a:prstGeom prst="rect">
            <a:avLst/>
          </a:prstGeom>
        </p:spPr>
      </p:pic>
      <p:sp>
        <p:nvSpPr>
          <p:cNvPr id="223" name="Lft Helper text">
            <a:extLst>
              <a:ext uri="{FF2B5EF4-FFF2-40B4-BE49-F238E27FC236}">
                <a16:creationId xmlns:a16="http://schemas.microsoft.com/office/drawing/2014/main" id="{E13196A4-BA9B-1959-92C1-4A048FF95463}"/>
              </a:ext>
            </a:extLst>
          </p:cNvPr>
          <p:cNvSpPr txBox="1"/>
          <p:nvPr/>
        </p:nvSpPr>
        <p:spPr>
          <a:xfrm>
            <a:off x="5466474" y="6125282"/>
            <a:ext cx="14961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F0B9"/>
                </a:solidFill>
                <a:effectLst/>
                <a:uLnTx/>
                <a:uFillTx/>
                <a:latin typeface="Gordita" pitchFamily="50" charset="0"/>
                <a:ea typeface="Noto Sans" panose="020B0502040504020204" pitchFamily="34" charset="0"/>
                <a:cs typeface="Arial"/>
              </a:rPr>
              <a:t>  HELPER</a:t>
            </a:r>
          </a:p>
        </p:txBody>
      </p:sp>
      <p:sp>
        <p:nvSpPr>
          <p:cNvPr id="225" name="Lft IB Icon">
            <a:extLst>
              <a:ext uri="{FF2B5EF4-FFF2-40B4-BE49-F238E27FC236}">
                <a16:creationId xmlns:a16="http://schemas.microsoft.com/office/drawing/2014/main" id="{53AF5910-B90F-34AB-80D5-CE6F5FBD9545}"/>
              </a:ext>
            </a:extLst>
          </p:cNvPr>
          <p:cNvSpPr>
            <a:spLocks noChangeAspect="1"/>
          </p:cNvSpPr>
          <p:nvPr/>
        </p:nvSpPr>
        <p:spPr>
          <a:xfrm>
            <a:off x="5784860" y="6101511"/>
            <a:ext cx="232510" cy="173916"/>
          </a:xfrm>
          <a:custGeom>
            <a:avLst/>
            <a:gdLst>
              <a:gd name="connsiteX0" fmla="*/ 443571 w 781425"/>
              <a:gd name="connsiteY0" fmla="*/ 0 h 701201"/>
              <a:gd name="connsiteX1" fmla="*/ 781425 w 781425"/>
              <a:gd name="connsiteY1" fmla="*/ 0 h 701201"/>
              <a:gd name="connsiteX2" fmla="*/ 337856 w 781425"/>
              <a:gd name="connsiteY2" fmla="*/ 701201 h 701201"/>
              <a:gd name="connsiteX3" fmla="*/ 0 w 781425"/>
              <a:gd name="connsiteY3" fmla="*/ 701201 h 701201"/>
              <a:gd name="connsiteX4" fmla="*/ 443571 w 781425"/>
              <a:gd name="connsiteY4" fmla="*/ 0 h 70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25" h="701201">
                <a:moveTo>
                  <a:pt x="443571" y="0"/>
                </a:moveTo>
                <a:lnTo>
                  <a:pt x="781425" y="0"/>
                </a:lnTo>
                <a:lnTo>
                  <a:pt x="337856" y="701201"/>
                </a:lnTo>
                <a:lnTo>
                  <a:pt x="0" y="701201"/>
                </a:lnTo>
                <a:lnTo>
                  <a:pt x="443571" y="0"/>
                </a:lnTo>
                <a:close/>
              </a:path>
            </a:pathLst>
          </a:custGeom>
          <a:solidFill>
            <a:srgbClr val="00F0B9"/>
          </a:solidFill>
          <a:ln w="43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227" name="Middle Helper text">
            <a:extLst>
              <a:ext uri="{FF2B5EF4-FFF2-40B4-BE49-F238E27FC236}">
                <a16:creationId xmlns:a16="http://schemas.microsoft.com/office/drawing/2014/main" id="{F5E92B52-B00B-B7DA-1CF9-9DDA88950C78}"/>
              </a:ext>
            </a:extLst>
          </p:cNvPr>
          <p:cNvSpPr txBox="1"/>
          <p:nvPr/>
        </p:nvSpPr>
        <p:spPr>
          <a:xfrm>
            <a:off x="7818131" y="6120473"/>
            <a:ext cx="14961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F0B9"/>
                </a:solidFill>
                <a:effectLst/>
                <a:uLnTx/>
                <a:uFillTx/>
                <a:latin typeface="Gordita" pitchFamily="50" charset="0"/>
                <a:ea typeface="Noto Sans" panose="020B0502040504020204" pitchFamily="34" charset="0"/>
                <a:cs typeface="Arial"/>
              </a:rPr>
              <a:t>HELPER</a:t>
            </a:r>
          </a:p>
        </p:txBody>
      </p:sp>
      <p:sp>
        <p:nvSpPr>
          <p:cNvPr id="229" name="Middle lower IB Icon">
            <a:extLst>
              <a:ext uri="{FF2B5EF4-FFF2-40B4-BE49-F238E27FC236}">
                <a16:creationId xmlns:a16="http://schemas.microsoft.com/office/drawing/2014/main" id="{04A3C103-EB78-D003-4C68-E76BE10C3164}"/>
              </a:ext>
            </a:extLst>
          </p:cNvPr>
          <p:cNvSpPr>
            <a:spLocks noChangeAspect="1"/>
          </p:cNvSpPr>
          <p:nvPr/>
        </p:nvSpPr>
        <p:spPr>
          <a:xfrm>
            <a:off x="8098408" y="6105669"/>
            <a:ext cx="229940" cy="171994"/>
          </a:xfrm>
          <a:custGeom>
            <a:avLst/>
            <a:gdLst>
              <a:gd name="connsiteX0" fmla="*/ 443571 w 781425"/>
              <a:gd name="connsiteY0" fmla="*/ 0 h 701201"/>
              <a:gd name="connsiteX1" fmla="*/ 781425 w 781425"/>
              <a:gd name="connsiteY1" fmla="*/ 0 h 701201"/>
              <a:gd name="connsiteX2" fmla="*/ 337856 w 781425"/>
              <a:gd name="connsiteY2" fmla="*/ 701201 h 701201"/>
              <a:gd name="connsiteX3" fmla="*/ 0 w 781425"/>
              <a:gd name="connsiteY3" fmla="*/ 701201 h 701201"/>
              <a:gd name="connsiteX4" fmla="*/ 443571 w 781425"/>
              <a:gd name="connsiteY4" fmla="*/ 0 h 70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25" h="701201">
                <a:moveTo>
                  <a:pt x="443571" y="0"/>
                </a:moveTo>
                <a:lnTo>
                  <a:pt x="781425" y="0"/>
                </a:lnTo>
                <a:lnTo>
                  <a:pt x="337856" y="701201"/>
                </a:lnTo>
                <a:lnTo>
                  <a:pt x="0" y="701201"/>
                </a:lnTo>
                <a:lnTo>
                  <a:pt x="443571" y="0"/>
                </a:lnTo>
                <a:close/>
              </a:path>
            </a:pathLst>
          </a:custGeom>
          <a:solidFill>
            <a:srgbClr val="00F0B9"/>
          </a:solidFill>
          <a:ln w="43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231" name="Rt Helper text">
            <a:extLst>
              <a:ext uri="{FF2B5EF4-FFF2-40B4-BE49-F238E27FC236}">
                <a16:creationId xmlns:a16="http://schemas.microsoft.com/office/drawing/2014/main" id="{889BD29F-58F2-1745-7FE6-95C7CF7F21C5}"/>
              </a:ext>
            </a:extLst>
          </p:cNvPr>
          <p:cNvSpPr txBox="1"/>
          <p:nvPr/>
        </p:nvSpPr>
        <p:spPr>
          <a:xfrm>
            <a:off x="10018151" y="6119816"/>
            <a:ext cx="14961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F0B9"/>
                </a:solidFill>
                <a:effectLst/>
                <a:uLnTx/>
                <a:uFillTx/>
                <a:latin typeface="Gordita" pitchFamily="50" charset="0"/>
                <a:ea typeface="Noto Sans" panose="020B0502040504020204" pitchFamily="34" charset="0"/>
                <a:cs typeface="Arial"/>
              </a:rPr>
              <a:t>HELPER</a:t>
            </a:r>
          </a:p>
        </p:txBody>
      </p:sp>
      <p:sp>
        <p:nvSpPr>
          <p:cNvPr id="233" name="Rt lower IB Icon">
            <a:extLst>
              <a:ext uri="{FF2B5EF4-FFF2-40B4-BE49-F238E27FC236}">
                <a16:creationId xmlns:a16="http://schemas.microsoft.com/office/drawing/2014/main" id="{CE44226F-1CEB-9CFC-5C8A-8D5BA15458B6}"/>
              </a:ext>
            </a:extLst>
          </p:cNvPr>
          <p:cNvSpPr>
            <a:spLocks noChangeAspect="1"/>
          </p:cNvSpPr>
          <p:nvPr/>
        </p:nvSpPr>
        <p:spPr>
          <a:xfrm>
            <a:off x="10289192" y="6103465"/>
            <a:ext cx="235187" cy="175918"/>
          </a:xfrm>
          <a:custGeom>
            <a:avLst/>
            <a:gdLst>
              <a:gd name="connsiteX0" fmla="*/ 443571 w 781425"/>
              <a:gd name="connsiteY0" fmla="*/ 0 h 701201"/>
              <a:gd name="connsiteX1" fmla="*/ 781425 w 781425"/>
              <a:gd name="connsiteY1" fmla="*/ 0 h 701201"/>
              <a:gd name="connsiteX2" fmla="*/ 337856 w 781425"/>
              <a:gd name="connsiteY2" fmla="*/ 701201 h 701201"/>
              <a:gd name="connsiteX3" fmla="*/ 0 w 781425"/>
              <a:gd name="connsiteY3" fmla="*/ 701201 h 701201"/>
              <a:gd name="connsiteX4" fmla="*/ 443571 w 781425"/>
              <a:gd name="connsiteY4" fmla="*/ 0 h 70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25" h="701201">
                <a:moveTo>
                  <a:pt x="443571" y="0"/>
                </a:moveTo>
                <a:lnTo>
                  <a:pt x="781425" y="0"/>
                </a:lnTo>
                <a:lnTo>
                  <a:pt x="337856" y="701201"/>
                </a:lnTo>
                <a:lnTo>
                  <a:pt x="0" y="701201"/>
                </a:lnTo>
                <a:lnTo>
                  <a:pt x="443571" y="0"/>
                </a:lnTo>
                <a:close/>
              </a:path>
            </a:pathLst>
          </a:custGeom>
          <a:solidFill>
            <a:srgbClr val="00F0B9"/>
          </a:solidFill>
          <a:ln w="43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235" name="Dyn Mgd Resrc Pool">
            <a:extLst>
              <a:ext uri="{FF2B5EF4-FFF2-40B4-BE49-F238E27FC236}">
                <a16:creationId xmlns:a16="http://schemas.microsoft.com/office/drawing/2014/main" id="{412F7CD8-8ED4-4227-3312-CF71ABC32359}"/>
              </a:ext>
            </a:extLst>
          </p:cNvPr>
          <p:cNvSpPr txBox="1"/>
          <p:nvPr/>
        </p:nvSpPr>
        <p:spPr>
          <a:xfrm>
            <a:off x="6958496" y="6515223"/>
            <a:ext cx="3250835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F0B9"/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DYNAMICALLY MANAGED RESOURCE POOL</a:t>
            </a:r>
          </a:p>
        </p:txBody>
      </p:sp>
      <p:sp>
        <p:nvSpPr>
          <p:cNvPr id="238" name="Lft Upper Block">
            <a:extLst>
              <a:ext uri="{FF2B5EF4-FFF2-40B4-BE49-F238E27FC236}">
                <a16:creationId xmlns:a16="http://schemas.microsoft.com/office/drawing/2014/main" id="{5CBC8B9F-FBFE-C25B-020D-E85EDD5EE057}"/>
              </a:ext>
            </a:extLst>
          </p:cNvPr>
          <p:cNvSpPr/>
          <p:nvPr/>
        </p:nvSpPr>
        <p:spPr>
          <a:xfrm>
            <a:off x="8232432" y="4072349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239" name="Rt Upper Block">
            <a:extLst>
              <a:ext uri="{FF2B5EF4-FFF2-40B4-BE49-F238E27FC236}">
                <a16:creationId xmlns:a16="http://schemas.microsoft.com/office/drawing/2014/main" id="{1956CE7E-913A-D2AE-C9A1-171287B41771}"/>
              </a:ext>
            </a:extLst>
          </p:cNvPr>
          <p:cNvSpPr/>
          <p:nvPr/>
        </p:nvSpPr>
        <p:spPr>
          <a:xfrm>
            <a:off x="8672179" y="4072349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240" name="Lft Lower Block">
            <a:extLst>
              <a:ext uri="{FF2B5EF4-FFF2-40B4-BE49-F238E27FC236}">
                <a16:creationId xmlns:a16="http://schemas.microsoft.com/office/drawing/2014/main" id="{C4F49179-FD67-5D86-43DB-A83E4D81F552}"/>
              </a:ext>
            </a:extLst>
          </p:cNvPr>
          <p:cNvSpPr/>
          <p:nvPr/>
        </p:nvSpPr>
        <p:spPr>
          <a:xfrm>
            <a:off x="8232432" y="4328348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241" name="Rt Lower Block">
            <a:extLst>
              <a:ext uri="{FF2B5EF4-FFF2-40B4-BE49-F238E27FC236}">
                <a16:creationId xmlns:a16="http://schemas.microsoft.com/office/drawing/2014/main" id="{77BB05E7-6129-C473-EC40-B0B31043DC52}"/>
              </a:ext>
            </a:extLst>
          </p:cNvPr>
          <p:cNvSpPr/>
          <p:nvPr/>
        </p:nvSpPr>
        <p:spPr>
          <a:xfrm>
            <a:off x="8672179" y="4329539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cxnSp>
        <p:nvCxnSpPr>
          <p:cNvPr id="242" name="OnPrem Lap/Desktop Dashed Connector">
            <a:extLst>
              <a:ext uri="{FF2B5EF4-FFF2-40B4-BE49-F238E27FC236}">
                <a16:creationId xmlns:a16="http://schemas.microsoft.com/office/drawing/2014/main" id="{0B1EE9DC-57AE-156F-97BA-5C224690A7CA}"/>
              </a:ext>
            </a:extLst>
          </p:cNvPr>
          <p:cNvCxnSpPr>
            <a:cxnSpLocks/>
          </p:cNvCxnSpPr>
          <p:nvPr/>
        </p:nvCxnSpPr>
        <p:spPr>
          <a:xfrm flipV="1">
            <a:off x="6732270" y="4300841"/>
            <a:ext cx="1774722" cy="968389"/>
          </a:xfrm>
          <a:prstGeom prst="line">
            <a:avLst/>
          </a:prstGeom>
          <a:ln>
            <a:solidFill>
              <a:srgbClr val="00E5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OnPrem Svr/VM Dashed Connector">
            <a:extLst>
              <a:ext uri="{FF2B5EF4-FFF2-40B4-BE49-F238E27FC236}">
                <a16:creationId xmlns:a16="http://schemas.microsoft.com/office/drawing/2014/main" id="{28C0E80E-DD9E-44BC-6B95-0C7EA801627C}"/>
              </a:ext>
            </a:extLst>
          </p:cNvPr>
          <p:cNvCxnSpPr>
            <a:cxnSpLocks/>
            <a:stCxn id="215" idx="0"/>
            <a:endCxn id="247" idx="2"/>
          </p:cNvCxnSpPr>
          <p:nvPr/>
        </p:nvCxnSpPr>
        <p:spPr>
          <a:xfrm flipH="1" flipV="1">
            <a:off x="8511589" y="4623743"/>
            <a:ext cx="3657" cy="462406"/>
          </a:xfrm>
          <a:prstGeom prst="line">
            <a:avLst/>
          </a:prstGeom>
          <a:ln>
            <a:solidFill>
              <a:srgbClr val="00E5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loud Dashed Connector">
            <a:extLst>
              <a:ext uri="{FF2B5EF4-FFF2-40B4-BE49-F238E27FC236}">
                <a16:creationId xmlns:a16="http://schemas.microsoft.com/office/drawing/2014/main" id="{079A3EC6-CBCF-9EEB-D66C-1092AA18F77E}"/>
              </a:ext>
            </a:extLst>
          </p:cNvPr>
          <p:cNvCxnSpPr>
            <a:cxnSpLocks/>
          </p:cNvCxnSpPr>
          <p:nvPr/>
        </p:nvCxnSpPr>
        <p:spPr>
          <a:xfrm flipH="1" flipV="1">
            <a:off x="8506992" y="4300841"/>
            <a:ext cx="1782200" cy="968389"/>
          </a:xfrm>
          <a:prstGeom prst="line">
            <a:avLst/>
          </a:prstGeom>
          <a:ln>
            <a:solidFill>
              <a:srgbClr val="00E5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Upper Mid Block">
            <a:extLst>
              <a:ext uri="{FF2B5EF4-FFF2-40B4-BE49-F238E27FC236}">
                <a16:creationId xmlns:a16="http://schemas.microsoft.com/office/drawing/2014/main" id="{46E5F03F-590D-CDB8-ED43-14F6A344BD21}"/>
              </a:ext>
            </a:extLst>
          </p:cNvPr>
          <p:cNvSpPr/>
          <p:nvPr/>
        </p:nvSpPr>
        <p:spPr>
          <a:xfrm>
            <a:off x="8460034" y="4071963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246" name="Lower Mid Block">
            <a:extLst>
              <a:ext uri="{FF2B5EF4-FFF2-40B4-BE49-F238E27FC236}">
                <a16:creationId xmlns:a16="http://schemas.microsoft.com/office/drawing/2014/main" id="{783442B2-B1A1-107A-9044-89E67D00425D}"/>
              </a:ext>
            </a:extLst>
          </p:cNvPr>
          <p:cNvSpPr/>
          <p:nvPr/>
        </p:nvSpPr>
        <p:spPr>
          <a:xfrm>
            <a:off x="8454338" y="4328411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247" name="Dev process">
            <a:extLst>
              <a:ext uri="{FF2B5EF4-FFF2-40B4-BE49-F238E27FC236}">
                <a16:creationId xmlns:a16="http://schemas.microsoft.com/office/drawing/2014/main" id="{C5CDA9AE-16C7-FCB5-B92B-7DA0F7CF6A35}"/>
              </a:ext>
            </a:extLst>
          </p:cNvPr>
          <p:cNvSpPr/>
          <p:nvPr/>
        </p:nvSpPr>
        <p:spPr>
          <a:xfrm>
            <a:off x="8095455" y="4047240"/>
            <a:ext cx="832268" cy="5765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glow rad="63500">
              <a:srgbClr val="00FFA2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t>Dev p</a:t>
            </a:r>
            <a:r>
              <a:rPr kumimoji="0" lang="en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t>rocess</a:t>
            </a:r>
          </a:p>
        </p:txBody>
      </p:sp>
      <p:grpSp>
        <p:nvGrpSpPr>
          <p:cNvPr id="268" name="Code block icon">
            <a:extLst>
              <a:ext uri="{FF2B5EF4-FFF2-40B4-BE49-F238E27FC236}">
                <a16:creationId xmlns:a16="http://schemas.microsoft.com/office/drawing/2014/main" id="{0D599583-3873-FD4C-05B8-6577402C62F2}"/>
              </a:ext>
            </a:extLst>
          </p:cNvPr>
          <p:cNvGrpSpPr/>
          <p:nvPr/>
        </p:nvGrpSpPr>
        <p:grpSpPr>
          <a:xfrm>
            <a:off x="6625678" y="1599308"/>
            <a:ext cx="548284" cy="548284"/>
            <a:chOff x="-1205516" y="4139976"/>
            <a:chExt cx="914400" cy="914400"/>
          </a:xfrm>
        </p:grpSpPr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D26340CC-EAE7-CD15-EDE7-AD9C6B788142}"/>
                </a:ext>
              </a:extLst>
            </p:cNvPr>
            <p:cNvSpPr/>
            <p:nvPr/>
          </p:nvSpPr>
          <p:spPr>
            <a:xfrm>
              <a:off x="-1026869" y="4226041"/>
              <a:ext cx="560144" cy="7422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0" name="Graphic 269" descr="List outline">
              <a:extLst>
                <a:ext uri="{FF2B5EF4-FFF2-40B4-BE49-F238E27FC236}">
                  <a16:creationId xmlns:a16="http://schemas.microsoft.com/office/drawing/2014/main" id="{624B1B0E-8D48-BA58-EBF5-5D25C4B29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-1205516" y="4139976"/>
              <a:ext cx="914400" cy="914400"/>
            </a:xfrm>
            <a:prstGeom prst="rect">
              <a:avLst/>
            </a:prstGeom>
          </p:spPr>
        </p:pic>
      </p:grpSp>
      <p:grpSp>
        <p:nvGrpSpPr>
          <p:cNvPr id="287" name="GitHub Pull Request">
            <a:extLst>
              <a:ext uri="{FF2B5EF4-FFF2-40B4-BE49-F238E27FC236}">
                <a16:creationId xmlns:a16="http://schemas.microsoft.com/office/drawing/2014/main" id="{7A39427B-F13A-5976-0FC9-CD36070DB30F}"/>
              </a:ext>
            </a:extLst>
          </p:cNvPr>
          <p:cNvGrpSpPr/>
          <p:nvPr/>
        </p:nvGrpSpPr>
        <p:grpSpPr>
          <a:xfrm>
            <a:off x="8938470" y="1438979"/>
            <a:ext cx="416577" cy="416577"/>
            <a:chOff x="-1255574" y="4054291"/>
            <a:chExt cx="416577" cy="416577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4FF9A971-AB80-F12C-598E-0A9DBD29413F}"/>
                </a:ext>
              </a:extLst>
            </p:cNvPr>
            <p:cNvSpPr/>
            <p:nvPr/>
          </p:nvSpPr>
          <p:spPr>
            <a:xfrm rot="5400000">
              <a:off x="-1255574" y="4054291"/>
              <a:ext cx="416577" cy="41657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9" name="Picture 28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0EFE3B88-D4CA-E7E5-3E79-7F9AA91DD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162" y="4085377"/>
              <a:ext cx="265802" cy="354403"/>
            </a:xfrm>
            <a:prstGeom prst="rect">
              <a:avLst/>
            </a:prstGeom>
          </p:spPr>
        </p:pic>
      </p:grpSp>
      <p:sp>
        <p:nvSpPr>
          <p:cNvPr id="294" name="Commit mv to PR">
            <a:extLst>
              <a:ext uri="{FF2B5EF4-FFF2-40B4-BE49-F238E27FC236}">
                <a16:creationId xmlns:a16="http://schemas.microsoft.com/office/drawing/2014/main" id="{7EB519B4-0893-B096-83E4-90E0E9E816BD}"/>
              </a:ext>
            </a:extLst>
          </p:cNvPr>
          <p:cNvSpPr/>
          <p:nvPr/>
        </p:nvSpPr>
        <p:spPr>
          <a:xfrm rot="19614560" flipH="1">
            <a:off x="8624055" y="1675676"/>
            <a:ext cx="814701" cy="667635"/>
          </a:xfrm>
          <a:prstGeom prst="arc">
            <a:avLst>
              <a:gd name="adj1" fmla="val 16200000"/>
              <a:gd name="adj2" fmla="val 20887936"/>
            </a:avLst>
          </a:prstGeom>
          <a:ln w="28575">
            <a:solidFill>
              <a:schemeClr val="bg2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PR mv to Workflow">
            <a:extLst>
              <a:ext uri="{FF2B5EF4-FFF2-40B4-BE49-F238E27FC236}">
                <a16:creationId xmlns:a16="http://schemas.microsoft.com/office/drawing/2014/main" id="{5C1DCB57-1702-D1CF-E712-7DDB76070CCA}"/>
              </a:ext>
            </a:extLst>
          </p:cNvPr>
          <p:cNvSpPr/>
          <p:nvPr/>
        </p:nvSpPr>
        <p:spPr>
          <a:xfrm rot="2021809" flipH="1">
            <a:off x="9217098" y="1144905"/>
            <a:ext cx="1456623" cy="1416559"/>
          </a:xfrm>
          <a:prstGeom prst="arc">
            <a:avLst>
              <a:gd name="adj1" fmla="val 16099033"/>
              <a:gd name="adj2" fmla="val 20388486"/>
            </a:avLst>
          </a:prstGeom>
          <a:ln w="28575">
            <a:solidFill>
              <a:schemeClr val="bg2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Workflow mv to Action">
            <a:extLst>
              <a:ext uri="{FF2B5EF4-FFF2-40B4-BE49-F238E27FC236}">
                <a16:creationId xmlns:a16="http://schemas.microsoft.com/office/drawing/2014/main" id="{E47CEEA5-5044-A254-10E4-6786D8AA0B26}"/>
              </a:ext>
            </a:extLst>
          </p:cNvPr>
          <p:cNvSpPr/>
          <p:nvPr/>
        </p:nvSpPr>
        <p:spPr>
          <a:xfrm rot="7471101" flipH="1">
            <a:off x="9802831" y="1730403"/>
            <a:ext cx="1456623" cy="1416559"/>
          </a:xfrm>
          <a:prstGeom prst="arc">
            <a:avLst>
              <a:gd name="adj1" fmla="val 16099033"/>
              <a:gd name="adj2" fmla="val 20388486"/>
            </a:avLst>
          </a:prstGeom>
          <a:ln w="28575">
            <a:solidFill>
              <a:schemeClr val="bg2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Action mv to processing">
            <a:extLst>
              <a:ext uri="{FF2B5EF4-FFF2-40B4-BE49-F238E27FC236}">
                <a16:creationId xmlns:a16="http://schemas.microsoft.com/office/drawing/2014/main" id="{8BC65F3C-1381-19E3-59B5-BF61F441A02F}"/>
              </a:ext>
            </a:extLst>
          </p:cNvPr>
          <p:cNvSpPr/>
          <p:nvPr/>
        </p:nvSpPr>
        <p:spPr>
          <a:xfrm rot="12766674" flipH="1">
            <a:off x="9164740" y="2332775"/>
            <a:ext cx="1456623" cy="1416559"/>
          </a:xfrm>
          <a:prstGeom prst="arc">
            <a:avLst>
              <a:gd name="adj1" fmla="val 16099033"/>
              <a:gd name="adj2" fmla="val 20388486"/>
            </a:avLst>
          </a:prstGeom>
          <a:ln w="28575">
            <a:solidFill>
              <a:schemeClr val="bg2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1" name="GitHub Workflow">
            <a:extLst>
              <a:ext uri="{FF2B5EF4-FFF2-40B4-BE49-F238E27FC236}">
                <a16:creationId xmlns:a16="http://schemas.microsoft.com/office/drawing/2014/main" id="{D112A58F-88B2-FD46-303B-04B90C0CD19D}"/>
              </a:ext>
            </a:extLst>
          </p:cNvPr>
          <p:cNvGrpSpPr/>
          <p:nvPr/>
        </p:nvGrpSpPr>
        <p:grpSpPr>
          <a:xfrm>
            <a:off x="10507044" y="1447055"/>
            <a:ext cx="416577" cy="416577"/>
            <a:chOff x="2834853" y="1552202"/>
            <a:chExt cx="579120" cy="579120"/>
          </a:xfr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721C561D-E533-1352-634B-DD9D5DCE0E7C}"/>
                </a:ext>
              </a:extLst>
            </p:cNvPr>
            <p:cNvSpPr/>
            <p:nvPr/>
          </p:nvSpPr>
          <p:spPr>
            <a:xfrm rot="5400000">
              <a:off x="2834853" y="1552202"/>
              <a:ext cx="579120" cy="5791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3" name="Graphic 302">
              <a:extLst>
                <a:ext uri="{FF2B5EF4-FFF2-40B4-BE49-F238E27FC236}">
                  <a16:creationId xmlns:a16="http://schemas.microsoft.com/office/drawing/2014/main" id="{87785D01-0E50-DA50-2256-FDCF4395A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72013" y="1678269"/>
              <a:ext cx="304800" cy="304800"/>
            </a:xfrm>
            <a:prstGeom prst="rect">
              <a:avLst/>
            </a:prstGeom>
          </p:spPr>
        </p:pic>
      </p:grpSp>
      <p:grpSp>
        <p:nvGrpSpPr>
          <p:cNvPr id="304" name="GitHub Action">
            <a:extLst>
              <a:ext uri="{FF2B5EF4-FFF2-40B4-BE49-F238E27FC236}">
                <a16:creationId xmlns:a16="http://schemas.microsoft.com/office/drawing/2014/main" id="{08687315-F86F-8BAE-BB0E-8AFE8331CA73}"/>
              </a:ext>
            </a:extLst>
          </p:cNvPr>
          <p:cNvGrpSpPr/>
          <p:nvPr/>
        </p:nvGrpSpPr>
        <p:grpSpPr>
          <a:xfrm>
            <a:off x="10530973" y="3029789"/>
            <a:ext cx="399659" cy="399659"/>
            <a:chOff x="6736101" y="2114687"/>
            <a:chExt cx="579120" cy="579120"/>
          </a:xfr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29E229D1-0AE9-2A9A-4A34-C9BAE4960218}"/>
                </a:ext>
              </a:extLst>
            </p:cNvPr>
            <p:cNvSpPr/>
            <p:nvPr/>
          </p:nvSpPr>
          <p:spPr>
            <a:xfrm rot="2700000">
              <a:off x="6736101" y="2114687"/>
              <a:ext cx="579120" cy="5791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6" name="Graphic 305">
              <a:extLst>
                <a:ext uri="{FF2B5EF4-FFF2-40B4-BE49-F238E27FC236}">
                  <a16:creationId xmlns:a16="http://schemas.microsoft.com/office/drawing/2014/main" id="{D5EB168C-142B-A01E-D852-4BA2BEDC1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73261" y="2245123"/>
              <a:ext cx="304800" cy="304800"/>
            </a:xfrm>
            <a:prstGeom prst="rect">
              <a:avLst/>
            </a:prstGeom>
          </p:spPr>
        </p:pic>
      </p:grpSp>
      <p:grpSp>
        <p:nvGrpSpPr>
          <p:cNvPr id="307" name="GitHub Steps Processing">
            <a:extLst>
              <a:ext uri="{FF2B5EF4-FFF2-40B4-BE49-F238E27FC236}">
                <a16:creationId xmlns:a16="http://schemas.microsoft.com/office/drawing/2014/main" id="{D5E99A4B-4541-EA41-5CBB-E8FB9B8A4DC1}"/>
              </a:ext>
            </a:extLst>
          </p:cNvPr>
          <p:cNvGrpSpPr/>
          <p:nvPr/>
        </p:nvGrpSpPr>
        <p:grpSpPr>
          <a:xfrm>
            <a:off x="8943624" y="3031991"/>
            <a:ext cx="416577" cy="416577"/>
            <a:chOff x="5815014" y="1497004"/>
            <a:chExt cx="579120" cy="579120"/>
          </a:xfr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7D73F6D9-7781-4166-7926-1F55B82258BB}"/>
                </a:ext>
              </a:extLst>
            </p:cNvPr>
            <p:cNvSpPr/>
            <p:nvPr/>
          </p:nvSpPr>
          <p:spPr>
            <a:xfrm rot="5400000">
              <a:off x="5815014" y="1497004"/>
              <a:ext cx="579120" cy="5791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9" name="Graphic 308">
              <a:extLst>
                <a:ext uri="{FF2B5EF4-FFF2-40B4-BE49-F238E27FC236}">
                  <a16:creationId xmlns:a16="http://schemas.microsoft.com/office/drawing/2014/main" id="{645B0008-C7C4-9711-7525-E374AAC6E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956852" y="1635016"/>
              <a:ext cx="304800" cy="304800"/>
            </a:xfrm>
            <a:prstGeom prst="rect">
              <a:avLst/>
            </a:prstGeom>
          </p:spPr>
        </p:pic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A797DD46-31C2-C558-A92C-BEC35497A141}"/>
              </a:ext>
            </a:extLst>
          </p:cNvPr>
          <p:cNvGrpSpPr/>
          <p:nvPr/>
        </p:nvGrpSpPr>
        <p:grpSpPr>
          <a:xfrm>
            <a:off x="5439194" y="1764334"/>
            <a:ext cx="311216" cy="311216"/>
            <a:chOff x="5815014" y="1497004"/>
            <a:chExt cx="579120" cy="579120"/>
          </a:xfr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D2D9808F-C72E-4F3C-89B6-7C082D953835}"/>
                </a:ext>
              </a:extLst>
            </p:cNvPr>
            <p:cNvSpPr/>
            <p:nvPr/>
          </p:nvSpPr>
          <p:spPr>
            <a:xfrm rot="5400000">
              <a:off x="5815014" y="1497004"/>
              <a:ext cx="579120" cy="5791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4" name="Graphic 313">
              <a:extLst>
                <a:ext uri="{FF2B5EF4-FFF2-40B4-BE49-F238E27FC236}">
                  <a16:creationId xmlns:a16="http://schemas.microsoft.com/office/drawing/2014/main" id="{65104AC0-CA1C-7FA9-84C7-DA2D99C1B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956852" y="1635016"/>
              <a:ext cx="304800" cy="304800"/>
            </a:xfrm>
            <a:prstGeom prst="rect">
              <a:avLst/>
            </a:prstGeom>
          </p:spPr>
        </p:pic>
      </p:grp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A80CE8EC-1EDA-B2D7-0858-0ABA0E5724B1}"/>
              </a:ext>
            </a:extLst>
          </p:cNvPr>
          <p:cNvCxnSpPr>
            <a:cxnSpLocks/>
          </p:cNvCxnSpPr>
          <p:nvPr/>
        </p:nvCxnSpPr>
        <p:spPr>
          <a:xfrm flipV="1">
            <a:off x="8604524" y="3488256"/>
            <a:ext cx="290900" cy="493361"/>
          </a:xfrm>
          <a:prstGeom prst="line">
            <a:avLst/>
          </a:prstGeom>
          <a:ln>
            <a:solidFill>
              <a:srgbClr val="00E5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Dev Dan">
            <a:extLst>
              <a:ext uri="{FF2B5EF4-FFF2-40B4-BE49-F238E27FC236}">
                <a16:creationId xmlns:a16="http://schemas.microsoft.com/office/drawing/2014/main" id="{269ECAF3-888E-6856-2978-46506DEFEA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991141" y="1599308"/>
            <a:ext cx="380166" cy="5123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2F0BB7C-8E62-570C-1D5E-7EEFD35707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27643" y="1897746"/>
            <a:ext cx="190500" cy="190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2839DBB-5A6E-B9B8-8AF4-4B412BF5E46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33239" y="2427718"/>
            <a:ext cx="190500" cy="1905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F2EB7E1-E8FC-93D8-C272-8837034D6CA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41256" y="3039789"/>
            <a:ext cx="190500" cy="1905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04DCD78-EF4A-AF9C-65F3-9C4DFE6D2DA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47126" y="3642938"/>
            <a:ext cx="190500" cy="1905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695D594-CC0E-A15A-6D4F-62AFD80370E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47126" y="4260233"/>
            <a:ext cx="190500" cy="1905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A0770FF-3689-F12E-34EC-CF9DA58F3EA8}"/>
              </a:ext>
            </a:extLst>
          </p:cNvPr>
          <p:cNvSpPr txBox="1"/>
          <p:nvPr/>
        </p:nvSpPr>
        <p:spPr>
          <a:xfrm>
            <a:off x="989075" y="1832168"/>
            <a:ext cx="264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Build triggered by automation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376AE2-AEA9-A891-E04A-07A4BA33890D}"/>
              </a:ext>
            </a:extLst>
          </p:cNvPr>
          <p:cNvSpPr txBox="1"/>
          <p:nvPr/>
        </p:nvSpPr>
        <p:spPr>
          <a:xfrm>
            <a:off x="1001384" y="2350976"/>
            <a:ext cx="3173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Triggers are defined by your needs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053E9D-FE41-53DA-59B5-7CECA3127BA8}"/>
              </a:ext>
            </a:extLst>
          </p:cNvPr>
          <p:cNvSpPr txBox="1"/>
          <p:nvPr/>
        </p:nvSpPr>
        <p:spPr>
          <a:xfrm>
            <a:off x="1003537" y="2869657"/>
            <a:ext cx="319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Workflow defines your job and steps to build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90DB67-D59B-9A4D-CC90-E9E7766325D2}"/>
              </a:ext>
            </a:extLst>
          </p:cNvPr>
          <p:cNvSpPr txBox="1"/>
          <p:nvPr/>
        </p:nvSpPr>
        <p:spPr>
          <a:xfrm>
            <a:off x="1023077" y="3533451"/>
            <a:ext cx="350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Actions utilizes Incredibuild command line to initiate the processing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F91702-2F22-25B5-F4FD-6BF0A19A3D5F}"/>
              </a:ext>
            </a:extLst>
          </p:cNvPr>
          <p:cNvSpPr txBox="1"/>
          <p:nvPr/>
        </p:nvSpPr>
        <p:spPr>
          <a:xfrm>
            <a:off x="1003041" y="4151051"/>
            <a:ext cx="347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0B9"/>
                </a:solidFill>
              </a:rPr>
              <a:t>Can be consumed by GitHub hosted or self-hosted runners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D646AEF0-D3F9-292F-F85F-C96B393DD88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62784" y="4925643"/>
            <a:ext cx="190500" cy="1905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673F757-9720-D3EC-ECB0-A2F83A0DA896}"/>
              </a:ext>
            </a:extLst>
          </p:cNvPr>
          <p:cNvSpPr txBox="1"/>
          <p:nvPr/>
        </p:nvSpPr>
        <p:spPr>
          <a:xfrm>
            <a:off x="986807" y="4863031"/>
            <a:ext cx="335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0B9"/>
                </a:solidFill>
              </a:rPr>
              <a:t>No additional requirements or environment configurations</a:t>
            </a:r>
          </a:p>
        </p:txBody>
      </p:sp>
      <p:cxnSp>
        <p:nvCxnSpPr>
          <p:cNvPr id="45" name="Vert Text Box Separator">
            <a:extLst>
              <a:ext uri="{FF2B5EF4-FFF2-40B4-BE49-F238E27FC236}">
                <a16:creationId xmlns:a16="http://schemas.microsoft.com/office/drawing/2014/main" id="{B7B927C6-048A-1C64-0925-1E8E63B4D980}"/>
              </a:ext>
            </a:extLst>
          </p:cNvPr>
          <p:cNvCxnSpPr>
            <a:cxnSpLocks/>
          </p:cNvCxnSpPr>
          <p:nvPr/>
        </p:nvCxnSpPr>
        <p:spPr>
          <a:xfrm flipH="1">
            <a:off x="4728230" y="1524572"/>
            <a:ext cx="9213" cy="4132101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82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15911 0.0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path" presetSubtype="0" repeatCount="300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08333E-7 -3.7037E-6 L 0.10417 -3.7037E-6 C 0.15078 -3.7037E-6 0.20911 0.05857 0.20911 0.10695 L 0.20911 0.21598 " pathEditMode="relative" rAng="0" ptsTypes="AAAA">
                                      <p:cBhvr>
                                        <p:cTn id="75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0787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0" presetClass="path" presetSubtype="0" repeatCount="300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08333E-7 -3.7037E-6 L 0.10417 -3.7037E-6 C 0.15078 -3.7037E-6 0.20911 0.05857 0.20911 0.10695 L 0.20911 0.21598 " pathEditMode="relative" rAng="0" ptsTypes="AAAA">
                                      <p:cBhvr>
                                        <p:cTn id="77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0787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0" presetClass="path" presetSubtype="0" repeatCount="300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08333E-6 -3.7037E-6 L -0.06159 -3.7037E-6 C -0.08919 -3.7037E-6 -0.12252 0.0588 -0.12252 0.10695 L -0.12252 0.21574 " pathEditMode="relative" rAng="0" ptsTypes="AAAA">
                                      <p:cBhvr>
                                        <p:cTn id="79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1078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0" presetClass="path" presetSubtype="0" repeatCount="300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08333E-6 -3.7037E-6 L -0.06159 -3.7037E-6 C -0.08919 -3.7037E-6 -0.12252 0.0588 -0.12252 0.10695 L -0.12252 0.21574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1078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0" presetClass="path" presetSubtype="0" repeatCount="300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875E-6 -3.7037E-6 L 0.01888 -3.7037E-6 C 0.02761 -3.7037E-6 0.03854 0.0588 0.03854 0.10695 L 0.03854 0.21574 " pathEditMode="relative" rAng="0" ptsTypes="AAAA">
                                      <p:cBhvr>
                                        <p:cTn id="83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1078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50" presetClass="path" presetSubtype="0" repeatCount="300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25E-6 -3.7037E-6 L 0.01927 -3.7037E-6 C 0.02813 -3.7037E-6 0.03919 0.0588 0.03919 0.10695 L 0.03919 0.21574 " pathEditMode="relative" rAng="0" ptsTypes="AAAA">
                                      <p:cBhvr>
                                        <p:cTn id="85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1078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94" grpId="0" animBg="1"/>
      <p:bldP spid="296" grpId="0" animBg="1"/>
      <p:bldP spid="298" grpId="0" animBg="1"/>
      <p:bldP spid="3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D020D47-6202-E0EC-4B36-B7D761DDD123}"/>
              </a:ext>
            </a:extLst>
          </p:cNvPr>
          <p:cNvSpPr/>
          <p:nvPr/>
        </p:nvSpPr>
        <p:spPr>
          <a:xfrm>
            <a:off x="396965" y="2345393"/>
            <a:ext cx="7260536" cy="285050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38100">
            <a:noFill/>
          </a:ln>
          <a:effectLst>
            <a:outerShdw blurRad="520700" sx="102000" sy="102000" algn="ctr" rotWithShape="0">
              <a:srgbClr val="01EB9C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 Medium" pitchFamily="50" charset="0"/>
              <a:ea typeface="+mn-ea"/>
              <a:cs typeface="Gordita Medium" pitchFamily="50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EB39F-EF6F-4FE9-A348-D7D5BE7F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0A850-455A-4710-8076-D56E305EEE0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pic>
        <p:nvPicPr>
          <p:cNvPr id="48" name="9s">
            <a:hlinkClick r:id="" action="ppaction://media"/>
            <a:extLst>
              <a:ext uri="{FF2B5EF4-FFF2-40B4-BE49-F238E27FC236}">
                <a16:creationId xmlns:a16="http://schemas.microsoft.com/office/drawing/2014/main" id="{2C6FF547-9BDA-3C29-843A-527107183DC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2721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5244" y="7156450"/>
            <a:ext cx="304800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5771F-2205-B05F-3A7A-00DF6DE1D5B1}"/>
              </a:ext>
            </a:extLst>
          </p:cNvPr>
          <p:cNvSpPr txBox="1"/>
          <p:nvPr/>
        </p:nvSpPr>
        <p:spPr>
          <a:xfrm>
            <a:off x="0" y="39536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Talk Is Cheap…Show Me The Code! – Linus Torvalds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0E57F-0E29-47AE-26B1-1C79B4C80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965" y="2345393"/>
            <a:ext cx="7260535" cy="28505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CF4CE5-2C0B-CDE4-6E84-5C78FEFD648E}"/>
              </a:ext>
            </a:extLst>
          </p:cNvPr>
          <p:cNvSpPr txBox="1"/>
          <p:nvPr/>
        </p:nvSpPr>
        <p:spPr>
          <a:xfrm>
            <a:off x="0" y="128085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Demo CI/CD – GitHub Actions With Incredibuild Cloud Grid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E6DE166-A599-0253-EDDD-B1C5AA068F9C}"/>
              </a:ext>
            </a:extLst>
          </p:cNvPr>
          <p:cNvSpPr/>
          <p:nvPr/>
        </p:nvSpPr>
        <p:spPr>
          <a:xfrm>
            <a:off x="8505638" y="3163370"/>
            <a:ext cx="3024188" cy="2705668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Azure Icon" descr="Download HD Azure Product Marketing Manager For Microsoft - Microsoft Azure  Logo White Transparent PNG Image - NicePNG.com">
            <a:extLst>
              <a:ext uri="{FF2B5EF4-FFF2-40B4-BE49-F238E27FC236}">
                <a16:creationId xmlns:a16="http://schemas.microsoft.com/office/drawing/2014/main" id="{4CBD829D-5322-29F1-81B2-ABCECBDC8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26" y="6028317"/>
            <a:ext cx="624156" cy="17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405310D3-3E81-A72E-E539-6416330D8107}"/>
              </a:ext>
            </a:extLst>
          </p:cNvPr>
          <p:cNvGrpSpPr/>
          <p:nvPr/>
        </p:nvGrpSpPr>
        <p:grpSpPr>
          <a:xfrm>
            <a:off x="8569062" y="4015151"/>
            <a:ext cx="1007925" cy="501053"/>
            <a:chOff x="11251504" y="2156087"/>
            <a:chExt cx="1007925" cy="501053"/>
          </a:xfrm>
        </p:grpSpPr>
        <p:grpSp>
          <p:nvGrpSpPr>
            <p:cNvPr id="3" name="Cloud Coord">
              <a:extLst>
                <a:ext uri="{FF2B5EF4-FFF2-40B4-BE49-F238E27FC236}">
                  <a16:creationId xmlns:a16="http://schemas.microsoft.com/office/drawing/2014/main" id="{412AA134-FAA5-D3C4-5D66-2BBDA778B89D}"/>
                </a:ext>
              </a:extLst>
            </p:cNvPr>
            <p:cNvGrpSpPr/>
            <p:nvPr/>
          </p:nvGrpSpPr>
          <p:grpSpPr>
            <a:xfrm>
              <a:off x="11539876" y="2156087"/>
              <a:ext cx="373690" cy="114981"/>
              <a:chOff x="-1860843" y="3059045"/>
              <a:chExt cx="373690" cy="114981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BFBFB569-9ED9-4156-ADB9-FE08D2CABF7D}"/>
                  </a:ext>
                </a:extLst>
              </p:cNvPr>
              <p:cNvSpPr/>
              <p:nvPr/>
            </p:nvSpPr>
            <p:spPr>
              <a:xfrm>
                <a:off x="-1860843" y="3059045"/>
                <a:ext cx="373690" cy="114981"/>
              </a:xfrm>
              <a:custGeom>
                <a:avLst/>
                <a:gdLst>
                  <a:gd name="connsiteX0" fmla="*/ 0 w 388620"/>
                  <a:gd name="connsiteY0" fmla="*/ 0 h 119575"/>
                  <a:gd name="connsiteX1" fmla="*/ 388620 w 388620"/>
                  <a:gd name="connsiteY1" fmla="*/ 0 h 119575"/>
                  <a:gd name="connsiteX2" fmla="*/ 388620 w 388620"/>
                  <a:gd name="connsiteY2" fmla="*/ 119576 h 119575"/>
                  <a:gd name="connsiteX3" fmla="*/ 0 w 388620"/>
                  <a:gd name="connsiteY3" fmla="*/ 119576 h 1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620" h="119575">
                    <a:moveTo>
                      <a:pt x="0" y="0"/>
                    </a:moveTo>
                    <a:lnTo>
                      <a:pt x="388620" y="0"/>
                    </a:lnTo>
                    <a:lnTo>
                      <a:pt x="388620" y="119576"/>
                    </a:lnTo>
                    <a:lnTo>
                      <a:pt x="0" y="119576"/>
                    </a:ln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1B9179E-F186-7EAE-A70F-994649A2AFEC}"/>
                  </a:ext>
                </a:extLst>
              </p:cNvPr>
              <p:cNvSpPr/>
              <p:nvPr/>
            </p:nvSpPr>
            <p:spPr>
              <a:xfrm>
                <a:off x="-181772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933EE1D-6F6A-C625-6661-F1AD18A69C35}"/>
                  </a:ext>
                </a:extLst>
              </p:cNvPr>
              <p:cNvSpPr/>
              <p:nvPr/>
            </p:nvSpPr>
            <p:spPr>
              <a:xfrm>
                <a:off x="-178897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F557349-9A54-5F1D-4DD8-65B2A012DFF9}"/>
                  </a:ext>
                </a:extLst>
              </p:cNvPr>
              <p:cNvSpPr/>
              <p:nvPr/>
            </p:nvSpPr>
            <p:spPr>
              <a:xfrm>
                <a:off x="-176023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119E1D8-D4C1-082A-0C44-73331F3CC9AA}"/>
                  </a:ext>
                </a:extLst>
              </p:cNvPr>
              <p:cNvSpPr/>
              <p:nvPr/>
            </p:nvSpPr>
            <p:spPr>
              <a:xfrm>
                <a:off x="-173148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0088476-F99B-72FE-7FB5-81773211D9DB}"/>
                  </a:ext>
                </a:extLst>
              </p:cNvPr>
              <p:cNvSpPr/>
              <p:nvPr/>
            </p:nvSpPr>
            <p:spPr>
              <a:xfrm>
                <a:off x="-1702744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2204A1E-FD51-511E-A1FE-902409902A98}"/>
                  </a:ext>
                </a:extLst>
              </p:cNvPr>
              <p:cNvSpPr/>
              <p:nvPr/>
            </p:nvSpPr>
            <p:spPr>
              <a:xfrm>
                <a:off x="-1616507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61E4442-C393-5380-1F63-6C45096A3F8E}"/>
                  </a:ext>
                </a:extLst>
              </p:cNvPr>
              <p:cNvSpPr/>
              <p:nvPr/>
            </p:nvSpPr>
            <p:spPr>
              <a:xfrm>
                <a:off x="-1645252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BB8F659-B3CE-6263-497D-3F3DA0317931}"/>
                  </a:ext>
                </a:extLst>
              </p:cNvPr>
              <p:cNvSpPr/>
              <p:nvPr/>
            </p:nvSpPr>
            <p:spPr>
              <a:xfrm>
                <a:off x="-1673998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029E7A8-EB0B-51CC-F57A-F8A77EF9D38C}"/>
                  </a:ext>
                </a:extLst>
              </p:cNvPr>
              <p:cNvSpPr/>
              <p:nvPr/>
            </p:nvSpPr>
            <p:spPr>
              <a:xfrm>
                <a:off x="-1573390" y="3094977"/>
                <a:ext cx="43117" cy="43117"/>
              </a:xfrm>
              <a:custGeom>
                <a:avLst/>
                <a:gdLst>
                  <a:gd name="connsiteX0" fmla="*/ 44841 w 44840"/>
                  <a:gd name="connsiteY0" fmla="*/ 22420 h 44840"/>
                  <a:gd name="connsiteX1" fmla="*/ 22420 w 44840"/>
                  <a:gd name="connsiteY1" fmla="*/ 44841 h 44840"/>
                  <a:gd name="connsiteX2" fmla="*/ 0 w 44840"/>
                  <a:gd name="connsiteY2" fmla="*/ 22420 h 44840"/>
                  <a:gd name="connsiteX3" fmla="*/ 22420 w 44840"/>
                  <a:gd name="connsiteY3" fmla="*/ 0 h 44840"/>
                  <a:gd name="connsiteX4" fmla="*/ 44841 w 44840"/>
                  <a:gd name="connsiteY4" fmla="*/ 22420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40" h="44840">
                    <a:moveTo>
                      <a:pt x="44841" y="22420"/>
                    </a:moveTo>
                    <a:cubicBezTo>
                      <a:pt x="44841" y="34803"/>
                      <a:pt x="34803" y="44841"/>
                      <a:pt x="22420" y="44841"/>
                    </a:cubicBezTo>
                    <a:cubicBezTo>
                      <a:pt x="10038" y="44841"/>
                      <a:pt x="0" y="34803"/>
                      <a:pt x="0" y="22420"/>
                    </a:cubicBezTo>
                    <a:cubicBezTo>
                      <a:pt x="0" y="10038"/>
                      <a:pt x="10038" y="0"/>
                      <a:pt x="22420" y="0"/>
                    </a:cubicBezTo>
                    <a:cubicBezTo>
                      <a:pt x="34803" y="0"/>
                      <a:pt x="44841" y="10038"/>
                      <a:pt x="44841" y="22420"/>
                    </a:cubicBez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01514DB-EA08-DE19-1EFF-425FBAA97F2F}"/>
                </a:ext>
              </a:extLst>
            </p:cNvPr>
            <p:cNvSpPr txBox="1"/>
            <p:nvPr/>
          </p:nvSpPr>
          <p:spPr>
            <a:xfrm>
              <a:off x="11251504" y="2349363"/>
              <a:ext cx="100792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Coordinator 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ordita"/>
                  <a:ea typeface="Noto Sans" panose="020B0502040504020204" pitchFamily="34" charset="0"/>
                  <a:cs typeface="Arial"/>
                </a:rPr>
                <a:t>Helper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A9AAFCF-D7BE-1C9A-D892-8365BD12D03E}"/>
              </a:ext>
            </a:extLst>
          </p:cNvPr>
          <p:cNvGrpSpPr/>
          <p:nvPr/>
        </p:nvGrpSpPr>
        <p:grpSpPr>
          <a:xfrm>
            <a:off x="10553676" y="4266100"/>
            <a:ext cx="703168" cy="320497"/>
            <a:chOff x="10449193" y="3436594"/>
            <a:chExt cx="703168" cy="320497"/>
          </a:xfrm>
        </p:grpSpPr>
        <p:grpSp>
          <p:nvGrpSpPr>
            <p:cNvPr id="54" name="Cloud Coord">
              <a:extLst>
                <a:ext uri="{FF2B5EF4-FFF2-40B4-BE49-F238E27FC236}">
                  <a16:creationId xmlns:a16="http://schemas.microsoft.com/office/drawing/2014/main" id="{68114819-1C8C-3CAD-4050-283179DABED7}"/>
                </a:ext>
              </a:extLst>
            </p:cNvPr>
            <p:cNvGrpSpPr/>
            <p:nvPr/>
          </p:nvGrpSpPr>
          <p:grpSpPr>
            <a:xfrm>
              <a:off x="10599560" y="3436594"/>
              <a:ext cx="373690" cy="114981"/>
              <a:chOff x="-1860843" y="3059045"/>
              <a:chExt cx="373690" cy="114981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DF0E7ED-778A-7862-BDF3-2ED1B2EC169E}"/>
                  </a:ext>
                </a:extLst>
              </p:cNvPr>
              <p:cNvSpPr/>
              <p:nvPr/>
            </p:nvSpPr>
            <p:spPr>
              <a:xfrm>
                <a:off x="-1860843" y="3059045"/>
                <a:ext cx="373690" cy="114981"/>
              </a:xfrm>
              <a:custGeom>
                <a:avLst/>
                <a:gdLst>
                  <a:gd name="connsiteX0" fmla="*/ 0 w 388620"/>
                  <a:gd name="connsiteY0" fmla="*/ 0 h 119575"/>
                  <a:gd name="connsiteX1" fmla="*/ 388620 w 388620"/>
                  <a:gd name="connsiteY1" fmla="*/ 0 h 119575"/>
                  <a:gd name="connsiteX2" fmla="*/ 388620 w 388620"/>
                  <a:gd name="connsiteY2" fmla="*/ 119576 h 119575"/>
                  <a:gd name="connsiteX3" fmla="*/ 0 w 388620"/>
                  <a:gd name="connsiteY3" fmla="*/ 119576 h 1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620" h="119575">
                    <a:moveTo>
                      <a:pt x="0" y="0"/>
                    </a:moveTo>
                    <a:lnTo>
                      <a:pt x="388620" y="0"/>
                    </a:lnTo>
                    <a:lnTo>
                      <a:pt x="388620" y="119576"/>
                    </a:lnTo>
                    <a:lnTo>
                      <a:pt x="0" y="119576"/>
                    </a:ln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833F1AF-0990-55C9-406E-CAF36F2E8F01}"/>
                  </a:ext>
                </a:extLst>
              </p:cNvPr>
              <p:cNvSpPr/>
              <p:nvPr/>
            </p:nvSpPr>
            <p:spPr>
              <a:xfrm>
                <a:off x="-181772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0C32A96-6996-039D-A564-380B0729C21A}"/>
                  </a:ext>
                </a:extLst>
              </p:cNvPr>
              <p:cNvSpPr/>
              <p:nvPr/>
            </p:nvSpPr>
            <p:spPr>
              <a:xfrm>
                <a:off x="-178897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5E41FAF-5FF8-46FB-CC9C-44B558DA4D80}"/>
                  </a:ext>
                </a:extLst>
              </p:cNvPr>
              <p:cNvSpPr/>
              <p:nvPr/>
            </p:nvSpPr>
            <p:spPr>
              <a:xfrm>
                <a:off x="-176023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4ABD015-8E49-A5C3-3F29-BAA791BD2E2C}"/>
                  </a:ext>
                </a:extLst>
              </p:cNvPr>
              <p:cNvSpPr/>
              <p:nvPr/>
            </p:nvSpPr>
            <p:spPr>
              <a:xfrm>
                <a:off x="-173148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8CE3703-4B0C-4431-C0CF-35FCE9E0590A}"/>
                  </a:ext>
                </a:extLst>
              </p:cNvPr>
              <p:cNvSpPr/>
              <p:nvPr/>
            </p:nvSpPr>
            <p:spPr>
              <a:xfrm>
                <a:off x="-1702744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B03736F-0F38-11BC-7B85-90B2E685A630}"/>
                  </a:ext>
                </a:extLst>
              </p:cNvPr>
              <p:cNvSpPr/>
              <p:nvPr/>
            </p:nvSpPr>
            <p:spPr>
              <a:xfrm>
                <a:off x="-1616507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75990F7-9C22-D1DE-3384-6A79BB3C38A9}"/>
                  </a:ext>
                </a:extLst>
              </p:cNvPr>
              <p:cNvSpPr/>
              <p:nvPr/>
            </p:nvSpPr>
            <p:spPr>
              <a:xfrm>
                <a:off x="-1645252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00264A3-0DCE-CADE-109F-FEBE900A2EE8}"/>
                  </a:ext>
                </a:extLst>
              </p:cNvPr>
              <p:cNvSpPr/>
              <p:nvPr/>
            </p:nvSpPr>
            <p:spPr>
              <a:xfrm>
                <a:off x="-1673998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8C4B028-5345-B276-0FD4-C9CE8DF251E1}"/>
                  </a:ext>
                </a:extLst>
              </p:cNvPr>
              <p:cNvSpPr/>
              <p:nvPr/>
            </p:nvSpPr>
            <p:spPr>
              <a:xfrm>
                <a:off x="-1573390" y="3094977"/>
                <a:ext cx="43117" cy="43117"/>
              </a:xfrm>
              <a:custGeom>
                <a:avLst/>
                <a:gdLst>
                  <a:gd name="connsiteX0" fmla="*/ 44841 w 44840"/>
                  <a:gd name="connsiteY0" fmla="*/ 22420 h 44840"/>
                  <a:gd name="connsiteX1" fmla="*/ 22420 w 44840"/>
                  <a:gd name="connsiteY1" fmla="*/ 44841 h 44840"/>
                  <a:gd name="connsiteX2" fmla="*/ 0 w 44840"/>
                  <a:gd name="connsiteY2" fmla="*/ 22420 h 44840"/>
                  <a:gd name="connsiteX3" fmla="*/ 22420 w 44840"/>
                  <a:gd name="connsiteY3" fmla="*/ 0 h 44840"/>
                  <a:gd name="connsiteX4" fmla="*/ 44841 w 44840"/>
                  <a:gd name="connsiteY4" fmla="*/ 22420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40" h="44840">
                    <a:moveTo>
                      <a:pt x="44841" y="22420"/>
                    </a:moveTo>
                    <a:cubicBezTo>
                      <a:pt x="44841" y="34803"/>
                      <a:pt x="34803" y="44841"/>
                      <a:pt x="22420" y="44841"/>
                    </a:cubicBezTo>
                    <a:cubicBezTo>
                      <a:pt x="10038" y="44841"/>
                      <a:pt x="0" y="34803"/>
                      <a:pt x="0" y="22420"/>
                    </a:cubicBezTo>
                    <a:cubicBezTo>
                      <a:pt x="0" y="10038"/>
                      <a:pt x="10038" y="0"/>
                      <a:pt x="22420" y="0"/>
                    </a:cubicBezTo>
                    <a:cubicBezTo>
                      <a:pt x="34803" y="0"/>
                      <a:pt x="44841" y="10038"/>
                      <a:pt x="44841" y="22420"/>
                    </a:cubicBez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BC9DD77-F6DB-2AE8-B8CA-EA08ABCAF737}"/>
                </a:ext>
              </a:extLst>
            </p:cNvPr>
            <p:cNvSpPr txBox="1"/>
            <p:nvPr/>
          </p:nvSpPr>
          <p:spPr>
            <a:xfrm>
              <a:off x="10449193" y="3603203"/>
              <a:ext cx="70316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Helper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6A9B88E-1DA0-E339-A703-708FB56FF5C7}"/>
              </a:ext>
            </a:extLst>
          </p:cNvPr>
          <p:cNvGrpSpPr/>
          <p:nvPr/>
        </p:nvGrpSpPr>
        <p:grpSpPr>
          <a:xfrm>
            <a:off x="10274286" y="5236466"/>
            <a:ext cx="703168" cy="457899"/>
            <a:chOff x="9736876" y="4070489"/>
            <a:chExt cx="703168" cy="457899"/>
          </a:xfrm>
        </p:grpSpPr>
        <p:grpSp>
          <p:nvGrpSpPr>
            <p:cNvPr id="42" name="Cloud Coord">
              <a:extLst>
                <a:ext uri="{FF2B5EF4-FFF2-40B4-BE49-F238E27FC236}">
                  <a16:creationId xmlns:a16="http://schemas.microsoft.com/office/drawing/2014/main" id="{F8D2416E-541D-E54A-8698-80FBF968E1A5}"/>
                </a:ext>
              </a:extLst>
            </p:cNvPr>
            <p:cNvGrpSpPr/>
            <p:nvPr/>
          </p:nvGrpSpPr>
          <p:grpSpPr>
            <a:xfrm>
              <a:off x="9889234" y="4070489"/>
              <a:ext cx="373690" cy="114981"/>
              <a:chOff x="-1860843" y="3059045"/>
              <a:chExt cx="373690" cy="114981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93FCF04-5B02-8D68-EBC0-C6DEE93B92FD}"/>
                  </a:ext>
                </a:extLst>
              </p:cNvPr>
              <p:cNvSpPr/>
              <p:nvPr/>
            </p:nvSpPr>
            <p:spPr>
              <a:xfrm>
                <a:off x="-1860843" y="3059045"/>
                <a:ext cx="373690" cy="114981"/>
              </a:xfrm>
              <a:custGeom>
                <a:avLst/>
                <a:gdLst>
                  <a:gd name="connsiteX0" fmla="*/ 0 w 388620"/>
                  <a:gd name="connsiteY0" fmla="*/ 0 h 119575"/>
                  <a:gd name="connsiteX1" fmla="*/ 388620 w 388620"/>
                  <a:gd name="connsiteY1" fmla="*/ 0 h 119575"/>
                  <a:gd name="connsiteX2" fmla="*/ 388620 w 388620"/>
                  <a:gd name="connsiteY2" fmla="*/ 119576 h 119575"/>
                  <a:gd name="connsiteX3" fmla="*/ 0 w 388620"/>
                  <a:gd name="connsiteY3" fmla="*/ 119576 h 1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620" h="119575">
                    <a:moveTo>
                      <a:pt x="0" y="0"/>
                    </a:moveTo>
                    <a:lnTo>
                      <a:pt x="388620" y="0"/>
                    </a:lnTo>
                    <a:lnTo>
                      <a:pt x="388620" y="119576"/>
                    </a:lnTo>
                    <a:lnTo>
                      <a:pt x="0" y="119576"/>
                    </a:ln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DA32210-B64B-2DAB-0A3C-2DEFB9CC54F5}"/>
                  </a:ext>
                </a:extLst>
              </p:cNvPr>
              <p:cNvSpPr/>
              <p:nvPr/>
            </p:nvSpPr>
            <p:spPr>
              <a:xfrm>
                <a:off x="-181772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1266D74-9FAB-B1D1-55A6-A50DFDDB3706}"/>
                  </a:ext>
                </a:extLst>
              </p:cNvPr>
              <p:cNvSpPr/>
              <p:nvPr/>
            </p:nvSpPr>
            <p:spPr>
              <a:xfrm>
                <a:off x="-178897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8759759-4E4B-3EB2-B442-77876DADC41A}"/>
                  </a:ext>
                </a:extLst>
              </p:cNvPr>
              <p:cNvSpPr/>
              <p:nvPr/>
            </p:nvSpPr>
            <p:spPr>
              <a:xfrm>
                <a:off x="-176023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BA064B2-0A25-161A-3B26-5BCF67BD43E3}"/>
                  </a:ext>
                </a:extLst>
              </p:cNvPr>
              <p:cNvSpPr/>
              <p:nvPr/>
            </p:nvSpPr>
            <p:spPr>
              <a:xfrm>
                <a:off x="-173148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1AB1758-319E-EEC9-23D7-603ABDA8B178}"/>
                  </a:ext>
                </a:extLst>
              </p:cNvPr>
              <p:cNvSpPr/>
              <p:nvPr/>
            </p:nvSpPr>
            <p:spPr>
              <a:xfrm>
                <a:off x="-1702744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71DDCC8-6FA3-7425-4EF3-8F83F6DAE28C}"/>
                  </a:ext>
                </a:extLst>
              </p:cNvPr>
              <p:cNvSpPr/>
              <p:nvPr/>
            </p:nvSpPr>
            <p:spPr>
              <a:xfrm>
                <a:off x="-1616507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08FA61F-2796-3612-3BC1-90DB5E9B25C4}"/>
                  </a:ext>
                </a:extLst>
              </p:cNvPr>
              <p:cNvSpPr/>
              <p:nvPr/>
            </p:nvSpPr>
            <p:spPr>
              <a:xfrm>
                <a:off x="-1645252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24043BD-2F85-95D7-8CC7-6B3B440E164D}"/>
                  </a:ext>
                </a:extLst>
              </p:cNvPr>
              <p:cNvSpPr/>
              <p:nvPr/>
            </p:nvSpPr>
            <p:spPr>
              <a:xfrm>
                <a:off x="-1673998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0C44754-E78F-95D5-B202-3672AA6D161E}"/>
                  </a:ext>
                </a:extLst>
              </p:cNvPr>
              <p:cNvSpPr/>
              <p:nvPr/>
            </p:nvSpPr>
            <p:spPr>
              <a:xfrm>
                <a:off x="-1573390" y="3094977"/>
                <a:ext cx="43117" cy="43117"/>
              </a:xfrm>
              <a:custGeom>
                <a:avLst/>
                <a:gdLst>
                  <a:gd name="connsiteX0" fmla="*/ 44841 w 44840"/>
                  <a:gd name="connsiteY0" fmla="*/ 22420 h 44840"/>
                  <a:gd name="connsiteX1" fmla="*/ 22420 w 44840"/>
                  <a:gd name="connsiteY1" fmla="*/ 44841 h 44840"/>
                  <a:gd name="connsiteX2" fmla="*/ 0 w 44840"/>
                  <a:gd name="connsiteY2" fmla="*/ 22420 h 44840"/>
                  <a:gd name="connsiteX3" fmla="*/ 22420 w 44840"/>
                  <a:gd name="connsiteY3" fmla="*/ 0 h 44840"/>
                  <a:gd name="connsiteX4" fmla="*/ 44841 w 44840"/>
                  <a:gd name="connsiteY4" fmla="*/ 22420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40" h="44840">
                    <a:moveTo>
                      <a:pt x="44841" y="22420"/>
                    </a:moveTo>
                    <a:cubicBezTo>
                      <a:pt x="44841" y="34803"/>
                      <a:pt x="34803" y="44841"/>
                      <a:pt x="22420" y="44841"/>
                    </a:cubicBezTo>
                    <a:cubicBezTo>
                      <a:pt x="10038" y="44841"/>
                      <a:pt x="0" y="34803"/>
                      <a:pt x="0" y="22420"/>
                    </a:cubicBezTo>
                    <a:cubicBezTo>
                      <a:pt x="0" y="10038"/>
                      <a:pt x="10038" y="0"/>
                      <a:pt x="22420" y="0"/>
                    </a:cubicBezTo>
                    <a:cubicBezTo>
                      <a:pt x="34803" y="0"/>
                      <a:pt x="44841" y="10038"/>
                      <a:pt x="44841" y="22420"/>
                    </a:cubicBez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204C22F-7CAA-BD8A-F4E2-556672AAAB13}"/>
                </a:ext>
              </a:extLst>
            </p:cNvPr>
            <p:cNvSpPr txBox="1"/>
            <p:nvPr/>
          </p:nvSpPr>
          <p:spPr>
            <a:xfrm>
              <a:off x="9736876" y="4220611"/>
              <a:ext cx="70316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Spot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Helper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61A946F-B45E-C8A9-CB83-AD28505DD861}"/>
              </a:ext>
            </a:extLst>
          </p:cNvPr>
          <p:cNvGrpSpPr/>
          <p:nvPr/>
        </p:nvGrpSpPr>
        <p:grpSpPr>
          <a:xfrm>
            <a:off x="9551568" y="3324168"/>
            <a:ext cx="1007925" cy="747854"/>
            <a:chOff x="9342027" y="2668346"/>
            <a:chExt cx="1007925" cy="747854"/>
          </a:xfrm>
        </p:grpSpPr>
        <p:grpSp>
          <p:nvGrpSpPr>
            <p:cNvPr id="18" name="Cloud Coord">
              <a:extLst>
                <a:ext uri="{FF2B5EF4-FFF2-40B4-BE49-F238E27FC236}">
                  <a16:creationId xmlns:a16="http://schemas.microsoft.com/office/drawing/2014/main" id="{0DF922F1-C1E7-A2B8-789A-708F105ECF35}"/>
                </a:ext>
              </a:extLst>
            </p:cNvPr>
            <p:cNvGrpSpPr/>
            <p:nvPr/>
          </p:nvGrpSpPr>
          <p:grpSpPr>
            <a:xfrm>
              <a:off x="9637635" y="3093664"/>
              <a:ext cx="373690" cy="114981"/>
              <a:chOff x="-1860843" y="3059045"/>
              <a:chExt cx="373690" cy="114981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DBF713A-EFE1-0252-2B63-CAD145265BF5}"/>
                  </a:ext>
                </a:extLst>
              </p:cNvPr>
              <p:cNvSpPr/>
              <p:nvPr/>
            </p:nvSpPr>
            <p:spPr>
              <a:xfrm>
                <a:off x="-1860843" y="3059045"/>
                <a:ext cx="373690" cy="114981"/>
              </a:xfrm>
              <a:custGeom>
                <a:avLst/>
                <a:gdLst>
                  <a:gd name="connsiteX0" fmla="*/ 0 w 388620"/>
                  <a:gd name="connsiteY0" fmla="*/ 0 h 119575"/>
                  <a:gd name="connsiteX1" fmla="*/ 388620 w 388620"/>
                  <a:gd name="connsiteY1" fmla="*/ 0 h 119575"/>
                  <a:gd name="connsiteX2" fmla="*/ 388620 w 388620"/>
                  <a:gd name="connsiteY2" fmla="*/ 119576 h 119575"/>
                  <a:gd name="connsiteX3" fmla="*/ 0 w 388620"/>
                  <a:gd name="connsiteY3" fmla="*/ 119576 h 1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620" h="119575">
                    <a:moveTo>
                      <a:pt x="0" y="0"/>
                    </a:moveTo>
                    <a:lnTo>
                      <a:pt x="388620" y="0"/>
                    </a:lnTo>
                    <a:lnTo>
                      <a:pt x="388620" y="119576"/>
                    </a:lnTo>
                    <a:lnTo>
                      <a:pt x="0" y="119576"/>
                    </a:ln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38F2CE9-8617-5720-8A93-487D22B1DAF8}"/>
                  </a:ext>
                </a:extLst>
              </p:cNvPr>
              <p:cNvSpPr/>
              <p:nvPr/>
            </p:nvSpPr>
            <p:spPr>
              <a:xfrm>
                <a:off x="-181772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109BA1A-4725-1197-1ADA-92D3E9A65278}"/>
                  </a:ext>
                </a:extLst>
              </p:cNvPr>
              <p:cNvSpPr/>
              <p:nvPr/>
            </p:nvSpPr>
            <p:spPr>
              <a:xfrm>
                <a:off x="-178897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D588DC7-E6CD-DD1B-FC2C-CD7F1C7B8882}"/>
                  </a:ext>
                </a:extLst>
              </p:cNvPr>
              <p:cNvSpPr/>
              <p:nvPr/>
            </p:nvSpPr>
            <p:spPr>
              <a:xfrm>
                <a:off x="-176023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D15D134-FAB6-2093-4E25-DC2C5023D457}"/>
                  </a:ext>
                </a:extLst>
              </p:cNvPr>
              <p:cNvSpPr/>
              <p:nvPr/>
            </p:nvSpPr>
            <p:spPr>
              <a:xfrm>
                <a:off x="-173148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3E08118-C0B2-2816-E011-1247FB6FC5B8}"/>
                  </a:ext>
                </a:extLst>
              </p:cNvPr>
              <p:cNvSpPr/>
              <p:nvPr/>
            </p:nvSpPr>
            <p:spPr>
              <a:xfrm>
                <a:off x="-1702744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642DC08-EBC9-0A3D-CBE9-B6DE3BD04B9F}"/>
                  </a:ext>
                </a:extLst>
              </p:cNvPr>
              <p:cNvSpPr/>
              <p:nvPr/>
            </p:nvSpPr>
            <p:spPr>
              <a:xfrm>
                <a:off x="-1616507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96DE71D-D3DC-93C8-E5AD-05B0BED31981}"/>
                  </a:ext>
                </a:extLst>
              </p:cNvPr>
              <p:cNvSpPr/>
              <p:nvPr/>
            </p:nvSpPr>
            <p:spPr>
              <a:xfrm>
                <a:off x="-1645252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116E804-FA26-8A24-AB6C-29EAD2502BB4}"/>
                  </a:ext>
                </a:extLst>
              </p:cNvPr>
              <p:cNvSpPr/>
              <p:nvPr/>
            </p:nvSpPr>
            <p:spPr>
              <a:xfrm>
                <a:off x="-1673998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DC463D5-D9AF-93DA-34B5-F9D2BD97782B}"/>
                  </a:ext>
                </a:extLst>
              </p:cNvPr>
              <p:cNvSpPr/>
              <p:nvPr/>
            </p:nvSpPr>
            <p:spPr>
              <a:xfrm>
                <a:off x="-1573390" y="3094977"/>
                <a:ext cx="43117" cy="43117"/>
              </a:xfrm>
              <a:custGeom>
                <a:avLst/>
                <a:gdLst>
                  <a:gd name="connsiteX0" fmla="*/ 44841 w 44840"/>
                  <a:gd name="connsiteY0" fmla="*/ 22420 h 44840"/>
                  <a:gd name="connsiteX1" fmla="*/ 22420 w 44840"/>
                  <a:gd name="connsiteY1" fmla="*/ 44841 h 44840"/>
                  <a:gd name="connsiteX2" fmla="*/ 0 w 44840"/>
                  <a:gd name="connsiteY2" fmla="*/ 22420 h 44840"/>
                  <a:gd name="connsiteX3" fmla="*/ 22420 w 44840"/>
                  <a:gd name="connsiteY3" fmla="*/ 0 h 44840"/>
                  <a:gd name="connsiteX4" fmla="*/ 44841 w 44840"/>
                  <a:gd name="connsiteY4" fmla="*/ 22420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40" h="44840">
                    <a:moveTo>
                      <a:pt x="44841" y="22420"/>
                    </a:moveTo>
                    <a:cubicBezTo>
                      <a:pt x="44841" y="34803"/>
                      <a:pt x="34803" y="44841"/>
                      <a:pt x="22420" y="44841"/>
                    </a:cubicBezTo>
                    <a:cubicBezTo>
                      <a:pt x="10038" y="44841"/>
                      <a:pt x="0" y="34803"/>
                      <a:pt x="0" y="22420"/>
                    </a:cubicBezTo>
                    <a:cubicBezTo>
                      <a:pt x="0" y="10038"/>
                      <a:pt x="10038" y="0"/>
                      <a:pt x="22420" y="0"/>
                    </a:cubicBezTo>
                    <a:cubicBezTo>
                      <a:pt x="34803" y="0"/>
                      <a:pt x="44841" y="10038"/>
                      <a:pt x="44841" y="22420"/>
                    </a:cubicBez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2508C1A-2C58-E46A-41A2-C9DD83484600}"/>
                </a:ext>
              </a:extLst>
            </p:cNvPr>
            <p:cNvSpPr txBox="1"/>
            <p:nvPr/>
          </p:nvSpPr>
          <p:spPr>
            <a:xfrm>
              <a:off x="9342027" y="3262312"/>
              <a:ext cx="1007925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Initiator / Helper</a:t>
              </a:r>
            </a:p>
          </p:txBody>
        </p:sp>
        <p:pic>
          <p:nvPicPr>
            <p:cNvPr id="72" name="Picture 71" descr="Icon&#10;&#10;Description automatically generated">
              <a:extLst>
                <a:ext uri="{FF2B5EF4-FFF2-40B4-BE49-F238E27FC236}">
                  <a16:creationId xmlns:a16="http://schemas.microsoft.com/office/drawing/2014/main" id="{16B735F5-52E3-CBEE-5CED-CDCA5DB56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184" y="2729124"/>
              <a:ext cx="461787" cy="288617"/>
            </a:xfrm>
            <a:prstGeom prst="rect">
              <a:avLst/>
            </a:prstGeom>
          </p:spPr>
        </p:pic>
        <p:pic>
          <p:nvPicPr>
            <p:cNvPr id="73" name="Picture 72" descr="Icon&#10;&#10;Description automatically generated">
              <a:extLst>
                <a:ext uri="{FF2B5EF4-FFF2-40B4-BE49-F238E27FC236}">
                  <a16:creationId xmlns:a16="http://schemas.microsoft.com/office/drawing/2014/main" id="{ECDD685A-C3E2-1C08-7B6A-5CF69C790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561" y="2668346"/>
              <a:ext cx="285785" cy="378189"/>
            </a:xfrm>
            <a:prstGeom prst="rect">
              <a:avLst/>
            </a:prstGeom>
          </p:spPr>
        </p:pic>
      </p:grp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90DE810-B25B-C5E4-4C1D-92E4EAAA0E92}"/>
              </a:ext>
            </a:extLst>
          </p:cNvPr>
          <p:cNvSpPr/>
          <p:nvPr/>
        </p:nvSpPr>
        <p:spPr>
          <a:xfrm>
            <a:off x="8699395" y="5077265"/>
            <a:ext cx="2594080" cy="66637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4EC9143-7687-CC17-BEEA-C8CD1829CA44}"/>
              </a:ext>
            </a:extLst>
          </p:cNvPr>
          <p:cNvGrpSpPr/>
          <p:nvPr/>
        </p:nvGrpSpPr>
        <p:grpSpPr>
          <a:xfrm>
            <a:off x="10553676" y="3743503"/>
            <a:ext cx="703168" cy="320497"/>
            <a:chOff x="10449193" y="3436594"/>
            <a:chExt cx="703168" cy="320497"/>
          </a:xfrm>
        </p:grpSpPr>
        <p:grpSp>
          <p:nvGrpSpPr>
            <p:cNvPr id="79" name="Cloud Coord">
              <a:extLst>
                <a:ext uri="{FF2B5EF4-FFF2-40B4-BE49-F238E27FC236}">
                  <a16:creationId xmlns:a16="http://schemas.microsoft.com/office/drawing/2014/main" id="{D176A1A3-C2EF-F8E9-9A07-5EB6C64D348F}"/>
                </a:ext>
              </a:extLst>
            </p:cNvPr>
            <p:cNvGrpSpPr/>
            <p:nvPr/>
          </p:nvGrpSpPr>
          <p:grpSpPr>
            <a:xfrm>
              <a:off x="10599560" y="3436594"/>
              <a:ext cx="373690" cy="114981"/>
              <a:chOff x="-1860843" y="3059045"/>
              <a:chExt cx="373690" cy="114981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7C7D80C4-B3FC-7EA3-2133-C0054C158D99}"/>
                  </a:ext>
                </a:extLst>
              </p:cNvPr>
              <p:cNvSpPr/>
              <p:nvPr/>
            </p:nvSpPr>
            <p:spPr>
              <a:xfrm>
                <a:off x="-1860843" y="3059045"/>
                <a:ext cx="373690" cy="114981"/>
              </a:xfrm>
              <a:custGeom>
                <a:avLst/>
                <a:gdLst>
                  <a:gd name="connsiteX0" fmla="*/ 0 w 388620"/>
                  <a:gd name="connsiteY0" fmla="*/ 0 h 119575"/>
                  <a:gd name="connsiteX1" fmla="*/ 388620 w 388620"/>
                  <a:gd name="connsiteY1" fmla="*/ 0 h 119575"/>
                  <a:gd name="connsiteX2" fmla="*/ 388620 w 388620"/>
                  <a:gd name="connsiteY2" fmla="*/ 119576 h 119575"/>
                  <a:gd name="connsiteX3" fmla="*/ 0 w 388620"/>
                  <a:gd name="connsiteY3" fmla="*/ 119576 h 1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620" h="119575">
                    <a:moveTo>
                      <a:pt x="0" y="0"/>
                    </a:moveTo>
                    <a:lnTo>
                      <a:pt x="388620" y="0"/>
                    </a:lnTo>
                    <a:lnTo>
                      <a:pt x="388620" y="119576"/>
                    </a:lnTo>
                    <a:lnTo>
                      <a:pt x="0" y="119576"/>
                    </a:ln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005B00CE-6CA3-324F-C7AA-A8D5605FDEF2}"/>
                  </a:ext>
                </a:extLst>
              </p:cNvPr>
              <p:cNvSpPr/>
              <p:nvPr/>
            </p:nvSpPr>
            <p:spPr>
              <a:xfrm>
                <a:off x="-181772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82C31666-F864-9316-EE95-E562934F2ADA}"/>
                  </a:ext>
                </a:extLst>
              </p:cNvPr>
              <p:cNvSpPr/>
              <p:nvPr/>
            </p:nvSpPr>
            <p:spPr>
              <a:xfrm>
                <a:off x="-178897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9A91FDBB-4978-6419-28D0-036AAE71594C}"/>
                  </a:ext>
                </a:extLst>
              </p:cNvPr>
              <p:cNvSpPr/>
              <p:nvPr/>
            </p:nvSpPr>
            <p:spPr>
              <a:xfrm>
                <a:off x="-176023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EDCDE072-D6A7-893A-BB65-67CF73C3D755}"/>
                  </a:ext>
                </a:extLst>
              </p:cNvPr>
              <p:cNvSpPr/>
              <p:nvPr/>
            </p:nvSpPr>
            <p:spPr>
              <a:xfrm>
                <a:off x="-173148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A0122A7-D482-3C4A-1D68-1C509F00DC27}"/>
                  </a:ext>
                </a:extLst>
              </p:cNvPr>
              <p:cNvSpPr/>
              <p:nvPr/>
            </p:nvSpPr>
            <p:spPr>
              <a:xfrm>
                <a:off x="-1702744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0ED73C9E-1CD2-EEB5-4C41-478C413B8A40}"/>
                  </a:ext>
                </a:extLst>
              </p:cNvPr>
              <p:cNvSpPr/>
              <p:nvPr/>
            </p:nvSpPr>
            <p:spPr>
              <a:xfrm>
                <a:off x="-1616507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1EE5DA6C-8D35-492C-C63B-1C5435D55BFB}"/>
                  </a:ext>
                </a:extLst>
              </p:cNvPr>
              <p:cNvSpPr/>
              <p:nvPr/>
            </p:nvSpPr>
            <p:spPr>
              <a:xfrm>
                <a:off x="-1645252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B99070D-C430-0CB6-997B-EA4865230FD2}"/>
                  </a:ext>
                </a:extLst>
              </p:cNvPr>
              <p:cNvSpPr/>
              <p:nvPr/>
            </p:nvSpPr>
            <p:spPr>
              <a:xfrm>
                <a:off x="-1673998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E65968E-5A30-E909-AB3D-9A5FD3814356}"/>
                  </a:ext>
                </a:extLst>
              </p:cNvPr>
              <p:cNvSpPr/>
              <p:nvPr/>
            </p:nvSpPr>
            <p:spPr>
              <a:xfrm>
                <a:off x="-1573390" y="3094977"/>
                <a:ext cx="43117" cy="43117"/>
              </a:xfrm>
              <a:custGeom>
                <a:avLst/>
                <a:gdLst>
                  <a:gd name="connsiteX0" fmla="*/ 44841 w 44840"/>
                  <a:gd name="connsiteY0" fmla="*/ 22420 h 44840"/>
                  <a:gd name="connsiteX1" fmla="*/ 22420 w 44840"/>
                  <a:gd name="connsiteY1" fmla="*/ 44841 h 44840"/>
                  <a:gd name="connsiteX2" fmla="*/ 0 w 44840"/>
                  <a:gd name="connsiteY2" fmla="*/ 22420 h 44840"/>
                  <a:gd name="connsiteX3" fmla="*/ 22420 w 44840"/>
                  <a:gd name="connsiteY3" fmla="*/ 0 h 44840"/>
                  <a:gd name="connsiteX4" fmla="*/ 44841 w 44840"/>
                  <a:gd name="connsiteY4" fmla="*/ 22420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40" h="44840">
                    <a:moveTo>
                      <a:pt x="44841" y="22420"/>
                    </a:moveTo>
                    <a:cubicBezTo>
                      <a:pt x="44841" y="34803"/>
                      <a:pt x="34803" y="44841"/>
                      <a:pt x="22420" y="44841"/>
                    </a:cubicBezTo>
                    <a:cubicBezTo>
                      <a:pt x="10038" y="44841"/>
                      <a:pt x="0" y="34803"/>
                      <a:pt x="0" y="22420"/>
                    </a:cubicBezTo>
                    <a:cubicBezTo>
                      <a:pt x="0" y="10038"/>
                      <a:pt x="10038" y="0"/>
                      <a:pt x="22420" y="0"/>
                    </a:cubicBezTo>
                    <a:cubicBezTo>
                      <a:pt x="34803" y="0"/>
                      <a:pt x="44841" y="10038"/>
                      <a:pt x="44841" y="22420"/>
                    </a:cubicBez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151077F-07FA-53C1-DFE1-4ECDAEA325B3}"/>
                </a:ext>
              </a:extLst>
            </p:cNvPr>
            <p:cNvSpPr txBox="1"/>
            <p:nvPr/>
          </p:nvSpPr>
          <p:spPr>
            <a:xfrm>
              <a:off x="10449193" y="3603203"/>
              <a:ext cx="70316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Helper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35017DD-14C2-6100-BCE0-03367ACE3621}"/>
              </a:ext>
            </a:extLst>
          </p:cNvPr>
          <p:cNvGrpSpPr/>
          <p:nvPr/>
        </p:nvGrpSpPr>
        <p:grpSpPr>
          <a:xfrm>
            <a:off x="9693433" y="4279709"/>
            <a:ext cx="703168" cy="320497"/>
            <a:chOff x="10449193" y="3436594"/>
            <a:chExt cx="703168" cy="320497"/>
          </a:xfrm>
        </p:grpSpPr>
        <p:grpSp>
          <p:nvGrpSpPr>
            <p:cNvPr id="94" name="Cloud Coord">
              <a:extLst>
                <a:ext uri="{FF2B5EF4-FFF2-40B4-BE49-F238E27FC236}">
                  <a16:creationId xmlns:a16="http://schemas.microsoft.com/office/drawing/2014/main" id="{BEA1747C-4B6E-BA13-E8D8-1F9A6F3CA1E6}"/>
                </a:ext>
              </a:extLst>
            </p:cNvPr>
            <p:cNvGrpSpPr/>
            <p:nvPr/>
          </p:nvGrpSpPr>
          <p:grpSpPr>
            <a:xfrm>
              <a:off x="10599560" y="3436594"/>
              <a:ext cx="373690" cy="114981"/>
              <a:chOff x="-1860843" y="3059045"/>
              <a:chExt cx="373690" cy="114981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681DB27-A30E-352A-46FF-EE3E284BBE57}"/>
                  </a:ext>
                </a:extLst>
              </p:cNvPr>
              <p:cNvSpPr/>
              <p:nvPr/>
            </p:nvSpPr>
            <p:spPr>
              <a:xfrm>
                <a:off x="-1860843" y="3059045"/>
                <a:ext cx="373690" cy="114981"/>
              </a:xfrm>
              <a:custGeom>
                <a:avLst/>
                <a:gdLst>
                  <a:gd name="connsiteX0" fmla="*/ 0 w 388620"/>
                  <a:gd name="connsiteY0" fmla="*/ 0 h 119575"/>
                  <a:gd name="connsiteX1" fmla="*/ 388620 w 388620"/>
                  <a:gd name="connsiteY1" fmla="*/ 0 h 119575"/>
                  <a:gd name="connsiteX2" fmla="*/ 388620 w 388620"/>
                  <a:gd name="connsiteY2" fmla="*/ 119576 h 119575"/>
                  <a:gd name="connsiteX3" fmla="*/ 0 w 388620"/>
                  <a:gd name="connsiteY3" fmla="*/ 119576 h 1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620" h="119575">
                    <a:moveTo>
                      <a:pt x="0" y="0"/>
                    </a:moveTo>
                    <a:lnTo>
                      <a:pt x="388620" y="0"/>
                    </a:lnTo>
                    <a:lnTo>
                      <a:pt x="388620" y="119576"/>
                    </a:lnTo>
                    <a:lnTo>
                      <a:pt x="0" y="119576"/>
                    </a:ln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FC66B2A-E807-BC22-64F5-91601F6C24B4}"/>
                  </a:ext>
                </a:extLst>
              </p:cNvPr>
              <p:cNvSpPr/>
              <p:nvPr/>
            </p:nvSpPr>
            <p:spPr>
              <a:xfrm>
                <a:off x="-181772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D6377FF8-6908-D486-92A6-576192B06B70}"/>
                  </a:ext>
                </a:extLst>
              </p:cNvPr>
              <p:cNvSpPr/>
              <p:nvPr/>
            </p:nvSpPr>
            <p:spPr>
              <a:xfrm>
                <a:off x="-178897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1AF4FE1-CA85-0E13-F746-4245D5D29C22}"/>
                  </a:ext>
                </a:extLst>
              </p:cNvPr>
              <p:cNvSpPr/>
              <p:nvPr/>
            </p:nvSpPr>
            <p:spPr>
              <a:xfrm>
                <a:off x="-176023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3C41E842-4807-1AB5-83CB-665EC6F24808}"/>
                  </a:ext>
                </a:extLst>
              </p:cNvPr>
              <p:cNvSpPr/>
              <p:nvPr/>
            </p:nvSpPr>
            <p:spPr>
              <a:xfrm>
                <a:off x="-173148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25CABAE-4091-582E-394F-FD8ADA6CDBD1}"/>
                  </a:ext>
                </a:extLst>
              </p:cNvPr>
              <p:cNvSpPr/>
              <p:nvPr/>
            </p:nvSpPr>
            <p:spPr>
              <a:xfrm>
                <a:off x="-1702744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04AA464-DFF6-0BF2-296E-E46DAEC75F43}"/>
                  </a:ext>
                </a:extLst>
              </p:cNvPr>
              <p:cNvSpPr/>
              <p:nvPr/>
            </p:nvSpPr>
            <p:spPr>
              <a:xfrm>
                <a:off x="-1616507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F0B62C0F-D7CB-EE9B-6A98-5C12CC866058}"/>
                  </a:ext>
                </a:extLst>
              </p:cNvPr>
              <p:cNvSpPr/>
              <p:nvPr/>
            </p:nvSpPr>
            <p:spPr>
              <a:xfrm>
                <a:off x="-1645252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22F7FB72-5F4F-5A95-31F9-216BBB656B58}"/>
                  </a:ext>
                </a:extLst>
              </p:cNvPr>
              <p:cNvSpPr/>
              <p:nvPr/>
            </p:nvSpPr>
            <p:spPr>
              <a:xfrm>
                <a:off x="-1673998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ADEB5DD-2291-ABAE-EF35-7359D8FB73BE}"/>
                  </a:ext>
                </a:extLst>
              </p:cNvPr>
              <p:cNvSpPr/>
              <p:nvPr/>
            </p:nvSpPr>
            <p:spPr>
              <a:xfrm>
                <a:off x="-1573390" y="3094977"/>
                <a:ext cx="43117" cy="43117"/>
              </a:xfrm>
              <a:custGeom>
                <a:avLst/>
                <a:gdLst>
                  <a:gd name="connsiteX0" fmla="*/ 44841 w 44840"/>
                  <a:gd name="connsiteY0" fmla="*/ 22420 h 44840"/>
                  <a:gd name="connsiteX1" fmla="*/ 22420 w 44840"/>
                  <a:gd name="connsiteY1" fmla="*/ 44841 h 44840"/>
                  <a:gd name="connsiteX2" fmla="*/ 0 w 44840"/>
                  <a:gd name="connsiteY2" fmla="*/ 22420 h 44840"/>
                  <a:gd name="connsiteX3" fmla="*/ 22420 w 44840"/>
                  <a:gd name="connsiteY3" fmla="*/ 0 h 44840"/>
                  <a:gd name="connsiteX4" fmla="*/ 44841 w 44840"/>
                  <a:gd name="connsiteY4" fmla="*/ 22420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40" h="44840">
                    <a:moveTo>
                      <a:pt x="44841" y="22420"/>
                    </a:moveTo>
                    <a:cubicBezTo>
                      <a:pt x="44841" y="34803"/>
                      <a:pt x="34803" y="44841"/>
                      <a:pt x="22420" y="44841"/>
                    </a:cubicBezTo>
                    <a:cubicBezTo>
                      <a:pt x="10038" y="44841"/>
                      <a:pt x="0" y="34803"/>
                      <a:pt x="0" y="22420"/>
                    </a:cubicBezTo>
                    <a:cubicBezTo>
                      <a:pt x="0" y="10038"/>
                      <a:pt x="10038" y="0"/>
                      <a:pt x="22420" y="0"/>
                    </a:cubicBezTo>
                    <a:cubicBezTo>
                      <a:pt x="34803" y="0"/>
                      <a:pt x="44841" y="10038"/>
                      <a:pt x="44841" y="22420"/>
                    </a:cubicBez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24B5DF1-4E1D-B552-1B96-43F1064CD9FE}"/>
                </a:ext>
              </a:extLst>
            </p:cNvPr>
            <p:cNvSpPr txBox="1"/>
            <p:nvPr/>
          </p:nvSpPr>
          <p:spPr>
            <a:xfrm>
              <a:off x="10449193" y="3603203"/>
              <a:ext cx="70316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Helper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727DBCF-6878-4847-1EED-9C44F43F5375}"/>
              </a:ext>
            </a:extLst>
          </p:cNvPr>
          <p:cNvGrpSpPr/>
          <p:nvPr/>
        </p:nvGrpSpPr>
        <p:grpSpPr>
          <a:xfrm>
            <a:off x="9647719" y="5236466"/>
            <a:ext cx="703168" cy="457899"/>
            <a:chOff x="9736876" y="4070489"/>
            <a:chExt cx="703168" cy="457899"/>
          </a:xfrm>
        </p:grpSpPr>
        <p:grpSp>
          <p:nvGrpSpPr>
            <p:cNvPr id="107" name="Cloud Coord">
              <a:extLst>
                <a:ext uri="{FF2B5EF4-FFF2-40B4-BE49-F238E27FC236}">
                  <a16:creationId xmlns:a16="http://schemas.microsoft.com/office/drawing/2014/main" id="{20C1F51B-05DF-403F-E499-54E9BE76E04C}"/>
                </a:ext>
              </a:extLst>
            </p:cNvPr>
            <p:cNvGrpSpPr/>
            <p:nvPr/>
          </p:nvGrpSpPr>
          <p:grpSpPr>
            <a:xfrm>
              <a:off x="9889234" y="4070489"/>
              <a:ext cx="373690" cy="114981"/>
              <a:chOff x="-1860843" y="3059045"/>
              <a:chExt cx="373690" cy="114981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AD8D1E7E-96EC-56C4-D87B-4D83F6EAA6D5}"/>
                  </a:ext>
                </a:extLst>
              </p:cNvPr>
              <p:cNvSpPr/>
              <p:nvPr/>
            </p:nvSpPr>
            <p:spPr>
              <a:xfrm>
                <a:off x="-1860843" y="3059045"/>
                <a:ext cx="373690" cy="114981"/>
              </a:xfrm>
              <a:custGeom>
                <a:avLst/>
                <a:gdLst>
                  <a:gd name="connsiteX0" fmla="*/ 0 w 388620"/>
                  <a:gd name="connsiteY0" fmla="*/ 0 h 119575"/>
                  <a:gd name="connsiteX1" fmla="*/ 388620 w 388620"/>
                  <a:gd name="connsiteY1" fmla="*/ 0 h 119575"/>
                  <a:gd name="connsiteX2" fmla="*/ 388620 w 388620"/>
                  <a:gd name="connsiteY2" fmla="*/ 119576 h 119575"/>
                  <a:gd name="connsiteX3" fmla="*/ 0 w 388620"/>
                  <a:gd name="connsiteY3" fmla="*/ 119576 h 1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620" h="119575">
                    <a:moveTo>
                      <a:pt x="0" y="0"/>
                    </a:moveTo>
                    <a:lnTo>
                      <a:pt x="388620" y="0"/>
                    </a:lnTo>
                    <a:lnTo>
                      <a:pt x="388620" y="119576"/>
                    </a:lnTo>
                    <a:lnTo>
                      <a:pt x="0" y="119576"/>
                    </a:ln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2A6C9211-F903-7DC6-5766-33B1D22CB9BF}"/>
                  </a:ext>
                </a:extLst>
              </p:cNvPr>
              <p:cNvSpPr/>
              <p:nvPr/>
            </p:nvSpPr>
            <p:spPr>
              <a:xfrm>
                <a:off x="-181772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39C76A1-84DE-5D40-AE9B-79F7F0EE3507}"/>
                  </a:ext>
                </a:extLst>
              </p:cNvPr>
              <p:cNvSpPr/>
              <p:nvPr/>
            </p:nvSpPr>
            <p:spPr>
              <a:xfrm>
                <a:off x="-178897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E1AE5E7-1422-FC0F-D6AA-BC8C52F70253}"/>
                  </a:ext>
                </a:extLst>
              </p:cNvPr>
              <p:cNvSpPr/>
              <p:nvPr/>
            </p:nvSpPr>
            <p:spPr>
              <a:xfrm>
                <a:off x="-176023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CE113A0-FBDF-7CA7-0985-64B25A1B0A35}"/>
                  </a:ext>
                </a:extLst>
              </p:cNvPr>
              <p:cNvSpPr/>
              <p:nvPr/>
            </p:nvSpPr>
            <p:spPr>
              <a:xfrm>
                <a:off x="-173148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2DC5A97-52C9-153D-CDAC-3C7EF2100835}"/>
                  </a:ext>
                </a:extLst>
              </p:cNvPr>
              <p:cNvSpPr/>
              <p:nvPr/>
            </p:nvSpPr>
            <p:spPr>
              <a:xfrm>
                <a:off x="-1702744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2F1DA03E-8A22-8372-D144-7659DB0012F8}"/>
                  </a:ext>
                </a:extLst>
              </p:cNvPr>
              <p:cNvSpPr/>
              <p:nvPr/>
            </p:nvSpPr>
            <p:spPr>
              <a:xfrm>
                <a:off x="-1616507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BB79C58-EE49-5ABC-AF71-E5F551589333}"/>
                  </a:ext>
                </a:extLst>
              </p:cNvPr>
              <p:cNvSpPr/>
              <p:nvPr/>
            </p:nvSpPr>
            <p:spPr>
              <a:xfrm>
                <a:off x="-1645252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7B968529-DD70-D8D4-A851-275DC3011043}"/>
                  </a:ext>
                </a:extLst>
              </p:cNvPr>
              <p:cNvSpPr/>
              <p:nvPr/>
            </p:nvSpPr>
            <p:spPr>
              <a:xfrm>
                <a:off x="-1673998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EDF21ED-7EF2-F384-B25E-7EFE0BD60C50}"/>
                  </a:ext>
                </a:extLst>
              </p:cNvPr>
              <p:cNvSpPr/>
              <p:nvPr/>
            </p:nvSpPr>
            <p:spPr>
              <a:xfrm>
                <a:off x="-1573390" y="3094977"/>
                <a:ext cx="43117" cy="43117"/>
              </a:xfrm>
              <a:custGeom>
                <a:avLst/>
                <a:gdLst>
                  <a:gd name="connsiteX0" fmla="*/ 44841 w 44840"/>
                  <a:gd name="connsiteY0" fmla="*/ 22420 h 44840"/>
                  <a:gd name="connsiteX1" fmla="*/ 22420 w 44840"/>
                  <a:gd name="connsiteY1" fmla="*/ 44841 h 44840"/>
                  <a:gd name="connsiteX2" fmla="*/ 0 w 44840"/>
                  <a:gd name="connsiteY2" fmla="*/ 22420 h 44840"/>
                  <a:gd name="connsiteX3" fmla="*/ 22420 w 44840"/>
                  <a:gd name="connsiteY3" fmla="*/ 0 h 44840"/>
                  <a:gd name="connsiteX4" fmla="*/ 44841 w 44840"/>
                  <a:gd name="connsiteY4" fmla="*/ 22420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40" h="44840">
                    <a:moveTo>
                      <a:pt x="44841" y="22420"/>
                    </a:moveTo>
                    <a:cubicBezTo>
                      <a:pt x="44841" y="34803"/>
                      <a:pt x="34803" y="44841"/>
                      <a:pt x="22420" y="44841"/>
                    </a:cubicBezTo>
                    <a:cubicBezTo>
                      <a:pt x="10038" y="44841"/>
                      <a:pt x="0" y="34803"/>
                      <a:pt x="0" y="22420"/>
                    </a:cubicBezTo>
                    <a:cubicBezTo>
                      <a:pt x="0" y="10038"/>
                      <a:pt x="10038" y="0"/>
                      <a:pt x="22420" y="0"/>
                    </a:cubicBezTo>
                    <a:cubicBezTo>
                      <a:pt x="34803" y="0"/>
                      <a:pt x="44841" y="10038"/>
                      <a:pt x="44841" y="22420"/>
                    </a:cubicBez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31C1147-EF41-80A8-00D4-779B2429B1A6}"/>
                </a:ext>
              </a:extLst>
            </p:cNvPr>
            <p:cNvSpPr txBox="1"/>
            <p:nvPr/>
          </p:nvSpPr>
          <p:spPr>
            <a:xfrm>
              <a:off x="9736876" y="4220611"/>
              <a:ext cx="70316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Spot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Helper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CFB08D0-FF1B-5461-BE4F-899A9CDBBDC7}"/>
              </a:ext>
            </a:extLst>
          </p:cNvPr>
          <p:cNvGrpSpPr/>
          <p:nvPr/>
        </p:nvGrpSpPr>
        <p:grpSpPr>
          <a:xfrm>
            <a:off x="9017858" y="5240500"/>
            <a:ext cx="703168" cy="457899"/>
            <a:chOff x="9736876" y="4070489"/>
            <a:chExt cx="703168" cy="457899"/>
          </a:xfrm>
        </p:grpSpPr>
        <p:grpSp>
          <p:nvGrpSpPr>
            <p:cNvPr id="120" name="Cloud Coord">
              <a:extLst>
                <a:ext uri="{FF2B5EF4-FFF2-40B4-BE49-F238E27FC236}">
                  <a16:creationId xmlns:a16="http://schemas.microsoft.com/office/drawing/2014/main" id="{FD37E3AA-56C0-7F30-046E-071DF787B064}"/>
                </a:ext>
              </a:extLst>
            </p:cNvPr>
            <p:cNvGrpSpPr/>
            <p:nvPr/>
          </p:nvGrpSpPr>
          <p:grpSpPr>
            <a:xfrm>
              <a:off x="9889234" y="4070489"/>
              <a:ext cx="373690" cy="114981"/>
              <a:chOff x="-1860843" y="3059045"/>
              <a:chExt cx="373690" cy="114981"/>
            </a:xfrm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6179D63-232F-D039-F888-3C124462A094}"/>
                  </a:ext>
                </a:extLst>
              </p:cNvPr>
              <p:cNvSpPr/>
              <p:nvPr/>
            </p:nvSpPr>
            <p:spPr>
              <a:xfrm>
                <a:off x="-1860843" y="3059045"/>
                <a:ext cx="373690" cy="114981"/>
              </a:xfrm>
              <a:custGeom>
                <a:avLst/>
                <a:gdLst>
                  <a:gd name="connsiteX0" fmla="*/ 0 w 388620"/>
                  <a:gd name="connsiteY0" fmla="*/ 0 h 119575"/>
                  <a:gd name="connsiteX1" fmla="*/ 388620 w 388620"/>
                  <a:gd name="connsiteY1" fmla="*/ 0 h 119575"/>
                  <a:gd name="connsiteX2" fmla="*/ 388620 w 388620"/>
                  <a:gd name="connsiteY2" fmla="*/ 119576 h 119575"/>
                  <a:gd name="connsiteX3" fmla="*/ 0 w 388620"/>
                  <a:gd name="connsiteY3" fmla="*/ 119576 h 1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620" h="119575">
                    <a:moveTo>
                      <a:pt x="0" y="0"/>
                    </a:moveTo>
                    <a:lnTo>
                      <a:pt x="388620" y="0"/>
                    </a:lnTo>
                    <a:lnTo>
                      <a:pt x="388620" y="119576"/>
                    </a:lnTo>
                    <a:lnTo>
                      <a:pt x="0" y="119576"/>
                    </a:ln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ADAE3A2-7A0E-3DD0-5053-A87A39A28811}"/>
                  </a:ext>
                </a:extLst>
              </p:cNvPr>
              <p:cNvSpPr/>
              <p:nvPr/>
            </p:nvSpPr>
            <p:spPr>
              <a:xfrm>
                <a:off x="-181772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B6CE1272-3CCE-8D62-E03B-6F0E80D1EC91}"/>
                  </a:ext>
                </a:extLst>
              </p:cNvPr>
              <p:cNvSpPr/>
              <p:nvPr/>
            </p:nvSpPr>
            <p:spPr>
              <a:xfrm>
                <a:off x="-178897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0BBD1E58-92F2-ECFF-44E3-182DA53BC656}"/>
                  </a:ext>
                </a:extLst>
              </p:cNvPr>
              <p:cNvSpPr/>
              <p:nvPr/>
            </p:nvSpPr>
            <p:spPr>
              <a:xfrm>
                <a:off x="-176023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9CD49F9D-3B9B-0550-2121-6F58B1C3A9DC}"/>
                  </a:ext>
                </a:extLst>
              </p:cNvPr>
              <p:cNvSpPr/>
              <p:nvPr/>
            </p:nvSpPr>
            <p:spPr>
              <a:xfrm>
                <a:off x="-173148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16D8E6A-CD69-5DBA-9F32-1C06E50AF755}"/>
                  </a:ext>
                </a:extLst>
              </p:cNvPr>
              <p:cNvSpPr/>
              <p:nvPr/>
            </p:nvSpPr>
            <p:spPr>
              <a:xfrm>
                <a:off x="-1702744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0B2AA53-7984-A906-49EE-79E32313932C}"/>
                  </a:ext>
                </a:extLst>
              </p:cNvPr>
              <p:cNvSpPr/>
              <p:nvPr/>
            </p:nvSpPr>
            <p:spPr>
              <a:xfrm>
                <a:off x="-1616507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04DE1DC-5DBD-AA5D-EE8C-8B3A363C372A}"/>
                  </a:ext>
                </a:extLst>
              </p:cNvPr>
              <p:cNvSpPr/>
              <p:nvPr/>
            </p:nvSpPr>
            <p:spPr>
              <a:xfrm>
                <a:off x="-1645252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F659C3E9-B8F1-B669-5F1D-246008F8B366}"/>
                  </a:ext>
                </a:extLst>
              </p:cNvPr>
              <p:cNvSpPr/>
              <p:nvPr/>
            </p:nvSpPr>
            <p:spPr>
              <a:xfrm>
                <a:off x="-1673998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8DD0965-BBC7-B1BB-172A-9DC0EF82D699}"/>
                  </a:ext>
                </a:extLst>
              </p:cNvPr>
              <p:cNvSpPr/>
              <p:nvPr/>
            </p:nvSpPr>
            <p:spPr>
              <a:xfrm>
                <a:off x="-1573390" y="3094977"/>
                <a:ext cx="43117" cy="43117"/>
              </a:xfrm>
              <a:custGeom>
                <a:avLst/>
                <a:gdLst>
                  <a:gd name="connsiteX0" fmla="*/ 44841 w 44840"/>
                  <a:gd name="connsiteY0" fmla="*/ 22420 h 44840"/>
                  <a:gd name="connsiteX1" fmla="*/ 22420 w 44840"/>
                  <a:gd name="connsiteY1" fmla="*/ 44841 h 44840"/>
                  <a:gd name="connsiteX2" fmla="*/ 0 w 44840"/>
                  <a:gd name="connsiteY2" fmla="*/ 22420 h 44840"/>
                  <a:gd name="connsiteX3" fmla="*/ 22420 w 44840"/>
                  <a:gd name="connsiteY3" fmla="*/ 0 h 44840"/>
                  <a:gd name="connsiteX4" fmla="*/ 44841 w 44840"/>
                  <a:gd name="connsiteY4" fmla="*/ 22420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40" h="44840">
                    <a:moveTo>
                      <a:pt x="44841" y="22420"/>
                    </a:moveTo>
                    <a:cubicBezTo>
                      <a:pt x="44841" y="34803"/>
                      <a:pt x="34803" y="44841"/>
                      <a:pt x="22420" y="44841"/>
                    </a:cubicBezTo>
                    <a:cubicBezTo>
                      <a:pt x="10038" y="44841"/>
                      <a:pt x="0" y="34803"/>
                      <a:pt x="0" y="22420"/>
                    </a:cubicBezTo>
                    <a:cubicBezTo>
                      <a:pt x="0" y="10038"/>
                      <a:pt x="10038" y="0"/>
                      <a:pt x="22420" y="0"/>
                    </a:cubicBezTo>
                    <a:cubicBezTo>
                      <a:pt x="34803" y="0"/>
                      <a:pt x="44841" y="10038"/>
                      <a:pt x="44841" y="22420"/>
                    </a:cubicBez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FA169CA-695B-6520-A8D2-D8572A9CFE50}"/>
                </a:ext>
              </a:extLst>
            </p:cNvPr>
            <p:cNvSpPr txBox="1"/>
            <p:nvPr/>
          </p:nvSpPr>
          <p:spPr>
            <a:xfrm>
              <a:off x="9736876" y="4220611"/>
              <a:ext cx="70316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Spot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Helper</a:t>
              </a: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BBF9A042-2A42-A664-1D05-E6450E63EE1E}"/>
              </a:ext>
            </a:extLst>
          </p:cNvPr>
          <p:cNvSpPr txBox="1"/>
          <p:nvPr/>
        </p:nvSpPr>
        <p:spPr>
          <a:xfrm>
            <a:off x="8810172" y="4990565"/>
            <a:ext cx="2382244" cy="1538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F0B9"/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Incredibuild Cloud Orchestration Service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C117984-1E29-1A7C-6137-7ACE573D07E7}"/>
              </a:ext>
            </a:extLst>
          </p:cNvPr>
          <p:cNvSpPr/>
          <p:nvPr/>
        </p:nvSpPr>
        <p:spPr>
          <a:xfrm>
            <a:off x="8807978" y="2317186"/>
            <a:ext cx="1222061" cy="66637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GitHub Logo" descr="Icon&#10;&#10;Description automatically generated">
            <a:extLst>
              <a:ext uri="{FF2B5EF4-FFF2-40B4-BE49-F238E27FC236}">
                <a16:creationId xmlns:a16="http://schemas.microsoft.com/office/drawing/2014/main" id="{D9F3240B-0D46-9B76-7463-303EEF57F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044" y="2219674"/>
            <a:ext cx="247744" cy="247744"/>
          </a:xfrm>
          <a:prstGeom prst="rect">
            <a:avLst/>
          </a:prstGeom>
        </p:spPr>
      </p:pic>
      <p:pic>
        <p:nvPicPr>
          <p:cNvPr id="139" name="Graphic 138" descr="List outline">
            <a:extLst>
              <a:ext uri="{FF2B5EF4-FFF2-40B4-BE49-F238E27FC236}">
                <a16:creationId xmlns:a16="http://schemas.microsoft.com/office/drawing/2014/main" id="{FC84397F-A85C-84AB-89F7-76062C5D45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70912" y="2458563"/>
            <a:ext cx="409432" cy="409432"/>
          </a:xfrm>
          <a:prstGeom prst="rect">
            <a:avLst/>
          </a:prstGeom>
        </p:spPr>
      </p:pic>
      <p:grpSp>
        <p:nvGrpSpPr>
          <p:cNvPr id="140" name="GitHub Workflow">
            <a:extLst>
              <a:ext uri="{FF2B5EF4-FFF2-40B4-BE49-F238E27FC236}">
                <a16:creationId xmlns:a16="http://schemas.microsoft.com/office/drawing/2014/main" id="{3DAA242C-1E87-C63E-A68C-0BA58250E9F9}"/>
              </a:ext>
            </a:extLst>
          </p:cNvPr>
          <p:cNvGrpSpPr/>
          <p:nvPr/>
        </p:nvGrpSpPr>
        <p:grpSpPr>
          <a:xfrm>
            <a:off x="9476771" y="2498236"/>
            <a:ext cx="341896" cy="341896"/>
            <a:chOff x="2834853" y="1552202"/>
            <a:chExt cx="579120" cy="579120"/>
          </a:xfrm>
          <a:solidFill>
            <a:schemeClr val="bg2"/>
          </a:solidFill>
          <a:effectLst/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E692774-56BF-8DB1-76FC-74CE1CA3F4FC}"/>
                </a:ext>
              </a:extLst>
            </p:cNvPr>
            <p:cNvSpPr/>
            <p:nvPr/>
          </p:nvSpPr>
          <p:spPr>
            <a:xfrm rot="5400000">
              <a:off x="2834853" y="1552202"/>
              <a:ext cx="579120" cy="5791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2" name="Graphic 141">
              <a:extLst>
                <a:ext uri="{FF2B5EF4-FFF2-40B4-BE49-F238E27FC236}">
                  <a16:creationId xmlns:a16="http://schemas.microsoft.com/office/drawing/2014/main" id="{EE057F69-F919-9E39-B9B3-BE31836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972013" y="1678268"/>
              <a:ext cx="304800" cy="304800"/>
            </a:xfrm>
            <a:prstGeom prst="rect">
              <a:avLst/>
            </a:prstGeom>
          </p:spPr>
        </p:pic>
      </p:grp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98B8DFD5-228E-4ED5-A9AE-73A0468357E0}"/>
              </a:ext>
            </a:extLst>
          </p:cNvPr>
          <p:cNvCxnSpPr>
            <a:stCxn id="135" idx="2"/>
            <a:endCxn id="19" idx="0"/>
          </p:cNvCxnSpPr>
          <p:nvPr/>
        </p:nvCxnSpPr>
        <p:spPr>
          <a:xfrm rot="16200000" flipH="1">
            <a:off x="9250128" y="3152438"/>
            <a:ext cx="765928" cy="428167"/>
          </a:xfrm>
          <a:prstGeom prst="bentConnector4">
            <a:avLst>
              <a:gd name="adj1" fmla="val 50000"/>
              <a:gd name="adj2" fmla="val 410"/>
            </a:avLst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itHub Action">
            <a:extLst>
              <a:ext uri="{FF2B5EF4-FFF2-40B4-BE49-F238E27FC236}">
                <a16:creationId xmlns:a16="http://schemas.microsoft.com/office/drawing/2014/main" id="{FC88F13A-AE68-E865-9A64-96C4D2E5EA2E}"/>
              </a:ext>
            </a:extLst>
          </p:cNvPr>
          <p:cNvGrpSpPr/>
          <p:nvPr/>
        </p:nvGrpSpPr>
        <p:grpSpPr>
          <a:xfrm>
            <a:off x="9345273" y="3679500"/>
            <a:ext cx="154379" cy="154379"/>
            <a:chOff x="6736101" y="2114687"/>
            <a:chExt cx="579120" cy="579120"/>
          </a:xfrm>
          <a:solidFill>
            <a:schemeClr val="bg2"/>
          </a:solidFill>
          <a:effectLst/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D2B7CBBE-0097-043D-83F8-98BEABC38EF2}"/>
                </a:ext>
              </a:extLst>
            </p:cNvPr>
            <p:cNvSpPr/>
            <p:nvPr/>
          </p:nvSpPr>
          <p:spPr>
            <a:xfrm rot="2700000">
              <a:off x="6736101" y="2114687"/>
              <a:ext cx="579120" cy="5791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0" name="Graphic 149">
              <a:extLst>
                <a:ext uri="{FF2B5EF4-FFF2-40B4-BE49-F238E27FC236}">
                  <a16:creationId xmlns:a16="http://schemas.microsoft.com/office/drawing/2014/main" id="{702D0473-9FB4-AC09-F619-F8CE1BF5F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873261" y="2245123"/>
              <a:ext cx="304800" cy="304800"/>
            </a:xfrm>
            <a:prstGeom prst="rect">
              <a:avLst/>
            </a:prstGeom>
          </p:spPr>
        </p:pic>
      </p:grp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D2631C29-9F74-1366-809B-D50DD7A9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118" y="6446835"/>
            <a:ext cx="486156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t>Proprietary  ©2021. All rights reserved. Incredibuild Software Ltd.</a:t>
            </a:r>
          </a:p>
        </p:txBody>
      </p:sp>
    </p:spTree>
    <p:extLst>
      <p:ext uri="{BB962C8B-B14F-4D97-AF65-F5344CB8AC3E}">
        <p14:creationId xmlns:p14="http://schemas.microsoft.com/office/powerpoint/2010/main" val="19612262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mute="1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88AE5-E25E-4EE7-951D-D9390B46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0A850-455A-4710-8076-D56E305EEE0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36" name="Slide Title">
            <a:extLst>
              <a:ext uri="{FF2B5EF4-FFF2-40B4-BE49-F238E27FC236}">
                <a16:creationId xmlns:a16="http://schemas.microsoft.com/office/drawing/2014/main" id="{9A16BC08-008B-483C-8283-B05185D67876}"/>
              </a:ext>
            </a:extLst>
          </p:cNvPr>
          <p:cNvSpPr txBox="1"/>
          <p:nvPr/>
        </p:nvSpPr>
        <p:spPr>
          <a:xfrm>
            <a:off x="-169739" y="395363"/>
            <a:ext cx="1236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Dev Acceleration Platform – Tick Tock Your </a:t>
            </a:r>
            <a:r>
              <a:rPr lang="en-US" sz="2800" dirty="0" err="1">
                <a:solidFill>
                  <a:schemeClr val="bg1"/>
                </a:solidFill>
              </a:rPr>
              <a:t>Kloc</a:t>
            </a:r>
            <a:r>
              <a:rPr lang="en-US" sz="2800" dirty="0">
                <a:solidFill>
                  <a:schemeClr val="bg1"/>
                </a:solidFill>
              </a:rPr>
              <a:t> (Static Code Analysis)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AA2D8C-1E24-8AD1-6677-1DE2B9D36412}"/>
              </a:ext>
            </a:extLst>
          </p:cNvPr>
          <p:cNvSpPr/>
          <p:nvPr/>
        </p:nvSpPr>
        <p:spPr>
          <a:xfrm>
            <a:off x="2633159" y="1181839"/>
            <a:ext cx="3714016" cy="7296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24" name="Dev Dan">
            <a:extLst>
              <a:ext uri="{FF2B5EF4-FFF2-40B4-BE49-F238E27FC236}">
                <a16:creationId xmlns:a16="http://schemas.microsoft.com/office/drawing/2014/main" id="{ED46B6C7-2826-62C7-8412-51860B7B5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4393" y="1606096"/>
            <a:ext cx="362107" cy="488058"/>
          </a:xfrm>
          <a:prstGeom prst="rect">
            <a:avLst/>
          </a:prstGeom>
        </p:spPr>
      </p:pic>
      <p:grpSp>
        <p:nvGrpSpPr>
          <p:cNvPr id="27" name="Build Command">
            <a:extLst>
              <a:ext uri="{FF2B5EF4-FFF2-40B4-BE49-F238E27FC236}">
                <a16:creationId xmlns:a16="http://schemas.microsoft.com/office/drawing/2014/main" id="{0B230974-C72D-EA4B-BE38-FC40BD12A188}"/>
              </a:ext>
            </a:extLst>
          </p:cNvPr>
          <p:cNvGrpSpPr/>
          <p:nvPr/>
        </p:nvGrpSpPr>
        <p:grpSpPr>
          <a:xfrm>
            <a:off x="5062658" y="1484147"/>
            <a:ext cx="415770" cy="415770"/>
            <a:chOff x="6076279" y="1683257"/>
            <a:chExt cx="517026" cy="51702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17AD6F1-797E-9D72-F7A4-B22687AA24C1}"/>
                </a:ext>
              </a:extLst>
            </p:cNvPr>
            <p:cNvSpPr/>
            <p:nvPr/>
          </p:nvSpPr>
          <p:spPr>
            <a:xfrm>
              <a:off x="6076279" y="1683257"/>
              <a:ext cx="517026" cy="5170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FC2DECE7-3E85-400F-1E77-DA156C4FE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57427" y="1830922"/>
              <a:ext cx="324250" cy="222922"/>
            </a:xfrm>
            <a:prstGeom prst="rect">
              <a:avLst/>
            </a:prstGeom>
            <a:effectLst>
              <a:outerShdw blurRad="520700" sx="102000" sy="102000" algn="ctr" rotWithShape="0">
                <a:srgbClr val="01EB9C">
                  <a:alpha val="29000"/>
                </a:srgbClr>
              </a:outerShdw>
            </a:effectLst>
          </p:spPr>
        </p:pic>
      </p:grpSp>
      <p:cxnSp>
        <p:nvCxnSpPr>
          <p:cNvPr id="108" name="Initiator to Dev Proc Dashed Line">
            <a:extLst>
              <a:ext uri="{FF2B5EF4-FFF2-40B4-BE49-F238E27FC236}">
                <a16:creationId xmlns:a16="http://schemas.microsoft.com/office/drawing/2014/main" id="{C7480EFA-F116-61FB-C6DA-7C8ABBCA3E59}"/>
              </a:ext>
            </a:extLst>
          </p:cNvPr>
          <p:cNvCxnSpPr>
            <a:cxnSpLocks/>
          </p:cNvCxnSpPr>
          <p:nvPr/>
        </p:nvCxnSpPr>
        <p:spPr>
          <a:xfrm flipV="1">
            <a:off x="4124653" y="2437652"/>
            <a:ext cx="0" cy="812092"/>
          </a:xfrm>
          <a:prstGeom prst="line">
            <a:avLst/>
          </a:prstGeom>
          <a:ln>
            <a:solidFill>
              <a:srgbClr val="00E5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9294F62-8747-B475-F403-13056DB51E44}"/>
              </a:ext>
            </a:extLst>
          </p:cNvPr>
          <p:cNvGrpSpPr/>
          <p:nvPr/>
        </p:nvGrpSpPr>
        <p:grpSpPr>
          <a:xfrm>
            <a:off x="633895" y="2894736"/>
            <a:ext cx="6983064" cy="2339795"/>
            <a:chOff x="247588" y="3997503"/>
            <a:chExt cx="6983064" cy="2339795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6B3D02C0-6089-8A66-BE34-8B0D28FE28AA}"/>
                </a:ext>
              </a:extLst>
            </p:cNvPr>
            <p:cNvSpPr/>
            <p:nvPr/>
          </p:nvSpPr>
          <p:spPr>
            <a:xfrm>
              <a:off x="247588" y="3997503"/>
              <a:ext cx="6983064" cy="2077994"/>
            </a:xfrm>
            <a:prstGeom prst="roundRect">
              <a:avLst>
                <a:gd name="adj" fmla="val 3301"/>
              </a:avLst>
            </a:prstGeom>
            <a:solidFill>
              <a:schemeClr val="tx1"/>
            </a:solidFill>
            <a:ln w="38100">
              <a:noFill/>
            </a:ln>
            <a:effectLst>
              <a:outerShdw blurRad="520700" sx="102000" sy="102000" algn="ctr" rotWithShape="0">
                <a:srgbClr val="01EB9C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rdita Medium" pitchFamily="50" charset="0"/>
                <a:ea typeface="+mn-ea"/>
                <a:cs typeface="Gordita Medium" pitchFamily="50" charset="0"/>
              </a:endParaRP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BCDD621-3AAD-56A1-4DC0-42755230DFAA}"/>
                </a:ext>
              </a:extLst>
            </p:cNvPr>
            <p:cNvGrpSpPr/>
            <p:nvPr/>
          </p:nvGrpSpPr>
          <p:grpSpPr>
            <a:xfrm>
              <a:off x="547380" y="4392632"/>
              <a:ext cx="5974813" cy="1944666"/>
              <a:chOff x="583131" y="2468602"/>
              <a:chExt cx="5781910" cy="1944666"/>
            </a:xfrm>
          </p:grpSpPr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9D54802A-B039-622A-F291-733EDB32E5AF}"/>
                  </a:ext>
                </a:extLst>
              </p:cNvPr>
              <p:cNvSpPr txBox="1"/>
              <p:nvPr/>
            </p:nvSpPr>
            <p:spPr>
              <a:xfrm>
                <a:off x="583131" y="2470011"/>
                <a:ext cx="154125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Gordita"/>
                    <a:ea typeface="Noto Sans" panose="020B0502040504020204" pitchFamily="34" charset="0"/>
                    <a:cs typeface="Arial"/>
                  </a:rPr>
                  <a:t>On prem</a:t>
                </a:r>
                <a:b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ordita" pitchFamily="50" charset="0"/>
                    <a:ea typeface="Noto Sans" panose="020B0502040504020204" pitchFamily="34" charset="0"/>
                    <a:cs typeface="Arial"/>
                  </a:rPr>
                </a:b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Gordita"/>
                    <a:ea typeface="Noto Sans" panose="020B0502040504020204" pitchFamily="34" charset="0"/>
                    <a:cs typeface="Arial"/>
                  </a:rPr>
                  <a:t>laptops, desktops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A69E8F3-0816-07EA-3453-FDE6388FF91E}"/>
                  </a:ext>
                </a:extLst>
              </p:cNvPr>
              <p:cNvSpPr txBox="1"/>
              <p:nvPr/>
            </p:nvSpPr>
            <p:spPr>
              <a:xfrm>
                <a:off x="5311321" y="2471411"/>
                <a:ext cx="105372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Gordita"/>
                    <a:ea typeface="Noto Sans" panose="020B0502040504020204" pitchFamily="34" charset="0"/>
                    <a:cs typeface="Arial"/>
                  </a:rPr>
                  <a:t>Cloud </a:t>
                </a:r>
                <a:b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ordita" pitchFamily="50" charset="0"/>
                    <a:ea typeface="Noto Sans" panose="020B0502040504020204" pitchFamily="34" charset="0"/>
                    <a:cs typeface="Arial"/>
                  </a:rPr>
                </a:b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Gordita"/>
                    <a:ea typeface="Noto Sans" panose="020B0502040504020204" pitchFamily="34" charset="0"/>
                    <a:cs typeface="Arial"/>
                  </a:rPr>
                  <a:t>instances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8F323447-B845-1AA8-6074-0005EB75FBA4}"/>
                  </a:ext>
                </a:extLst>
              </p:cNvPr>
              <p:cNvSpPr txBox="1"/>
              <p:nvPr/>
            </p:nvSpPr>
            <p:spPr>
              <a:xfrm>
                <a:off x="2985225" y="2468602"/>
                <a:ext cx="14478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Gordita"/>
                    <a:ea typeface="Noto Sans" panose="020B0502040504020204" pitchFamily="34" charset="0"/>
                    <a:cs typeface="Arial"/>
                  </a:rPr>
                  <a:t>On prem servers, VMS, containers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E9B361D4-5006-02BC-83D3-C8C2D386BBAC}"/>
                  </a:ext>
                </a:extLst>
              </p:cNvPr>
              <p:cNvSpPr txBox="1"/>
              <p:nvPr/>
            </p:nvSpPr>
            <p:spPr>
              <a:xfrm>
                <a:off x="2114155" y="4259380"/>
                <a:ext cx="3145878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0B9"/>
                    </a:solidFill>
                    <a:effectLst/>
                    <a:uLnTx/>
                    <a:uFillTx/>
                    <a:latin typeface="Gordita"/>
                    <a:ea typeface="Noto Sans" panose="020B0502040504020204" pitchFamily="34" charset="0"/>
                    <a:cs typeface="Arial"/>
                  </a:rPr>
                  <a:t>DYNAMICALLY MANAGED RESOURCE POOL</a:t>
                </a:r>
              </a:p>
            </p:txBody>
          </p:sp>
        </p:grpSp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AFBF21F4-2444-F8C7-E581-D2BAEC08E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83107" y="4831242"/>
              <a:ext cx="680085" cy="433461"/>
            </a:xfrm>
            <a:prstGeom prst="rect">
              <a:avLst/>
            </a:prstGeom>
          </p:spPr>
        </p:pic>
        <p:pic>
          <p:nvPicPr>
            <p:cNvPr id="113" name="Graphic 112">
              <a:extLst>
                <a:ext uri="{FF2B5EF4-FFF2-40B4-BE49-F238E27FC236}">
                  <a16:creationId xmlns:a16="http://schemas.microsoft.com/office/drawing/2014/main" id="{F419CBBE-EEA4-D8CC-D67C-98BB9D09B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32528" y="4821532"/>
              <a:ext cx="403567" cy="478302"/>
            </a:xfrm>
            <a:prstGeom prst="rect">
              <a:avLst/>
            </a:prstGeom>
          </p:spPr>
        </p:pic>
        <p:pic>
          <p:nvPicPr>
            <p:cNvPr id="114" name="Graphic 113">
              <a:extLst>
                <a:ext uri="{FF2B5EF4-FFF2-40B4-BE49-F238E27FC236}">
                  <a16:creationId xmlns:a16="http://schemas.microsoft.com/office/drawing/2014/main" id="{9C773425-7BE6-B4B6-8110-1691D120B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754075" y="4826341"/>
              <a:ext cx="478302" cy="478302"/>
            </a:xfrm>
            <a:prstGeom prst="rect">
              <a:avLst/>
            </a:prstGeom>
          </p:spPr>
        </p:pic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4701E4D-E5AA-5D6A-1C22-E911586B76F5}"/>
                </a:ext>
              </a:extLst>
            </p:cNvPr>
            <p:cNvGrpSpPr/>
            <p:nvPr/>
          </p:nvGrpSpPr>
          <p:grpSpPr>
            <a:xfrm>
              <a:off x="728896" y="5407994"/>
              <a:ext cx="1496104" cy="177659"/>
              <a:chOff x="465949" y="2319068"/>
              <a:chExt cx="1496104" cy="177659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4A0B351-8012-9839-94A6-B42921EA66CF}"/>
                  </a:ext>
                </a:extLst>
              </p:cNvPr>
              <p:cNvSpPr txBox="1"/>
              <p:nvPr/>
            </p:nvSpPr>
            <p:spPr>
              <a:xfrm>
                <a:off x="465949" y="2342839"/>
                <a:ext cx="1496104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F0B9"/>
                    </a:solidFill>
                    <a:effectLst/>
                    <a:uLnTx/>
                    <a:uFillTx/>
                    <a:latin typeface="Gordita" pitchFamily="50" charset="0"/>
                    <a:ea typeface="Noto Sans" panose="020B0502040504020204" pitchFamily="34" charset="0"/>
                    <a:cs typeface="Arial"/>
                  </a:rPr>
                  <a:t>  HELPER</a:t>
                </a: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E6C87EEE-5E7F-4DD6-7F14-4A6B60E6C0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4335" y="2319068"/>
                <a:ext cx="232510" cy="173916"/>
              </a:xfrm>
              <a:custGeom>
                <a:avLst/>
                <a:gdLst>
                  <a:gd name="connsiteX0" fmla="*/ 443571 w 781425"/>
                  <a:gd name="connsiteY0" fmla="*/ 0 h 701201"/>
                  <a:gd name="connsiteX1" fmla="*/ 781425 w 781425"/>
                  <a:gd name="connsiteY1" fmla="*/ 0 h 701201"/>
                  <a:gd name="connsiteX2" fmla="*/ 337856 w 781425"/>
                  <a:gd name="connsiteY2" fmla="*/ 701201 h 701201"/>
                  <a:gd name="connsiteX3" fmla="*/ 0 w 781425"/>
                  <a:gd name="connsiteY3" fmla="*/ 701201 h 701201"/>
                  <a:gd name="connsiteX4" fmla="*/ 443571 w 781425"/>
                  <a:gd name="connsiteY4" fmla="*/ 0 h 70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425" h="701201">
                    <a:moveTo>
                      <a:pt x="443571" y="0"/>
                    </a:moveTo>
                    <a:lnTo>
                      <a:pt x="781425" y="0"/>
                    </a:lnTo>
                    <a:lnTo>
                      <a:pt x="337856" y="701201"/>
                    </a:lnTo>
                    <a:lnTo>
                      <a:pt x="0" y="701201"/>
                    </a:lnTo>
                    <a:lnTo>
                      <a:pt x="443571" y="0"/>
                    </a:lnTo>
                    <a:close/>
                  </a:path>
                </a:pathLst>
              </a:custGeom>
              <a:solidFill>
                <a:srgbClr val="00F0B9"/>
              </a:solidFill>
              <a:ln w="43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rdita"/>
                  <a:ea typeface="+mn-ea"/>
                  <a:cs typeface="Arial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43CB087-0DEB-C525-FF23-A278703AC699}"/>
                </a:ext>
              </a:extLst>
            </p:cNvPr>
            <p:cNvGrpSpPr/>
            <p:nvPr/>
          </p:nvGrpSpPr>
          <p:grpSpPr>
            <a:xfrm>
              <a:off x="3080553" y="5412152"/>
              <a:ext cx="1496104" cy="171994"/>
              <a:chOff x="503093" y="2313744"/>
              <a:chExt cx="1496104" cy="171994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174DED3D-1B81-8834-BB25-98433A87ECD3}"/>
                  </a:ext>
                </a:extLst>
              </p:cNvPr>
              <p:cNvSpPr txBox="1"/>
              <p:nvPr/>
            </p:nvSpPr>
            <p:spPr>
              <a:xfrm>
                <a:off x="503093" y="2328548"/>
                <a:ext cx="1496104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F0B9"/>
                    </a:solidFill>
                    <a:effectLst/>
                    <a:uLnTx/>
                    <a:uFillTx/>
                    <a:latin typeface="Gordita" pitchFamily="50" charset="0"/>
                    <a:ea typeface="Noto Sans" panose="020B0502040504020204" pitchFamily="34" charset="0"/>
                    <a:cs typeface="Arial"/>
                  </a:rPr>
                  <a:t>HELPER</a:t>
                </a: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7131D41-8EEC-645F-5F1B-4D5C517442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3370" y="2313744"/>
                <a:ext cx="229940" cy="171994"/>
              </a:xfrm>
              <a:custGeom>
                <a:avLst/>
                <a:gdLst>
                  <a:gd name="connsiteX0" fmla="*/ 443571 w 781425"/>
                  <a:gd name="connsiteY0" fmla="*/ 0 h 701201"/>
                  <a:gd name="connsiteX1" fmla="*/ 781425 w 781425"/>
                  <a:gd name="connsiteY1" fmla="*/ 0 h 701201"/>
                  <a:gd name="connsiteX2" fmla="*/ 337856 w 781425"/>
                  <a:gd name="connsiteY2" fmla="*/ 701201 h 701201"/>
                  <a:gd name="connsiteX3" fmla="*/ 0 w 781425"/>
                  <a:gd name="connsiteY3" fmla="*/ 701201 h 701201"/>
                  <a:gd name="connsiteX4" fmla="*/ 443571 w 781425"/>
                  <a:gd name="connsiteY4" fmla="*/ 0 h 70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425" h="701201">
                    <a:moveTo>
                      <a:pt x="443571" y="0"/>
                    </a:moveTo>
                    <a:lnTo>
                      <a:pt x="781425" y="0"/>
                    </a:lnTo>
                    <a:lnTo>
                      <a:pt x="337856" y="701201"/>
                    </a:lnTo>
                    <a:lnTo>
                      <a:pt x="0" y="701201"/>
                    </a:lnTo>
                    <a:lnTo>
                      <a:pt x="443571" y="0"/>
                    </a:lnTo>
                    <a:close/>
                  </a:path>
                </a:pathLst>
              </a:custGeom>
              <a:solidFill>
                <a:srgbClr val="00F0B9"/>
              </a:solidFill>
              <a:ln w="43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rdita"/>
                  <a:ea typeface="+mn-ea"/>
                  <a:cs typeface="Arial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983DBBC-42D4-05D5-6F7A-1AD03582AB9E}"/>
                </a:ext>
              </a:extLst>
            </p:cNvPr>
            <p:cNvGrpSpPr/>
            <p:nvPr/>
          </p:nvGrpSpPr>
          <p:grpSpPr>
            <a:xfrm>
              <a:off x="5280573" y="5409948"/>
              <a:ext cx="1496104" cy="175918"/>
              <a:chOff x="516819" y="2315382"/>
              <a:chExt cx="1496104" cy="175918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777498E-B07B-6A62-9CBB-DE7B3D98672E}"/>
                  </a:ext>
                </a:extLst>
              </p:cNvPr>
              <p:cNvSpPr txBox="1"/>
              <p:nvPr/>
            </p:nvSpPr>
            <p:spPr>
              <a:xfrm>
                <a:off x="516819" y="2331733"/>
                <a:ext cx="1496104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F0B9"/>
                    </a:solidFill>
                    <a:effectLst/>
                    <a:uLnTx/>
                    <a:uFillTx/>
                    <a:latin typeface="Gordita" pitchFamily="50" charset="0"/>
                    <a:ea typeface="Noto Sans" panose="020B0502040504020204" pitchFamily="34" charset="0"/>
                    <a:cs typeface="Arial"/>
                  </a:rPr>
                  <a:t>HELPER</a:t>
                </a: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1EB889C6-4ABE-0980-2FAF-0D748FF066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7860" y="2315382"/>
                <a:ext cx="235187" cy="175918"/>
              </a:xfrm>
              <a:custGeom>
                <a:avLst/>
                <a:gdLst>
                  <a:gd name="connsiteX0" fmla="*/ 443571 w 781425"/>
                  <a:gd name="connsiteY0" fmla="*/ 0 h 701201"/>
                  <a:gd name="connsiteX1" fmla="*/ 781425 w 781425"/>
                  <a:gd name="connsiteY1" fmla="*/ 0 h 701201"/>
                  <a:gd name="connsiteX2" fmla="*/ 337856 w 781425"/>
                  <a:gd name="connsiteY2" fmla="*/ 701201 h 701201"/>
                  <a:gd name="connsiteX3" fmla="*/ 0 w 781425"/>
                  <a:gd name="connsiteY3" fmla="*/ 701201 h 701201"/>
                  <a:gd name="connsiteX4" fmla="*/ 443571 w 781425"/>
                  <a:gd name="connsiteY4" fmla="*/ 0 h 70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425" h="701201">
                    <a:moveTo>
                      <a:pt x="443571" y="0"/>
                    </a:moveTo>
                    <a:lnTo>
                      <a:pt x="781425" y="0"/>
                    </a:lnTo>
                    <a:lnTo>
                      <a:pt x="337856" y="701201"/>
                    </a:lnTo>
                    <a:lnTo>
                      <a:pt x="0" y="701201"/>
                    </a:lnTo>
                    <a:lnTo>
                      <a:pt x="443571" y="0"/>
                    </a:lnTo>
                    <a:close/>
                  </a:path>
                </a:pathLst>
              </a:custGeom>
              <a:solidFill>
                <a:srgbClr val="00F0B9"/>
              </a:solidFill>
              <a:ln w="43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rdita"/>
                  <a:ea typeface="+mn-ea"/>
                  <a:cs typeface="Arial"/>
                </a:endParaRPr>
              </a:p>
            </p:txBody>
          </p:sp>
        </p:grpSp>
      </p:grpSp>
      <p:sp>
        <p:nvSpPr>
          <p:cNvPr id="128" name="Process Lft Upper Block">
            <a:extLst>
              <a:ext uri="{FF2B5EF4-FFF2-40B4-BE49-F238E27FC236}">
                <a16:creationId xmlns:a16="http://schemas.microsoft.com/office/drawing/2014/main" id="{814C4915-5B7F-C664-E840-B284D5DF7D74}"/>
              </a:ext>
            </a:extLst>
          </p:cNvPr>
          <p:cNvSpPr/>
          <p:nvPr/>
        </p:nvSpPr>
        <p:spPr>
          <a:xfrm>
            <a:off x="3850093" y="2886115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129" name="Process Rt Upper Block">
            <a:extLst>
              <a:ext uri="{FF2B5EF4-FFF2-40B4-BE49-F238E27FC236}">
                <a16:creationId xmlns:a16="http://schemas.microsoft.com/office/drawing/2014/main" id="{F37008AF-0230-57E1-AB7C-B69D83D168A9}"/>
              </a:ext>
            </a:extLst>
          </p:cNvPr>
          <p:cNvSpPr/>
          <p:nvPr/>
        </p:nvSpPr>
        <p:spPr>
          <a:xfrm>
            <a:off x="4289840" y="2886115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130" name="Process Lft Lower Block">
            <a:extLst>
              <a:ext uri="{FF2B5EF4-FFF2-40B4-BE49-F238E27FC236}">
                <a16:creationId xmlns:a16="http://schemas.microsoft.com/office/drawing/2014/main" id="{5895CFD7-3460-72A7-B464-B397900A1D0C}"/>
              </a:ext>
            </a:extLst>
          </p:cNvPr>
          <p:cNvSpPr/>
          <p:nvPr/>
        </p:nvSpPr>
        <p:spPr>
          <a:xfrm>
            <a:off x="3850093" y="3142114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131" name="Process Rt Lower Block">
            <a:extLst>
              <a:ext uri="{FF2B5EF4-FFF2-40B4-BE49-F238E27FC236}">
                <a16:creationId xmlns:a16="http://schemas.microsoft.com/office/drawing/2014/main" id="{9C1875FB-DCB8-3976-83FB-430A7C66C949}"/>
              </a:ext>
            </a:extLst>
          </p:cNvPr>
          <p:cNvSpPr/>
          <p:nvPr/>
        </p:nvSpPr>
        <p:spPr>
          <a:xfrm>
            <a:off x="4289840" y="3143305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cxnSp>
        <p:nvCxnSpPr>
          <p:cNvPr id="132" name="On Prem Lap/Desktop Dashed Line">
            <a:extLst>
              <a:ext uri="{FF2B5EF4-FFF2-40B4-BE49-F238E27FC236}">
                <a16:creationId xmlns:a16="http://schemas.microsoft.com/office/drawing/2014/main" id="{0C0B5E56-2B42-EFFD-0A6E-6CB174C2867C}"/>
              </a:ext>
            </a:extLst>
          </p:cNvPr>
          <p:cNvCxnSpPr>
            <a:cxnSpLocks/>
          </p:cNvCxnSpPr>
          <p:nvPr/>
        </p:nvCxnSpPr>
        <p:spPr>
          <a:xfrm flipV="1">
            <a:off x="2299457" y="3114607"/>
            <a:ext cx="1825196" cy="1515428"/>
          </a:xfrm>
          <a:prstGeom prst="line">
            <a:avLst/>
          </a:prstGeom>
          <a:ln>
            <a:solidFill>
              <a:srgbClr val="00E5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On Prem Svr/VM Dashed Line">
            <a:extLst>
              <a:ext uri="{FF2B5EF4-FFF2-40B4-BE49-F238E27FC236}">
                <a16:creationId xmlns:a16="http://schemas.microsoft.com/office/drawing/2014/main" id="{B5E485D5-997B-B70E-5EBD-844973E554B2}"/>
              </a:ext>
            </a:extLst>
          </p:cNvPr>
          <p:cNvCxnSpPr>
            <a:cxnSpLocks/>
          </p:cNvCxnSpPr>
          <p:nvPr/>
        </p:nvCxnSpPr>
        <p:spPr>
          <a:xfrm flipV="1">
            <a:off x="4124653" y="3216407"/>
            <a:ext cx="0" cy="1234019"/>
          </a:xfrm>
          <a:prstGeom prst="line">
            <a:avLst/>
          </a:prstGeom>
          <a:ln>
            <a:solidFill>
              <a:srgbClr val="00E5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loud Instance Dashed Line">
            <a:extLst>
              <a:ext uri="{FF2B5EF4-FFF2-40B4-BE49-F238E27FC236}">
                <a16:creationId xmlns:a16="http://schemas.microsoft.com/office/drawing/2014/main" id="{593D8CF7-2C74-DE86-436A-89E86E11A9C5}"/>
              </a:ext>
            </a:extLst>
          </p:cNvPr>
          <p:cNvCxnSpPr>
            <a:cxnSpLocks/>
          </p:cNvCxnSpPr>
          <p:nvPr/>
        </p:nvCxnSpPr>
        <p:spPr>
          <a:xfrm flipH="1" flipV="1">
            <a:off x="4124653" y="3114607"/>
            <a:ext cx="1872275" cy="1515428"/>
          </a:xfrm>
          <a:prstGeom prst="line">
            <a:avLst/>
          </a:prstGeom>
          <a:ln>
            <a:solidFill>
              <a:srgbClr val="00E5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Dev Machine">
            <a:extLst>
              <a:ext uri="{FF2B5EF4-FFF2-40B4-BE49-F238E27FC236}">
                <a16:creationId xmlns:a16="http://schemas.microsoft.com/office/drawing/2014/main" id="{5A42AC81-9D52-7502-DDF1-BF85C4A58156}"/>
              </a:ext>
            </a:extLst>
          </p:cNvPr>
          <p:cNvGrpSpPr/>
          <p:nvPr/>
        </p:nvGrpSpPr>
        <p:grpSpPr>
          <a:xfrm>
            <a:off x="1156632" y="1409895"/>
            <a:ext cx="5876107" cy="971141"/>
            <a:chOff x="822349" y="1360551"/>
            <a:chExt cx="5876107" cy="971141"/>
          </a:xfrm>
        </p:grpSpPr>
        <p:sp>
          <p:nvSpPr>
            <p:cNvPr id="136" name="Dev Machine Text">
              <a:extLst>
                <a:ext uri="{FF2B5EF4-FFF2-40B4-BE49-F238E27FC236}">
                  <a16:creationId xmlns:a16="http://schemas.microsoft.com/office/drawing/2014/main" id="{7130C138-E84C-E258-2BD7-2EABBD5704C1}"/>
                </a:ext>
              </a:extLst>
            </p:cNvPr>
            <p:cNvSpPr txBox="1"/>
            <p:nvPr/>
          </p:nvSpPr>
          <p:spPr>
            <a:xfrm>
              <a:off x="822349" y="1360551"/>
              <a:ext cx="587610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Dev Machine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 pitchFamily="50" charset="0"/>
                <a:ea typeface="Noto Sans" panose="020B0502040504020204" pitchFamily="34" charset="0"/>
                <a:cs typeface="Arial"/>
              </a:endParaRPr>
            </a:p>
          </p:txBody>
        </p:sp>
        <p:grpSp>
          <p:nvGrpSpPr>
            <p:cNvPr id="137" name="Initiator">
              <a:extLst>
                <a:ext uri="{FF2B5EF4-FFF2-40B4-BE49-F238E27FC236}">
                  <a16:creationId xmlns:a16="http://schemas.microsoft.com/office/drawing/2014/main" id="{3B0F1ECC-1516-C7CD-7F90-65C7A30EB5EB}"/>
                </a:ext>
              </a:extLst>
            </p:cNvPr>
            <p:cNvGrpSpPr/>
            <p:nvPr/>
          </p:nvGrpSpPr>
          <p:grpSpPr>
            <a:xfrm>
              <a:off x="3088762" y="2163172"/>
              <a:ext cx="1496104" cy="168520"/>
              <a:chOff x="465949" y="2217876"/>
              <a:chExt cx="1496104" cy="168520"/>
            </a:xfrm>
          </p:grpSpPr>
          <p:sp>
            <p:nvSpPr>
              <p:cNvPr id="139" name="Initiator Text">
                <a:extLst>
                  <a:ext uri="{FF2B5EF4-FFF2-40B4-BE49-F238E27FC236}">
                    <a16:creationId xmlns:a16="http://schemas.microsoft.com/office/drawing/2014/main" id="{2BB596ED-52F8-21F5-48B6-86D850E3EBD1}"/>
                  </a:ext>
                </a:extLst>
              </p:cNvPr>
              <p:cNvSpPr txBox="1"/>
              <p:nvPr/>
            </p:nvSpPr>
            <p:spPr>
              <a:xfrm>
                <a:off x="465949" y="2232508"/>
                <a:ext cx="1496104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F0B9"/>
                    </a:solidFill>
                    <a:effectLst/>
                    <a:uLnTx/>
                    <a:uFillTx/>
                    <a:latin typeface="Gordita" pitchFamily="50" charset="0"/>
                    <a:ea typeface="Noto Sans" panose="020B0502040504020204" pitchFamily="34" charset="0"/>
                    <a:cs typeface="Arial"/>
                  </a:rPr>
                  <a:t>INITIATOR</a:t>
                </a:r>
              </a:p>
            </p:txBody>
          </p:sp>
          <p:sp>
            <p:nvSpPr>
              <p:cNvPr id="140" name="IB Logo Initiator">
                <a:extLst>
                  <a:ext uri="{FF2B5EF4-FFF2-40B4-BE49-F238E27FC236}">
                    <a16:creationId xmlns:a16="http://schemas.microsoft.com/office/drawing/2014/main" id="{FBC465D4-8E78-2BC4-4236-A6CECC9C66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0495" y="2217876"/>
                <a:ext cx="205734" cy="153888"/>
              </a:xfrm>
              <a:custGeom>
                <a:avLst/>
                <a:gdLst>
                  <a:gd name="connsiteX0" fmla="*/ 443571 w 781425"/>
                  <a:gd name="connsiteY0" fmla="*/ 0 h 701201"/>
                  <a:gd name="connsiteX1" fmla="*/ 781425 w 781425"/>
                  <a:gd name="connsiteY1" fmla="*/ 0 h 701201"/>
                  <a:gd name="connsiteX2" fmla="*/ 337856 w 781425"/>
                  <a:gd name="connsiteY2" fmla="*/ 701201 h 701201"/>
                  <a:gd name="connsiteX3" fmla="*/ 0 w 781425"/>
                  <a:gd name="connsiteY3" fmla="*/ 701201 h 701201"/>
                  <a:gd name="connsiteX4" fmla="*/ 443571 w 781425"/>
                  <a:gd name="connsiteY4" fmla="*/ 0 h 70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425" h="701201">
                    <a:moveTo>
                      <a:pt x="443571" y="0"/>
                    </a:moveTo>
                    <a:lnTo>
                      <a:pt x="781425" y="0"/>
                    </a:lnTo>
                    <a:lnTo>
                      <a:pt x="337856" y="701201"/>
                    </a:lnTo>
                    <a:lnTo>
                      <a:pt x="0" y="701201"/>
                    </a:lnTo>
                    <a:lnTo>
                      <a:pt x="443571" y="0"/>
                    </a:lnTo>
                    <a:close/>
                  </a:path>
                </a:pathLst>
              </a:custGeom>
              <a:solidFill>
                <a:srgbClr val="00F0B9"/>
              </a:solidFill>
              <a:ln w="43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rdita"/>
                  <a:ea typeface="+mn-ea"/>
                  <a:cs typeface="Arial"/>
                </a:endParaRPr>
              </a:p>
            </p:txBody>
          </p:sp>
        </p:grpSp>
        <p:pic>
          <p:nvPicPr>
            <p:cNvPr id="138" name="Dev Machine">
              <a:extLst>
                <a:ext uri="{FF2B5EF4-FFF2-40B4-BE49-F238E27FC236}">
                  <a16:creationId xmlns:a16="http://schemas.microsoft.com/office/drawing/2014/main" id="{D96088FA-956F-A966-4927-EDA3A80D8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09042" y="1627888"/>
              <a:ext cx="680085" cy="433461"/>
            </a:xfrm>
            <a:prstGeom prst="rect">
              <a:avLst/>
            </a:prstGeom>
          </p:spPr>
        </p:pic>
      </p:grpSp>
      <p:pic>
        <p:nvPicPr>
          <p:cNvPr id="141" name="Machine glow">
            <a:extLst>
              <a:ext uri="{FF2B5EF4-FFF2-40B4-BE49-F238E27FC236}">
                <a16:creationId xmlns:a16="http://schemas.microsoft.com/office/drawing/2014/main" id="{06B2F251-5188-FD07-71BE-C039649F44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43325" y="1680806"/>
            <a:ext cx="680085" cy="433461"/>
          </a:xfrm>
          <a:prstGeom prst="rect">
            <a:avLst/>
          </a:prstGeom>
          <a:effectLst>
            <a:glow rad="101600">
              <a:srgbClr val="00FFCC">
                <a:alpha val="40000"/>
              </a:srgbClr>
            </a:glow>
          </a:effectLst>
        </p:spPr>
      </p:pic>
      <p:grpSp>
        <p:nvGrpSpPr>
          <p:cNvPr id="142" name="Coordinator Icon">
            <a:extLst>
              <a:ext uri="{FF2B5EF4-FFF2-40B4-BE49-F238E27FC236}">
                <a16:creationId xmlns:a16="http://schemas.microsoft.com/office/drawing/2014/main" id="{2509F920-2418-2913-C79C-F7D799C1E4E5}"/>
              </a:ext>
            </a:extLst>
          </p:cNvPr>
          <p:cNvGrpSpPr/>
          <p:nvPr/>
        </p:nvGrpSpPr>
        <p:grpSpPr>
          <a:xfrm>
            <a:off x="918047" y="1659457"/>
            <a:ext cx="1496104" cy="716613"/>
            <a:chOff x="505769" y="1456853"/>
            <a:chExt cx="1496104" cy="716613"/>
          </a:xfrm>
        </p:grpSpPr>
        <p:pic>
          <p:nvPicPr>
            <p:cNvPr id="143" name="Graphic 142">
              <a:extLst>
                <a:ext uri="{FF2B5EF4-FFF2-40B4-BE49-F238E27FC236}">
                  <a16:creationId xmlns:a16="http://schemas.microsoft.com/office/drawing/2014/main" id="{A272249D-C68F-D9D0-4084-579771DED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30772" y="1456853"/>
              <a:ext cx="403567" cy="478302"/>
            </a:xfrm>
            <a:prstGeom prst="rect">
              <a:avLst/>
            </a:prstGeom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572B365-01CB-0922-013C-D0B9A7653DAF}"/>
                </a:ext>
              </a:extLst>
            </p:cNvPr>
            <p:cNvSpPr txBox="1"/>
            <p:nvPr/>
          </p:nvSpPr>
          <p:spPr>
            <a:xfrm>
              <a:off x="505769" y="2019578"/>
              <a:ext cx="149610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F0B9"/>
                  </a:solidFill>
                  <a:effectLst/>
                  <a:uLnTx/>
                  <a:uFillTx/>
                  <a:latin typeface="Gordita" pitchFamily="50" charset="0"/>
                  <a:ea typeface="Noto Sans" panose="020B0502040504020204" pitchFamily="34" charset="0"/>
                  <a:cs typeface="Arial"/>
                </a:rPr>
                <a:t>COORDINATOR</a:t>
              </a: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6454075-38CD-8EC9-428C-A9B71AE029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957" y="1994925"/>
              <a:ext cx="223015" cy="166814"/>
            </a:xfrm>
            <a:custGeom>
              <a:avLst/>
              <a:gdLst>
                <a:gd name="connsiteX0" fmla="*/ 443571 w 781425"/>
                <a:gd name="connsiteY0" fmla="*/ 0 h 701201"/>
                <a:gd name="connsiteX1" fmla="*/ 781425 w 781425"/>
                <a:gd name="connsiteY1" fmla="*/ 0 h 701201"/>
                <a:gd name="connsiteX2" fmla="*/ 337856 w 781425"/>
                <a:gd name="connsiteY2" fmla="*/ 701201 h 701201"/>
                <a:gd name="connsiteX3" fmla="*/ 0 w 781425"/>
                <a:gd name="connsiteY3" fmla="*/ 701201 h 701201"/>
                <a:gd name="connsiteX4" fmla="*/ 443571 w 781425"/>
                <a:gd name="connsiteY4" fmla="*/ 0 h 70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425" h="701201">
                  <a:moveTo>
                    <a:pt x="443571" y="0"/>
                  </a:moveTo>
                  <a:lnTo>
                    <a:pt x="781425" y="0"/>
                  </a:lnTo>
                  <a:lnTo>
                    <a:pt x="337856" y="701201"/>
                  </a:lnTo>
                  <a:lnTo>
                    <a:pt x="0" y="701201"/>
                  </a:lnTo>
                  <a:lnTo>
                    <a:pt x="443571" y="0"/>
                  </a:lnTo>
                  <a:close/>
                </a:path>
              </a:pathLst>
            </a:custGeom>
            <a:solidFill>
              <a:srgbClr val="00F0B9"/>
            </a:solidFill>
            <a:ln w="43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rdita"/>
                <a:ea typeface="+mn-ea"/>
                <a:cs typeface="Arial"/>
              </a:endParaRPr>
            </a:p>
          </p:txBody>
        </p:sp>
      </p:grpSp>
      <p:cxnSp>
        <p:nvCxnSpPr>
          <p:cNvPr id="146" name="Arrow Send To Coord">
            <a:extLst>
              <a:ext uri="{FF2B5EF4-FFF2-40B4-BE49-F238E27FC236}">
                <a16:creationId xmlns:a16="http://schemas.microsoft.com/office/drawing/2014/main" id="{89FFBB0E-5987-33A6-B0E9-A2987587980B}"/>
              </a:ext>
            </a:extLst>
          </p:cNvPr>
          <p:cNvCxnSpPr/>
          <p:nvPr/>
        </p:nvCxnSpPr>
        <p:spPr>
          <a:xfrm flipH="1">
            <a:off x="2001548" y="1785677"/>
            <a:ext cx="17389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7" name="Arrow Recv Fr Coord">
            <a:extLst>
              <a:ext uri="{FF2B5EF4-FFF2-40B4-BE49-F238E27FC236}">
                <a16:creationId xmlns:a16="http://schemas.microsoft.com/office/drawing/2014/main" id="{D85F75DA-F30A-FC2D-81A2-1A7A7372576B}"/>
              </a:ext>
            </a:extLst>
          </p:cNvPr>
          <p:cNvCxnSpPr>
            <a:cxnSpLocks/>
          </p:cNvCxnSpPr>
          <p:nvPr/>
        </p:nvCxnSpPr>
        <p:spPr>
          <a:xfrm>
            <a:off x="2008227" y="2008622"/>
            <a:ext cx="17389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8" name="Process Mid Upper Block">
            <a:extLst>
              <a:ext uri="{FF2B5EF4-FFF2-40B4-BE49-F238E27FC236}">
                <a16:creationId xmlns:a16="http://schemas.microsoft.com/office/drawing/2014/main" id="{A0C8D115-3FB0-D54A-C041-BDC69440BDC5}"/>
              </a:ext>
            </a:extLst>
          </p:cNvPr>
          <p:cNvSpPr/>
          <p:nvPr/>
        </p:nvSpPr>
        <p:spPr>
          <a:xfrm>
            <a:off x="4077695" y="2885729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149" name="Process Mid Lower Block">
            <a:extLst>
              <a:ext uri="{FF2B5EF4-FFF2-40B4-BE49-F238E27FC236}">
                <a16:creationId xmlns:a16="http://schemas.microsoft.com/office/drawing/2014/main" id="{70E79EF8-99B1-941B-58CE-BD67AA6CEFDB}"/>
              </a:ext>
            </a:extLst>
          </p:cNvPr>
          <p:cNvSpPr/>
          <p:nvPr/>
        </p:nvSpPr>
        <p:spPr>
          <a:xfrm>
            <a:off x="4071999" y="3142177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grpSp>
        <p:nvGrpSpPr>
          <p:cNvPr id="154" name="Analysis Command">
            <a:extLst>
              <a:ext uri="{FF2B5EF4-FFF2-40B4-BE49-F238E27FC236}">
                <a16:creationId xmlns:a16="http://schemas.microsoft.com/office/drawing/2014/main" id="{BE95BC56-20D1-10F4-FB5F-1D7547DB1154}"/>
              </a:ext>
            </a:extLst>
          </p:cNvPr>
          <p:cNvGrpSpPr/>
          <p:nvPr/>
        </p:nvGrpSpPr>
        <p:grpSpPr>
          <a:xfrm>
            <a:off x="5062658" y="1942870"/>
            <a:ext cx="415770" cy="415770"/>
            <a:chOff x="6076279" y="1683257"/>
            <a:chExt cx="517026" cy="517026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77CF3D6-8395-484F-B1B3-E2A993F0E648}"/>
                </a:ext>
              </a:extLst>
            </p:cNvPr>
            <p:cNvSpPr/>
            <p:nvPr/>
          </p:nvSpPr>
          <p:spPr>
            <a:xfrm>
              <a:off x="6076279" y="1683257"/>
              <a:ext cx="517026" cy="51702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156" name="Graphic 155">
              <a:extLst>
                <a:ext uri="{FF2B5EF4-FFF2-40B4-BE49-F238E27FC236}">
                  <a16:creationId xmlns:a16="http://schemas.microsoft.com/office/drawing/2014/main" id="{59A69644-B77C-8028-2C4D-DD20FE51D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57427" y="1830922"/>
              <a:ext cx="324250" cy="222922"/>
            </a:xfrm>
            <a:prstGeom prst="rect">
              <a:avLst/>
            </a:prstGeom>
            <a:effectLst>
              <a:outerShdw blurRad="520700" sx="102000" sy="102000" algn="ctr" rotWithShape="0">
                <a:srgbClr val="01EB9C">
                  <a:alpha val="29000"/>
                </a:srgbClr>
              </a:outerShdw>
            </a:effectLst>
          </p:spPr>
        </p:pic>
      </p:grpSp>
      <p:sp>
        <p:nvSpPr>
          <p:cNvPr id="176" name="Process Rt Upper Block">
            <a:extLst>
              <a:ext uri="{FF2B5EF4-FFF2-40B4-BE49-F238E27FC236}">
                <a16:creationId xmlns:a16="http://schemas.microsoft.com/office/drawing/2014/main" id="{D7A10804-45FF-1D60-92E7-AFAD81018402}"/>
              </a:ext>
            </a:extLst>
          </p:cNvPr>
          <p:cNvSpPr/>
          <p:nvPr/>
        </p:nvSpPr>
        <p:spPr>
          <a:xfrm>
            <a:off x="4289840" y="2888555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177" name="Process Rt Lower Block">
            <a:extLst>
              <a:ext uri="{FF2B5EF4-FFF2-40B4-BE49-F238E27FC236}">
                <a16:creationId xmlns:a16="http://schemas.microsoft.com/office/drawing/2014/main" id="{DFCAC3BB-123C-45AB-816F-954D3C10F894}"/>
              </a:ext>
            </a:extLst>
          </p:cNvPr>
          <p:cNvSpPr/>
          <p:nvPr/>
        </p:nvSpPr>
        <p:spPr>
          <a:xfrm>
            <a:off x="4294652" y="3145035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178" name="Process Mid Upper Block">
            <a:extLst>
              <a:ext uri="{FF2B5EF4-FFF2-40B4-BE49-F238E27FC236}">
                <a16:creationId xmlns:a16="http://schemas.microsoft.com/office/drawing/2014/main" id="{8F572F0F-E4AE-E85D-5392-E7506B8D9504}"/>
              </a:ext>
            </a:extLst>
          </p:cNvPr>
          <p:cNvSpPr/>
          <p:nvPr/>
        </p:nvSpPr>
        <p:spPr>
          <a:xfrm>
            <a:off x="4080214" y="2885330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179" name="Process Mid Lower Block">
            <a:extLst>
              <a:ext uri="{FF2B5EF4-FFF2-40B4-BE49-F238E27FC236}">
                <a16:creationId xmlns:a16="http://schemas.microsoft.com/office/drawing/2014/main" id="{CAF81A08-D79C-A182-A6CB-B081944A32F4}"/>
              </a:ext>
            </a:extLst>
          </p:cNvPr>
          <p:cNvSpPr/>
          <p:nvPr/>
        </p:nvSpPr>
        <p:spPr>
          <a:xfrm>
            <a:off x="4079758" y="3142937"/>
            <a:ext cx="174611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180" name="Process Lft Upper Block">
            <a:extLst>
              <a:ext uri="{FF2B5EF4-FFF2-40B4-BE49-F238E27FC236}">
                <a16:creationId xmlns:a16="http://schemas.microsoft.com/office/drawing/2014/main" id="{DCB28BCE-4293-D5EC-6188-BD056E8503D4}"/>
              </a:ext>
            </a:extLst>
          </p:cNvPr>
          <p:cNvSpPr/>
          <p:nvPr/>
        </p:nvSpPr>
        <p:spPr>
          <a:xfrm>
            <a:off x="3852612" y="2885431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181" name="Process Lft Lower Block">
            <a:extLst>
              <a:ext uri="{FF2B5EF4-FFF2-40B4-BE49-F238E27FC236}">
                <a16:creationId xmlns:a16="http://schemas.microsoft.com/office/drawing/2014/main" id="{D1E92B8D-9CF2-E9E8-ACF6-8D88D840F4FE}"/>
              </a:ext>
            </a:extLst>
          </p:cNvPr>
          <p:cNvSpPr/>
          <p:nvPr/>
        </p:nvSpPr>
        <p:spPr>
          <a:xfrm>
            <a:off x="3858168" y="3142115"/>
            <a:ext cx="175413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150" name="Dev process block">
            <a:extLst>
              <a:ext uri="{FF2B5EF4-FFF2-40B4-BE49-F238E27FC236}">
                <a16:creationId xmlns:a16="http://schemas.microsoft.com/office/drawing/2014/main" id="{B4A91F62-B101-4038-5F75-1676488F2E9E}"/>
              </a:ext>
            </a:extLst>
          </p:cNvPr>
          <p:cNvSpPr/>
          <p:nvPr/>
        </p:nvSpPr>
        <p:spPr>
          <a:xfrm>
            <a:off x="3714320" y="2861006"/>
            <a:ext cx="832268" cy="5765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 rad="63500">
              <a:srgbClr val="00FFA2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grpSp>
        <p:nvGrpSpPr>
          <p:cNvPr id="46" name="Second Klocwork Cog">
            <a:extLst>
              <a:ext uri="{FF2B5EF4-FFF2-40B4-BE49-F238E27FC236}">
                <a16:creationId xmlns:a16="http://schemas.microsoft.com/office/drawing/2014/main" id="{5800E111-7CBA-BC57-AB39-BD85C409C230}"/>
              </a:ext>
            </a:extLst>
          </p:cNvPr>
          <p:cNvGrpSpPr/>
          <p:nvPr/>
        </p:nvGrpSpPr>
        <p:grpSpPr>
          <a:xfrm>
            <a:off x="3852820" y="2873712"/>
            <a:ext cx="551277" cy="551277"/>
            <a:chOff x="5407870" y="2728256"/>
            <a:chExt cx="807126" cy="807126"/>
          </a:xfrm>
        </p:grpSpPr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2F90422E-CBC2-B806-4374-C37E491ED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07870" y="2728256"/>
              <a:ext cx="807126" cy="807126"/>
            </a:xfrm>
            <a:prstGeom prst="rect">
              <a:avLst/>
            </a:prstGeom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56616DD-8B83-DE72-E4AD-D0FE961E40EA}"/>
                </a:ext>
              </a:extLst>
            </p:cNvPr>
            <p:cNvSpPr/>
            <p:nvPr/>
          </p:nvSpPr>
          <p:spPr>
            <a:xfrm>
              <a:off x="5597787" y="2918173"/>
              <a:ext cx="427295" cy="4272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IL"/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D535DB3C-169D-6BBD-B435-B4F8753E4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664047" y="3030489"/>
              <a:ext cx="294773" cy="202660"/>
            </a:xfrm>
            <a:prstGeom prst="rect">
              <a:avLst/>
            </a:prstGeom>
          </p:spPr>
        </p:pic>
      </p:grpSp>
      <p:grpSp>
        <p:nvGrpSpPr>
          <p:cNvPr id="157" name="Klocwork Cog">
            <a:extLst>
              <a:ext uri="{FF2B5EF4-FFF2-40B4-BE49-F238E27FC236}">
                <a16:creationId xmlns:a16="http://schemas.microsoft.com/office/drawing/2014/main" id="{32339ABA-24A0-9C02-4703-9F3DFC807599}"/>
              </a:ext>
            </a:extLst>
          </p:cNvPr>
          <p:cNvGrpSpPr/>
          <p:nvPr/>
        </p:nvGrpSpPr>
        <p:grpSpPr>
          <a:xfrm>
            <a:off x="3853252" y="2873314"/>
            <a:ext cx="551278" cy="551277"/>
            <a:chOff x="5407853" y="2728256"/>
            <a:chExt cx="807125" cy="807126"/>
          </a:xfrm>
        </p:grpSpPr>
        <p:pic>
          <p:nvPicPr>
            <p:cNvPr id="158" name="Graphic 157">
              <a:extLst>
                <a:ext uri="{FF2B5EF4-FFF2-40B4-BE49-F238E27FC236}">
                  <a16:creationId xmlns:a16="http://schemas.microsoft.com/office/drawing/2014/main" id="{F009377F-B190-BA16-CFE5-3D211F355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407853" y="2728256"/>
              <a:ext cx="807125" cy="807126"/>
            </a:xfrm>
            <a:prstGeom prst="rect">
              <a:avLst/>
            </a:prstGeom>
          </p:spPr>
        </p:pic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5678363-69F3-1B55-0369-E6601511F7B9}"/>
                </a:ext>
              </a:extLst>
            </p:cNvPr>
            <p:cNvSpPr/>
            <p:nvPr/>
          </p:nvSpPr>
          <p:spPr>
            <a:xfrm>
              <a:off x="5597787" y="2918173"/>
              <a:ext cx="427295" cy="42729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IL"/>
            </a:p>
          </p:txBody>
        </p:sp>
        <p:pic>
          <p:nvPicPr>
            <p:cNvPr id="160" name="Graphic 159">
              <a:extLst>
                <a:ext uri="{FF2B5EF4-FFF2-40B4-BE49-F238E27FC236}">
                  <a16:creationId xmlns:a16="http://schemas.microsoft.com/office/drawing/2014/main" id="{AF74CDF0-F8BA-6E01-F13D-DFE5D04EA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664047" y="3030489"/>
              <a:ext cx="294773" cy="202660"/>
            </a:xfrm>
            <a:prstGeom prst="rect">
              <a:avLst/>
            </a:prstGeom>
          </p:spPr>
        </p:pic>
      </p:grpSp>
      <p:cxnSp>
        <p:nvCxnSpPr>
          <p:cNvPr id="184" name="Secd Arrow Send To Coord">
            <a:extLst>
              <a:ext uri="{FF2B5EF4-FFF2-40B4-BE49-F238E27FC236}">
                <a16:creationId xmlns:a16="http://schemas.microsoft.com/office/drawing/2014/main" id="{EDC212E8-251E-521B-1726-A5BBE8EA575D}"/>
              </a:ext>
            </a:extLst>
          </p:cNvPr>
          <p:cNvCxnSpPr/>
          <p:nvPr/>
        </p:nvCxnSpPr>
        <p:spPr>
          <a:xfrm flipH="1">
            <a:off x="2001548" y="1782936"/>
            <a:ext cx="17389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5" name="Secd Arrow Recv Fr Coord">
            <a:extLst>
              <a:ext uri="{FF2B5EF4-FFF2-40B4-BE49-F238E27FC236}">
                <a16:creationId xmlns:a16="http://schemas.microsoft.com/office/drawing/2014/main" id="{6B30500C-B235-6B44-8290-7B6F94E20EF3}"/>
              </a:ext>
            </a:extLst>
          </p:cNvPr>
          <p:cNvCxnSpPr>
            <a:cxnSpLocks/>
          </p:cNvCxnSpPr>
          <p:nvPr/>
        </p:nvCxnSpPr>
        <p:spPr>
          <a:xfrm>
            <a:off x="2008227" y="2005881"/>
            <a:ext cx="17389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6" name="Machine glow">
            <a:extLst>
              <a:ext uri="{FF2B5EF4-FFF2-40B4-BE49-F238E27FC236}">
                <a16:creationId xmlns:a16="http://schemas.microsoft.com/office/drawing/2014/main" id="{C0A2738E-671C-82A9-2019-5F9976D6B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45199" y="1682536"/>
            <a:ext cx="680085" cy="433461"/>
          </a:xfrm>
          <a:prstGeom prst="rect">
            <a:avLst/>
          </a:prstGeom>
          <a:effectLst>
            <a:glow rad="101600">
              <a:srgbClr val="00FFCC">
                <a:alpha val="40000"/>
              </a:srgbClr>
            </a:glow>
          </a:effec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658BBDA6-4446-B7E2-165D-D21A00252E3E}"/>
              </a:ext>
            </a:extLst>
          </p:cNvPr>
          <p:cNvSpPr txBox="1"/>
          <p:nvPr/>
        </p:nvSpPr>
        <p:spPr>
          <a:xfrm>
            <a:off x="12409562" y="1145593"/>
            <a:ext cx="1496103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On prem servers, VMS, containers</a:t>
            </a:r>
          </a:p>
        </p:txBody>
      </p:sp>
      <p:sp>
        <p:nvSpPr>
          <p:cNvPr id="199" name="1 - Output block">
            <a:extLst>
              <a:ext uri="{FF2B5EF4-FFF2-40B4-BE49-F238E27FC236}">
                <a16:creationId xmlns:a16="http://schemas.microsoft.com/office/drawing/2014/main" id="{641AEB80-AB3D-707C-F2B6-E8AD316F4836}"/>
              </a:ext>
            </a:extLst>
          </p:cNvPr>
          <p:cNvSpPr txBox="1"/>
          <p:nvPr/>
        </p:nvSpPr>
        <p:spPr>
          <a:xfrm>
            <a:off x="8713713" y="3315945"/>
            <a:ext cx="287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Klocwork</a:t>
            </a:r>
            <a:r>
              <a:rPr lang="en-US" sz="1000" dirty="0">
                <a:solidFill>
                  <a:schemeClr val="bg1"/>
                </a:solidFill>
              </a:rPr>
              <a:t> build completed and generates output file:</a:t>
            </a:r>
          </a:p>
        </p:txBody>
      </p:sp>
      <p:grpSp>
        <p:nvGrpSpPr>
          <p:cNvPr id="220" name="1 - Command Line">
            <a:extLst>
              <a:ext uri="{FF2B5EF4-FFF2-40B4-BE49-F238E27FC236}">
                <a16:creationId xmlns:a16="http://schemas.microsoft.com/office/drawing/2014/main" id="{B1E97D34-4233-0DB6-0F40-F0ACD22F54DD}"/>
              </a:ext>
            </a:extLst>
          </p:cNvPr>
          <p:cNvGrpSpPr/>
          <p:nvPr/>
        </p:nvGrpSpPr>
        <p:grpSpPr>
          <a:xfrm>
            <a:off x="6156296" y="1535326"/>
            <a:ext cx="5773846" cy="261021"/>
            <a:chOff x="7100947" y="1554121"/>
            <a:chExt cx="5224403" cy="261021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022620F3-1F3C-03FA-8DCD-93B3C6E6A9EE}"/>
                </a:ext>
              </a:extLst>
            </p:cNvPr>
            <p:cNvSpPr txBox="1"/>
            <p:nvPr/>
          </p:nvSpPr>
          <p:spPr>
            <a:xfrm>
              <a:off x="7340330" y="1554121"/>
              <a:ext cx="49850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err="1">
                  <a:solidFill>
                    <a:srgbClr val="00B0F0"/>
                  </a:solidFill>
                  <a:latin typeface="Gordita" panose="020B0604020202020204" charset="0"/>
                  <a:cs typeface="Gordita" panose="020B0604020202020204" charset="0"/>
                </a:rPr>
                <a:t>kwinject</a:t>
              </a:r>
              <a:r>
                <a:rPr lang="en-US" sz="900" dirty="0">
                  <a:solidFill>
                    <a:schemeClr val="bg1"/>
                  </a:solidFill>
                  <a:latin typeface="Gordita" panose="020B0604020202020204" charset="0"/>
                  <a:cs typeface="Gordita" panose="020B0604020202020204" charset="0"/>
                </a:rPr>
                <a:t> –o </a:t>
              </a:r>
              <a:r>
                <a:rPr lang="en-US" sz="900" dirty="0" err="1">
                  <a:solidFill>
                    <a:schemeClr val="bg1"/>
                  </a:solidFill>
                  <a:latin typeface="Gordita" panose="020B0604020202020204" charset="0"/>
                  <a:cs typeface="Gordita" panose="020B0604020202020204" charset="0"/>
                </a:rPr>
                <a:t>OpenCVbuildspec.out</a:t>
              </a:r>
              <a:r>
                <a:rPr lang="en-US" sz="900" dirty="0">
                  <a:solidFill>
                    <a:schemeClr val="bg1"/>
                  </a:solidFill>
                  <a:latin typeface="Gordita" panose="020B0604020202020204" charset="0"/>
                  <a:cs typeface="Gordita" panose="020B0604020202020204" charset="0"/>
                </a:rPr>
                <a:t> </a:t>
              </a:r>
              <a:r>
                <a:rPr lang="en-US" sz="900" dirty="0" err="1">
                  <a:solidFill>
                    <a:srgbClr val="00F0B9"/>
                  </a:solidFill>
                  <a:latin typeface="Gordita" panose="020B0604020202020204" charset="0"/>
                  <a:cs typeface="Gordita" panose="020B0604020202020204" charset="0"/>
                </a:rPr>
                <a:t>buildconsole</a:t>
              </a:r>
              <a:r>
                <a:rPr lang="en-US" sz="900" dirty="0">
                  <a:solidFill>
                    <a:schemeClr val="bg1"/>
                  </a:solidFill>
                  <a:latin typeface="Gordita" panose="020B0604020202020204" charset="0"/>
                  <a:cs typeface="Gordita" panose="020B0604020202020204" charset="0"/>
                </a:rPr>
                <a:t> OpenCv.sln /rebuild /</a:t>
              </a:r>
              <a:r>
                <a:rPr lang="en-US" sz="900" dirty="0" err="1">
                  <a:solidFill>
                    <a:schemeClr val="bg1"/>
                  </a:solidFill>
                  <a:latin typeface="Gordita" panose="020B0604020202020204" charset="0"/>
                  <a:cs typeface="Gordita" panose="020B0604020202020204" charset="0"/>
                </a:rPr>
                <a:t>cfg</a:t>
              </a:r>
              <a:r>
                <a:rPr lang="en-US" sz="900" dirty="0">
                  <a:solidFill>
                    <a:schemeClr val="bg1"/>
                  </a:solidFill>
                  <a:latin typeface="Gordita" panose="020B0604020202020204" charset="0"/>
                  <a:cs typeface="Gordita" panose="020B0604020202020204" charset="0"/>
                </a:rPr>
                <a:t>=“Debug|x64”</a:t>
              </a: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D9A4E348-DB84-1FE7-B33B-5D0B130BEF57}"/>
                </a:ext>
              </a:extLst>
            </p:cNvPr>
            <p:cNvSpPr/>
            <p:nvPr/>
          </p:nvSpPr>
          <p:spPr>
            <a:xfrm>
              <a:off x="7100947" y="1568921"/>
              <a:ext cx="211591" cy="24622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IL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5" name="2 - Command line">
            <a:extLst>
              <a:ext uri="{FF2B5EF4-FFF2-40B4-BE49-F238E27FC236}">
                <a16:creationId xmlns:a16="http://schemas.microsoft.com/office/drawing/2014/main" id="{EA4971CE-7DA6-1D88-5B55-2269D05D858B}"/>
              </a:ext>
            </a:extLst>
          </p:cNvPr>
          <p:cNvGrpSpPr/>
          <p:nvPr/>
        </p:nvGrpSpPr>
        <p:grpSpPr>
          <a:xfrm>
            <a:off x="6156298" y="1979401"/>
            <a:ext cx="6080946" cy="400110"/>
            <a:chOff x="7121686" y="1975127"/>
            <a:chExt cx="4880510" cy="400110"/>
          </a:xfrm>
        </p:grpSpPr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2F8A208E-AE52-A7E3-0D87-AF8028E7D16E}"/>
                </a:ext>
              </a:extLst>
            </p:cNvPr>
            <p:cNvSpPr/>
            <p:nvPr/>
          </p:nvSpPr>
          <p:spPr>
            <a:xfrm>
              <a:off x="7121686" y="2047425"/>
              <a:ext cx="189987" cy="24212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2</a:t>
              </a:r>
              <a:endParaRPr lang="en-IL" sz="1100" dirty="0">
                <a:solidFill>
                  <a:schemeClr val="tx1"/>
                </a:solidFill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3E6F5E43-9673-6452-688F-7B6AB9F6B2D0}"/>
                </a:ext>
              </a:extLst>
            </p:cNvPr>
            <p:cNvSpPr txBox="1"/>
            <p:nvPr/>
          </p:nvSpPr>
          <p:spPr>
            <a:xfrm>
              <a:off x="7340330" y="1975127"/>
              <a:ext cx="4661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i="0" dirty="0" err="1">
                  <a:solidFill>
                    <a:srgbClr val="00F0B9"/>
                  </a:solidFill>
                  <a:effectLst/>
                  <a:latin typeface="Gordita "/>
                  <a:cs typeface="Gordita" panose="020B0604020202020204" charset="0"/>
                </a:rPr>
                <a:t>xgConsole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Gordita "/>
                  <a:cs typeface="Gordita" panose="020B0604020202020204" charset="0"/>
                </a:rPr>
                <a:t> /profile=“C:\Klocwork\Server 21.1\config\xgProfile.xml” /title=“OpenCVbuildspec1” /command=“</a:t>
              </a:r>
              <a:r>
                <a:rPr lang="en-US" sz="1000" b="0" i="0" dirty="0" err="1">
                  <a:solidFill>
                    <a:srgbClr val="00B0F0"/>
                  </a:solidFill>
                  <a:effectLst/>
                  <a:latin typeface="Gordita "/>
                  <a:cs typeface="Gordita" panose="020B0604020202020204" charset="0"/>
                </a:rPr>
                <a:t>kwbuildproject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Gordita "/>
                  <a:cs typeface="Gordita" panose="020B0604020202020204" charset="0"/>
                </a:rPr>
                <a:t> --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Gordita "/>
                  <a:cs typeface="Gordita" panose="020B0604020202020204" charset="0"/>
                </a:rPr>
                <a:t>url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Gordita "/>
                  <a:cs typeface="Gordita" panose="020B0604020202020204" charset="0"/>
                </a:rPr>
                <a:t> http://localhost:8080/opencv -j 200 -o </a:t>
              </a:r>
              <a:r>
                <a:rPr lang="en-US" sz="1000" b="0" i="0" dirty="0" err="1">
                  <a:solidFill>
                    <a:schemeClr val="bg1"/>
                  </a:solidFill>
                  <a:effectLst/>
                  <a:latin typeface="Gordita "/>
                  <a:cs typeface="Gordita" panose="020B0604020202020204" charset="0"/>
                </a:rPr>
                <a:t>kwtables</a:t>
              </a:r>
              <a:r>
                <a:rPr lang="en-US" sz="1000" b="0" i="0" dirty="0">
                  <a:solidFill>
                    <a:schemeClr val="bg1"/>
                  </a:solidFill>
                  <a:effectLst/>
                  <a:latin typeface="Gordita "/>
                  <a:cs typeface="Gordita" panose="020B0604020202020204" charset="0"/>
                </a:rPr>
                <a:t> –f                                         ”</a:t>
              </a:r>
              <a:endParaRPr lang="en-US" sz="1000" dirty="0">
                <a:solidFill>
                  <a:schemeClr val="bg1"/>
                </a:solidFill>
                <a:latin typeface="Gordita "/>
                <a:cs typeface="Gordita" panose="020B0604020202020204" charset="0"/>
              </a:endParaRPr>
            </a:p>
          </p:txBody>
        </p:sp>
      </p:grpSp>
      <p:sp>
        <p:nvSpPr>
          <p:cNvPr id="219" name="Output File">
            <a:extLst>
              <a:ext uri="{FF2B5EF4-FFF2-40B4-BE49-F238E27FC236}">
                <a16:creationId xmlns:a16="http://schemas.microsoft.com/office/drawing/2014/main" id="{FDC25FCA-2E65-AC6F-34D1-2FD357318DAC}"/>
              </a:ext>
            </a:extLst>
          </p:cNvPr>
          <p:cNvSpPr txBox="1"/>
          <p:nvPr/>
        </p:nvSpPr>
        <p:spPr>
          <a:xfrm>
            <a:off x="8956535" y="3469972"/>
            <a:ext cx="1669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OpenCVbuildspec.out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7" name="2- Output block">
            <a:extLst>
              <a:ext uri="{FF2B5EF4-FFF2-40B4-BE49-F238E27FC236}">
                <a16:creationId xmlns:a16="http://schemas.microsoft.com/office/drawing/2014/main" id="{840716D2-BF25-7F34-F28F-C187357FC323}"/>
              </a:ext>
            </a:extLst>
          </p:cNvPr>
          <p:cNvSpPr txBox="1"/>
          <p:nvPr/>
        </p:nvSpPr>
        <p:spPr>
          <a:xfrm>
            <a:off x="8710343" y="4045303"/>
            <a:ext cx="32697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Analysis completed and loaded to </a:t>
            </a:r>
            <a:r>
              <a:rPr lang="en-US" sz="1000" dirty="0" err="1">
                <a:solidFill>
                  <a:schemeClr val="bg1"/>
                </a:solidFill>
              </a:rPr>
              <a:t>Klocwork</a:t>
            </a:r>
            <a:r>
              <a:rPr lang="en-US" sz="1000" dirty="0">
                <a:solidFill>
                  <a:schemeClr val="bg1"/>
                </a:solidFill>
              </a:rPr>
              <a:t> for review </a:t>
            </a:r>
          </a:p>
        </p:txBody>
      </p:sp>
      <p:pic>
        <p:nvPicPr>
          <p:cNvPr id="232" name="Klocwork UI" descr="A screenshot of a computer&#10;&#10;Description automatically generated">
            <a:extLst>
              <a:ext uri="{FF2B5EF4-FFF2-40B4-BE49-F238E27FC236}">
                <a16:creationId xmlns:a16="http://schemas.microsoft.com/office/drawing/2014/main" id="{C7DCFE08-DE47-B27C-90D3-751D27C0E01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659" y="4477420"/>
            <a:ext cx="2241142" cy="1720726"/>
          </a:xfrm>
          <a:prstGeom prst="roundRect">
            <a:avLst>
              <a:gd name="adj" fmla="val 5024"/>
            </a:avLst>
          </a:prstGeom>
          <a:ln>
            <a:noFill/>
          </a:ln>
          <a:effectLst>
            <a:glow rad="190500">
              <a:srgbClr val="00F0B9">
                <a:alpha val="35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6" name="TextBox 255">
            <a:extLst>
              <a:ext uri="{FF2B5EF4-FFF2-40B4-BE49-F238E27FC236}">
                <a16:creationId xmlns:a16="http://schemas.microsoft.com/office/drawing/2014/main" id="{0604B077-B3DE-54D6-C13F-40042D8353BC}"/>
              </a:ext>
            </a:extLst>
          </p:cNvPr>
          <p:cNvSpPr txBox="1"/>
          <p:nvPr/>
        </p:nvSpPr>
        <p:spPr>
          <a:xfrm>
            <a:off x="5062658" y="1272763"/>
            <a:ext cx="1517977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Developer Dan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ordita" pitchFamily="50" charset="0"/>
              <a:ea typeface="Noto Sans" panose="020B0502040504020204" pitchFamily="34" charset="0"/>
              <a:cs typeface="Arial"/>
            </a:endParaRPr>
          </a:p>
        </p:txBody>
      </p:sp>
      <p:grpSp>
        <p:nvGrpSpPr>
          <p:cNvPr id="197" name="All SLDC Elements">
            <a:extLst>
              <a:ext uri="{FF2B5EF4-FFF2-40B4-BE49-F238E27FC236}">
                <a16:creationId xmlns:a16="http://schemas.microsoft.com/office/drawing/2014/main" id="{7D87445A-6F68-441A-9FFD-E90BB53228DB}"/>
              </a:ext>
            </a:extLst>
          </p:cNvPr>
          <p:cNvGrpSpPr/>
          <p:nvPr/>
        </p:nvGrpSpPr>
        <p:grpSpPr>
          <a:xfrm>
            <a:off x="391885" y="1259780"/>
            <a:ext cx="11342915" cy="4577899"/>
            <a:chOff x="451106" y="2118414"/>
            <a:chExt cx="11342915" cy="4577899"/>
          </a:xfrm>
        </p:grpSpPr>
        <p:grpSp>
          <p:nvGrpSpPr>
            <p:cNvPr id="196" name="SLDC Block">
              <a:extLst>
                <a:ext uri="{FF2B5EF4-FFF2-40B4-BE49-F238E27FC236}">
                  <a16:creationId xmlns:a16="http://schemas.microsoft.com/office/drawing/2014/main" id="{82810449-370E-2717-6067-359782C41541}"/>
                </a:ext>
              </a:extLst>
            </p:cNvPr>
            <p:cNvGrpSpPr/>
            <p:nvPr/>
          </p:nvGrpSpPr>
          <p:grpSpPr>
            <a:xfrm>
              <a:off x="451106" y="2118414"/>
              <a:ext cx="11342915" cy="4577899"/>
              <a:chOff x="485543" y="1262784"/>
              <a:chExt cx="11342915" cy="4577899"/>
            </a:xfrm>
          </p:grpSpPr>
          <p:sp>
            <p:nvSpPr>
              <p:cNvPr id="14" name="SLDC Bkgrd Box">
                <a:extLst>
                  <a:ext uri="{FF2B5EF4-FFF2-40B4-BE49-F238E27FC236}">
                    <a16:creationId xmlns:a16="http://schemas.microsoft.com/office/drawing/2014/main" id="{097E6E48-9B53-2CA6-0F12-BE9F23386351}"/>
                  </a:ext>
                </a:extLst>
              </p:cNvPr>
              <p:cNvSpPr/>
              <p:nvPr/>
            </p:nvSpPr>
            <p:spPr>
              <a:xfrm>
                <a:off x="485543" y="1262784"/>
                <a:ext cx="11342915" cy="4577899"/>
              </a:xfrm>
              <a:prstGeom prst="roundRect">
                <a:avLst>
                  <a:gd name="adj" fmla="val 3301"/>
                </a:avLst>
              </a:prstGeom>
              <a:solidFill>
                <a:schemeClr val="tx1"/>
              </a:solidFill>
              <a:ln w="38100">
                <a:noFill/>
              </a:ln>
              <a:effectLst>
                <a:outerShdw blurRad="520700" sx="102000" sy="102000" algn="ctr" rotWithShape="0">
                  <a:srgbClr val="01EB9C">
                    <a:alpha val="29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274320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rdita Medium" pitchFamily="50" charset="0"/>
                  <a:ea typeface="+mn-ea"/>
                  <a:cs typeface="Gordita Medium" pitchFamily="50" charset="0"/>
                </a:endParaRPr>
              </a:p>
            </p:txBody>
          </p:sp>
          <p:grpSp>
            <p:nvGrpSpPr>
              <p:cNvPr id="195" name="SLDC graphic">
                <a:extLst>
                  <a:ext uri="{FF2B5EF4-FFF2-40B4-BE49-F238E27FC236}">
                    <a16:creationId xmlns:a16="http://schemas.microsoft.com/office/drawing/2014/main" id="{57A209A7-9859-C48C-5F12-145606BAAA58}"/>
                  </a:ext>
                </a:extLst>
              </p:cNvPr>
              <p:cNvGrpSpPr/>
              <p:nvPr/>
            </p:nvGrpSpPr>
            <p:grpSpPr>
              <a:xfrm>
                <a:off x="1210815" y="3267653"/>
                <a:ext cx="10047498" cy="1085644"/>
                <a:chOff x="1323761" y="3278509"/>
                <a:chExt cx="10047498" cy="1085644"/>
              </a:xfrm>
            </p:grpSpPr>
            <p:pic>
              <p:nvPicPr>
                <p:cNvPr id="78" name="Graphic 77" descr="Arrow: Horizontal U-turn outline">
                  <a:extLst>
                    <a:ext uri="{FF2B5EF4-FFF2-40B4-BE49-F238E27FC236}">
                      <a16:creationId xmlns:a16="http://schemas.microsoft.com/office/drawing/2014/main" id="{AC54F848-2500-3F44-95DF-CF4E99C4ED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10456859" y="3449753"/>
                  <a:ext cx="914400" cy="914400"/>
                </a:xfrm>
                <a:prstGeom prst="rect">
                  <a:avLst/>
                </a:prstGeom>
                <a:effectLst>
                  <a:glow rad="139700">
                    <a:srgbClr val="00F0B9">
                      <a:alpha val="40000"/>
                    </a:srgbClr>
                  </a:glow>
                </a:effectLst>
              </p:spPr>
            </p:pic>
            <p:pic>
              <p:nvPicPr>
                <p:cNvPr id="81" name="Graphic 80" descr="Arrow: Horizontal U-turn outline">
                  <a:extLst>
                    <a:ext uri="{FF2B5EF4-FFF2-40B4-BE49-F238E27FC236}">
                      <a16:creationId xmlns:a16="http://schemas.microsoft.com/office/drawing/2014/main" id="{1FF8BA3F-0A60-1D0D-95C6-1C83706A69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323761" y="3278509"/>
                  <a:ext cx="914400" cy="914400"/>
                </a:xfrm>
                <a:prstGeom prst="rect">
                  <a:avLst/>
                </a:prstGeom>
                <a:effectLst>
                  <a:glow rad="139700">
                    <a:srgbClr val="00F0B9">
                      <a:alpha val="40000"/>
                    </a:srgbClr>
                  </a:glow>
                </a:effectLst>
              </p:spPr>
            </p:pic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9C0ADCB-2A3B-3B37-7130-F7403DCEEC6F}"/>
                    </a:ext>
                  </a:extLst>
                </p:cNvPr>
                <p:cNvGrpSpPr/>
                <p:nvPr/>
              </p:nvGrpSpPr>
              <p:grpSpPr>
                <a:xfrm>
                  <a:off x="2263281" y="3284943"/>
                  <a:ext cx="8167788" cy="618817"/>
                  <a:chOff x="2319027" y="3223623"/>
                  <a:chExt cx="8167788" cy="618817"/>
                </a:xfrm>
              </p:grpSpPr>
              <p:sp>
                <p:nvSpPr>
                  <p:cNvPr id="85" name="Rectangle: Rounded Corners 84">
                    <a:extLst>
                      <a:ext uri="{FF2B5EF4-FFF2-40B4-BE49-F238E27FC236}">
                        <a16:creationId xmlns:a16="http://schemas.microsoft.com/office/drawing/2014/main" id="{216BC4E1-E54E-991A-2B4B-BBA4AAB223F8}"/>
                      </a:ext>
                    </a:extLst>
                  </p:cNvPr>
                  <p:cNvSpPr/>
                  <p:nvPr/>
                </p:nvSpPr>
                <p:spPr>
                  <a:xfrm>
                    <a:off x="3716309" y="3223623"/>
                    <a:ext cx="1188545" cy="603134"/>
                  </a:xfrm>
                  <a:prstGeom prst="roundRect">
                    <a:avLst/>
                  </a:prstGeom>
                  <a:solidFill>
                    <a:srgbClr val="00F0B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Plan</a:t>
                    </a:r>
                  </a:p>
                </p:txBody>
              </p:sp>
              <p:sp>
                <p:nvSpPr>
                  <p:cNvPr id="89" name="Rectangle: Rounded Corners 88">
                    <a:extLst>
                      <a:ext uri="{FF2B5EF4-FFF2-40B4-BE49-F238E27FC236}">
                        <a16:creationId xmlns:a16="http://schemas.microsoft.com/office/drawing/2014/main" id="{9D438384-4F8C-5BED-8CA8-F5EB0160C464}"/>
                      </a:ext>
                    </a:extLst>
                  </p:cNvPr>
                  <p:cNvSpPr/>
                  <p:nvPr/>
                </p:nvSpPr>
                <p:spPr>
                  <a:xfrm>
                    <a:off x="2319027" y="3227136"/>
                    <a:ext cx="1188545" cy="603134"/>
                  </a:xfrm>
                  <a:prstGeom prst="roundRect">
                    <a:avLst/>
                  </a:prstGeom>
                  <a:solidFill>
                    <a:srgbClr val="00F0B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Analysis</a:t>
                    </a:r>
                  </a:p>
                </p:txBody>
              </p:sp>
              <p:sp>
                <p:nvSpPr>
                  <p:cNvPr id="93" name="Rectangle: Rounded Corners 92">
                    <a:extLst>
                      <a:ext uri="{FF2B5EF4-FFF2-40B4-BE49-F238E27FC236}">
                        <a16:creationId xmlns:a16="http://schemas.microsoft.com/office/drawing/2014/main" id="{F0B6428A-9E88-CAF8-C9E4-E7FD10188E2B}"/>
                      </a:ext>
                    </a:extLst>
                  </p:cNvPr>
                  <p:cNvSpPr/>
                  <p:nvPr/>
                </p:nvSpPr>
                <p:spPr>
                  <a:xfrm>
                    <a:off x="5117844" y="3237171"/>
                    <a:ext cx="1188545" cy="603134"/>
                  </a:xfrm>
                  <a:prstGeom prst="roundRect">
                    <a:avLst/>
                  </a:prstGeom>
                  <a:solidFill>
                    <a:srgbClr val="00F0B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Design</a:t>
                    </a:r>
                  </a:p>
                </p:txBody>
              </p:sp>
              <p:sp>
                <p:nvSpPr>
                  <p:cNvPr id="97" name="Rectangle: Rounded Corners 96">
                    <a:extLst>
                      <a:ext uri="{FF2B5EF4-FFF2-40B4-BE49-F238E27FC236}">
                        <a16:creationId xmlns:a16="http://schemas.microsoft.com/office/drawing/2014/main" id="{AA5E7676-FEAA-45CB-E151-07E0FDF80234}"/>
                      </a:ext>
                    </a:extLst>
                  </p:cNvPr>
                  <p:cNvSpPr/>
                  <p:nvPr/>
                </p:nvSpPr>
                <p:spPr>
                  <a:xfrm>
                    <a:off x="6516815" y="3239306"/>
                    <a:ext cx="1188545" cy="603134"/>
                  </a:xfrm>
                  <a:prstGeom prst="roundRect">
                    <a:avLst/>
                  </a:prstGeom>
                  <a:solidFill>
                    <a:srgbClr val="00F0B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Implement</a:t>
                    </a:r>
                  </a:p>
                </p:txBody>
              </p:sp>
              <p:sp>
                <p:nvSpPr>
                  <p:cNvPr id="101" name="Rectangle: Rounded Corners 100">
                    <a:extLst>
                      <a:ext uri="{FF2B5EF4-FFF2-40B4-BE49-F238E27FC236}">
                        <a16:creationId xmlns:a16="http://schemas.microsoft.com/office/drawing/2014/main" id="{4DF1B312-4D4D-DE1F-52A4-5A4B8F5203C3}"/>
                      </a:ext>
                    </a:extLst>
                  </p:cNvPr>
                  <p:cNvSpPr/>
                  <p:nvPr/>
                </p:nvSpPr>
                <p:spPr>
                  <a:xfrm>
                    <a:off x="7905333" y="3232000"/>
                    <a:ext cx="1188545" cy="603134"/>
                  </a:xfrm>
                  <a:prstGeom prst="roundRect">
                    <a:avLst/>
                  </a:prstGeom>
                  <a:solidFill>
                    <a:srgbClr val="00F0B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Test / Integrate</a:t>
                    </a:r>
                  </a:p>
                </p:txBody>
              </p:sp>
              <p:sp>
                <p:nvSpPr>
                  <p:cNvPr id="105" name="Rectangle: Rounded Corners 104">
                    <a:extLst>
                      <a:ext uri="{FF2B5EF4-FFF2-40B4-BE49-F238E27FC236}">
                        <a16:creationId xmlns:a16="http://schemas.microsoft.com/office/drawing/2014/main" id="{5C6B7822-1BC8-CF73-EDC2-FBC0DE5F294B}"/>
                      </a:ext>
                    </a:extLst>
                  </p:cNvPr>
                  <p:cNvSpPr/>
                  <p:nvPr/>
                </p:nvSpPr>
                <p:spPr>
                  <a:xfrm>
                    <a:off x="9298270" y="3232417"/>
                    <a:ext cx="1188545" cy="603134"/>
                  </a:xfrm>
                  <a:prstGeom prst="roundRect">
                    <a:avLst/>
                  </a:prstGeom>
                  <a:solidFill>
                    <a:srgbClr val="00F0B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Deploy /</a:t>
                    </a:r>
                  </a:p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Maintain</a:t>
                    </a:r>
                  </a:p>
                </p:txBody>
              </p:sp>
            </p:grpSp>
            <p:sp>
              <p:nvSpPr>
                <p:cNvPr id="152" name="Arrow: Right 151">
                  <a:extLst>
                    <a:ext uri="{FF2B5EF4-FFF2-40B4-BE49-F238E27FC236}">
                      <a16:creationId xmlns:a16="http://schemas.microsoft.com/office/drawing/2014/main" id="{C341E65C-8083-BBE8-44F0-F067B6D8F186}"/>
                    </a:ext>
                  </a:extLst>
                </p:cNvPr>
                <p:cNvSpPr/>
                <p:nvPr/>
              </p:nvSpPr>
              <p:spPr>
                <a:xfrm>
                  <a:off x="3361877" y="3529855"/>
                  <a:ext cx="424036" cy="194541"/>
                </a:xfrm>
                <a:prstGeom prst="rightArrow">
                  <a:avLst/>
                </a:prstGeom>
                <a:solidFill>
                  <a:srgbClr val="00F0B9">
                    <a:alpha val="74000"/>
                  </a:srgbClr>
                </a:solidFill>
                <a:ln>
                  <a:solidFill>
                    <a:schemeClr val="tx1"/>
                  </a:solidFill>
                </a:ln>
                <a:effectLst>
                  <a:glow rad="139700">
                    <a:srgbClr val="00F0B9">
                      <a:alpha val="40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Arrow: Right 164">
                  <a:extLst>
                    <a:ext uri="{FF2B5EF4-FFF2-40B4-BE49-F238E27FC236}">
                      <a16:creationId xmlns:a16="http://schemas.microsoft.com/office/drawing/2014/main" id="{63E9A596-8D52-6BFB-7494-97F9EAD7BDA0}"/>
                    </a:ext>
                  </a:extLst>
                </p:cNvPr>
                <p:cNvSpPr/>
                <p:nvPr/>
              </p:nvSpPr>
              <p:spPr>
                <a:xfrm>
                  <a:off x="4768177" y="3529855"/>
                  <a:ext cx="424036" cy="194541"/>
                </a:xfrm>
                <a:prstGeom prst="rightArrow">
                  <a:avLst/>
                </a:prstGeom>
                <a:solidFill>
                  <a:srgbClr val="00F0B9">
                    <a:alpha val="74000"/>
                  </a:srgbClr>
                </a:solidFill>
                <a:ln>
                  <a:solidFill>
                    <a:schemeClr val="tx1"/>
                  </a:solidFill>
                </a:ln>
                <a:effectLst>
                  <a:glow rad="139700">
                    <a:srgbClr val="00F0B9">
                      <a:alpha val="40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Arrow: Right 166">
                  <a:extLst>
                    <a:ext uri="{FF2B5EF4-FFF2-40B4-BE49-F238E27FC236}">
                      <a16:creationId xmlns:a16="http://schemas.microsoft.com/office/drawing/2014/main" id="{56261A99-4477-EF85-1959-AC7E3A652F94}"/>
                    </a:ext>
                  </a:extLst>
                </p:cNvPr>
                <p:cNvSpPr/>
                <p:nvPr/>
              </p:nvSpPr>
              <p:spPr>
                <a:xfrm>
                  <a:off x="6163340" y="3529855"/>
                  <a:ext cx="424036" cy="194541"/>
                </a:xfrm>
                <a:prstGeom prst="rightArrow">
                  <a:avLst/>
                </a:prstGeom>
                <a:solidFill>
                  <a:srgbClr val="00F0B9">
                    <a:alpha val="74000"/>
                  </a:srgbClr>
                </a:solidFill>
                <a:ln>
                  <a:solidFill>
                    <a:schemeClr val="tx1"/>
                  </a:solidFill>
                </a:ln>
                <a:effectLst>
                  <a:glow rad="139700">
                    <a:srgbClr val="00F0B9">
                      <a:alpha val="40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Arrow: Right 168">
                  <a:extLst>
                    <a:ext uri="{FF2B5EF4-FFF2-40B4-BE49-F238E27FC236}">
                      <a16:creationId xmlns:a16="http://schemas.microsoft.com/office/drawing/2014/main" id="{02790E5D-807A-2207-D81B-3CAA0AA950E2}"/>
                    </a:ext>
                  </a:extLst>
                </p:cNvPr>
                <p:cNvSpPr/>
                <p:nvPr/>
              </p:nvSpPr>
              <p:spPr>
                <a:xfrm>
                  <a:off x="7554453" y="3524224"/>
                  <a:ext cx="424036" cy="194541"/>
                </a:xfrm>
                <a:prstGeom prst="rightArrow">
                  <a:avLst/>
                </a:prstGeom>
                <a:solidFill>
                  <a:srgbClr val="00F0B9">
                    <a:alpha val="74000"/>
                  </a:srgbClr>
                </a:solidFill>
                <a:ln>
                  <a:solidFill>
                    <a:schemeClr val="tx1"/>
                  </a:solidFill>
                </a:ln>
                <a:effectLst>
                  <a:glow rad="139700">
                    <a:srgbClr val="00F0B9">
                      <a:alpha val="40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Arrow: Right 170">
                  <a:extLst>
                    <a:ext uri="{FF2B5EF4-FFF2-40B4-BE49-F238E27FC236}">
                      <a16:creationId xmlns:a16="http://schemas.microsoft.com/office/drawing/2014/main" id="{216AFB02-D97A-DD33-EA98-EF555B5D46B8}"/>
                    </a:ext>
                  </a:extLst>
                </p:cNvPr>
                <p:cNvSpPr/>
                <p:nvPr/>
              </p:nvSpPr>
              <p:spPr>
                <a:xfrm>
                  <a:off x="8949616" y="3531148"/>
                  <a:ext cx="424036" cy="194541"/>
                </a:xfrm>
                <a:prstGeom prst="rightArrow">
                  <a:avLst/>
                </a:prstGeom>
                <a:solidFill>
                  <a:srgbClr val="00F0B9">
                    <a:alpha val="74000"/>
                  </a:srgbClr>
                </a:solidFill>
                <a:ln>
                  <a:solidFill>
                    <a:schemeClr val="tx1"/>
                  </a:solidFill>
                </a:ln>
                <a:effectLst>
                  <a:glow rad="139700">
                    <a:srgbClr val="00F0B9">
                      <a:alpha val="40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8C75AE93-5AF0-A45F-2CDC-EBF5F820C4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99084" y="4023594"/>
                  <a:ext cx="8243888" cy="0"/>
                </a:xfrm>
                <a:prstGeom prst="line">
                  <a:avLst/>
                </a:prstGeom>
                <a:ln w="19050">
                  <a:solidFill>
                    <a:srgbClr val="00F0B9"/>
                  </a:solidFill>
                  <a:prstDash val="dashDot"/>
                </a:ln>
                <a:effectLst>
                  <a:glow rad="101600">
                    <a:srgbClr val="00F0B9">
                      <a:alpha val="40000"/>
                    </a:srgb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" name="Title 8">
              <a:extLst>
                <a:ext uri="{FF2B5EF4-FFF2-40B4-BE49-F238E27FC236}">
                  <a16:creationId xmlns:a16="http://schemas.microsoft.com/office/drawing/2014/main" id="{A83EB2AD-7553-98FA-2E00-5CBFCDF07044}"/>
                </a:ext>
              </a:extLst>
            </p:cNvPr>
            <p:cNvSpPr txBox="1">
              <a:spLocks/>
            </p:cNvSpPr>
            <p:nvPr/>
          </p:nvSpPr>
          <p:spPr>
            <a:xfrm>
              <a:off x="451106" y="2478529"/>
              <a:ext cx="11342915" cy="693624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 spc="-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000" b="0" spc="0" dirty="0">
                  <a:solidFill>
                    <a:srgbClr val="00F0B9"/>
                  </a:solidFill>
                  <a:latin typeface="Gordita "/>
                  <a:ea typeface="+mn-lt"/>
                  <a:cs typeface="+mn-lt"/>
                </a:rPr>
                <a:t>Software Development Lifecyle</a:t>
              </a:r>
            </a:p>
          </p:txBody>
        </p:sp>
      </p:grp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C2966FF-DE57-A296-8C73-CF637ABB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118" y="6446835"/>
            <a:ext cx="486156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t>Proprietary  ©2021. All rights reserved. Incredibuild Software Ltd.</a:t>
            </a:r>
          </a:p>
        </p:txBody>
      </p:sp>
    </p:spTree>
    <p:extLst>
      <p:ext uri="{BB962C8B-B14F-4D97-AF65-F5344CB8AC3E}">
        <p14:creationId xmlns:p14="http://schemas.microsoft.com/office/powerpoint/2010/main" val="383935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7.40741E-7 L -0.06575 0.001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6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2.59259E-6 L -0.00013 0.1659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828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6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10417 2.96296E-6 C 0.15079 2.96296E-6 0.20912 0.0831 0.20912 0.15069 L 0.20912 0.30301 " pathEditMode="relative" rAng="0" ptsTypes="AAAA">
                                      <p:cBhvr>
                                        <p:cTn id="6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513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5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10417 2.96296E-6 C 0.15079 2.96296E-6 0.20912 0.0831 0.20912 0.15069 L 0.20912 0.30301 " pathEditMode="relative" rAng="0" ptsTypes="AAAA">
                                      <p:cBhvr>
                                        <p:cTn id="6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513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06159 2.96296E-6 C -0.0892 2.96296E-6 -0.12253 0.08287 -0.12253 0.15046 L -0.12253 0.30301 " pathEditMode="relative" rAng="0" ptsTypes="AAAA">
                                      <p:cBhvr>
                                        <p:cTn id="6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1513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5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06159 4.44444E-6 C -0.0892 4.44444E-6 -0.12253 0.08287 -0.12253 0.15046 L -0.12253 0.303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1513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01888 2.96296E-6 C 0.0276 2.96296E-6 0.03854 0.0831 0.03854 0.15069 L 0.03854 0.30301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1513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01927 4.44444E-6 C 0.02812 4.44444E-6 0.03919 0.0831 0.03919 0.15069 L 0.03919 0.303 " pathEditMode="relative" rAng="0" ptsTypes="AAAA">
                                      <p:cBhvr>
                                        <p:cTn id="71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1513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1.875E-6 2.22222E-6 L 0.34844 0.0525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22" y="261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5118 -0.1944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06432 -0.0009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4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5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5.55112E-17 L 0.10417 5.55112E-17 C 0.15079 5.55112E-17 0.20912 0.0831 0.20912 0.15069 L 0.20912 0.30301 " pathEditMode="relative" rAng="0" ptsTypes="AAAA">
                                      <p:cBhvr>
                                        <p:cTn id="15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513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5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10416 1.48148E-6 C 0.15078 1.48148E-6 0.20911 0.0831 0.20911 0.15069 L 0.20911 0.30301 " pathEditMode="relative" rAng="0" ptsTypes="AAAA">
                                      <p:cBhvr>
                                        <p:cTn id="15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5139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5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01888 2.96296E-6 C 0.0276 2.96296E-6 0.03854 0.0831 0.03854 0.15069 L 0.03854 0.30301 " pathEditMode="relative" rAng="0" ptsTypes="AAAA">
                                      <p:cBhvr>
                                        <p:cTn id="16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15139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5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01927 2.96296E-6 C 0.02812 2.96296E-6 0.03919 0.0831 0.03919 0.15069 L 0.03919 0.30301 " pathEditMode="relative" rAng="0" ptsTypes="AAAA">
                                      <p:cBhvr>
                                        <p:cTn id="162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15139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5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6159 2.96296E-6 C -0.0892 2.96296E-6 -0.12253 0.08287 -0.12253 0.15046 L -0.12253 0.30301 " pathEditMode="relative" rAng="0" ptsTypes="AAAA">
                                      <p:cBhvr>
                                        <p:cTn id="164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15139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5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06159 4.44444E-6 C -0.08919 4.44444E-6 -0.12253 0.08287 -0.12253 0.15046 L -0.12253 0.303 " pathEditMode="relative" rAng="0" ptsTypes="AAAA">
                                      <p:cBhvr>
                                        <p:cTn id="16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15139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1.66667E-6 2.22222E-6 L 0.34818 0.1581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7894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48" grpId="0" animBg="1"/>
      <p:bldP spid="148" grpId="1" animBg="1"/>
      <p:bldP spid="149" grpId="0" animBg="1"/>
      <p:bldP spid="149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50" grpId="0" animBg="1"/>
      <p:bldP spid="199" grpId="0"/>
      <p:bldP spid="219" grpId="0"/>
      <p:bldP spid="219" grpId="1"/>
      <p:bldP spid="2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D020D47-6202-E0EC-4B36-B7D761DDD123}"/>
              </a:ext>
            </a:extLst>
          </p:cNvPr>
          <p:cNvSpPr/>
          <p:nvPr/>
        </p:nvSpPr>
        <p:spPr>
          <a:xfrm>
            <a:off x="331426" y="2345393"/>
            <a:ext cx="7260536" cy="285050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38100">
            <a:noFill/>
          </a:ln>
          <a:effectLst>
            <a:outerShdw blurRad="520700" sx="102000" sy="102000" algn="ctr" rotWithShape="0">
              <a:srgbClr val="01EB9C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 Medium" pitchFamily="50" charset="0"/>
              <a:ea typeface="+mn-ea"/>
              <a:cs typeface="Gordita Medium" pitchFamily="50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EB39F-EF6F-4FE9-A348-D7D5BE7F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0A850-455A-4710-8076-D56E305EEE0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111BC72-D89D-665B-6E2C-22F31DB03ECF}"/>
              </a:ext>
            </a:extLst>
          </p:cNvPr>
          <p:cNvSpPr txBox="1">
            <a:spLocks/>
          </p:cNvSpPr>
          <p:nvPr/>
        </p:nvSpPr>
        <p:spPr>
          <a:xfrm>
            <a:off x="6192566" y="2399643"/>
            <a:ext cx="5180283" cy="405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 Medium" pitchFamily="50" charset="0"/>
              <a:ea typeface="+mn-ea"/>
              <a:cs typeface="Gordita Medium" pitchFamily="50" charset="0"/>
            </a:endParaRPr>
          </a:p>
        </p:txBody>
      </p:sp>
      <p:pic>
        <p:nvPicPr>
          <p:cNvPr id="48" name="9s">
            <a:hlinkClick r:id="" action="ppaction://media"/>
            <a:extLst>
              <a:ext uri="{FF2B5EF4-FFF2-40B4-BE49-F238E27FC236}">
                <a16:creationId xmlns:a16="http://schemas.microsoft.com/office/drawing/2014/main" id="{2C6FF547-9BDA-3C29-843A-527107183DC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2721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5244" y="7156450"/>
            <a:ext cx="304800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5771F-2205-B05F-3A7A-00DF6DE1D5B1}"/>
              </a:ext>
            </a:extLst>
          </p:cNvPr>
          <p:cNvSpPr txBox="1"/>
          <p:nvPr/>
        </p:nvSpPr>
        <p:spPr>
          <a:xfrm>
            <a:off x="0" y="39536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Talk Is Cheap…Show Me The Code! – Linus Torvalds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0E57F-0E29-47AE-26B1-1C79B4C80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426" y="2345393"/>
            <a:ext cx="7260535" cy="28505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CF4CE5-2C0B-CDE4-6E84-5C78FEFD648E}"/>
              </a:ext>
            </a:extLst>
          </p:cNvPr>
          <p:cNvSpPr txBox="1"/>
          <p:nvPr/>
        </p:nvSpPr>
        <p:spPr>
          <a:xfrm>
            <a:off x="0" y="12808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Demo </a:t>
            </a:r>
            <a:r>
              <a:rPr lang="en-US" sz="2800" dirty="0" err="1">
                <a:solidFill>
                  <a:schemeClr val="bg1"/>
                </a:solidFill>
              </a:rPr>
              <a:t>Klocwork</a:t>
            </a:r>
            <a:r>
              <a:rPr lang="en-US" sz="2800" dirty="0">
                <a:solidFill>
                  <a:schemeClr val="bg1"/>
                </a:solidFill>
              </a:rPr>
              <a:t> – Static Code Analysis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A4D8F6-8467-53AA-C415-927B8B70EDEA}"/>
              </a:ext>
            </a:extLst>
          </p:cNvPr>
          <p:cNvSpPr/>
          <p:nvPr/>
        </p:nvSpPr>
        <p:spPr>
          <a:xfrm>
            <a:off x="8505638" y="3163370"/>
            <a:ext cx="3024188" cy="2705668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zure Icon" descr="Download HD Azure Product Marketing Manager For Microsoft - Microsoft Azure  Logo White Transparent PNG Image - NicePNG.com">
            <a:extLst>
              <a:ext uri="{FF2B5EF4-FFF2-40B4-BE49-F238E27FC236}">
                <a16:creationId xmlns:a16="http://schemas.microsoft.com/office/drawing/2014/main" id="{C3528ADC-BC1D-7AF9-44BA-27440B5B0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26" y="6028317"/>
            <a:ext cx="624156" cy="17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1AD1C9-3BFF-4235-1DD5-E73731C75C54}"/>
              </a:ext>
            </a:extLst>
          </p:cNvPr>
          <p:cNvGrpSpPr/>
          <p:nvPr/>
        </p:nvGrpSpPr>
        <p:grpSpPr>
          <a:xfrm>
            <a:off x="8569062" y="4015151"/>
            <a:ext cx="1007925" cy="501053"/>
            <a:chOff x="11251504" y="2156087"/>
            <a:chExt cx="1007925" cy="501053"/>
          </a:xfrm>
        </p:grpSpPr>
        <p:grpSp>
          <p:nvGrpSpPr>
            <p:cNvPr id="10" name="Cloud Coord">
              <a:extLst>
                <a:ext uri="{FF2B5EF4-FFF2-40B4-BE49-F238E27FC236}">
                  <a16:creationId xmlns:a16="http://schemas.microsoft.com/office/drawing/2014/main" id="{8E921DDC-5B91-5128-7E78-950FBFBC46E7}"/>
                </a:ext>
              </a:extLst>
            </p:cNvPr>
            <p:cNvGrpSpPr/>
            <p:nvPr/>
          </p:nvGrpSpPr>
          <p:grpSpPr>
            <a:xfrm>
              <a:off x="11539876" y="2156087"/>
              <a:ext cx="373690" cy="114981"/>
              <a:chOff x="-1860843" y="3059045"/>
              <a:chExt cx="373690" cy="11498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DA62779-1D5A-A5B7-43A9-3DFF1FC53E21}"/>
                  </a:ext>
                </a:extLst>
              </p:cNvPr>
              <p:cNvSpPr/>
              <p:nvPr/>
            </p:nvSpPr>
            <p:spPr>
              <a:xfrm>
                <a:off x="-1860843" y="3059045"/>
                <a:ext cx="373690" cy="114981"/>
              </a:xfrm>
              <a:custGeom>
                <a:avLst/>
                <a:gdLst>
                  <a:gd name="connsiteX0" fmla="*/ 0 w 388620"/>
                  <a:gd name="connsiteY0" fmla="*/ 0 h 119575"/>
                  <a:gd name="connsiteX1" fmla="*/ 388620 w 388620"/>
                  <a:gd name="connsiteY1" fmla="*/ 0 h 119575"/>
                  <a:gd name="connsiteX2" fmla="*/ 388620 w 388620"/>
                  <a:gd name="connsiteY2" fmla="*/ 119576 h 119575"/>
                  <a:gd name="connsiteX3" fmla="*/ 0 w 388620"/>
                  <a:gd name="connsiteY3" fmla="*/ 119576 h 1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620" h="119575">
                    <a:moveTo>
                      <a:pt x="0" y="0"/>
                    </a:moveTo>
                    <a:lnTo>
                      <a:pt x="388620" y="0"/>
                    </a:lnTo>
                    <a:lnTo>
                      <a:pt x="388620" y="119576"/>
                    </a:lnTo>
                    <a:lnTo>
                      <a:pt x="0" y="119576"/>
                    </a:ln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7F3129-1CB6-7D3B-337F-B5276255A4A1}"/>
                  </a:ext>
                </a:extLst>
              </p:cNvPr>
              <p:cNvSpPr/>
              <p:nvPr/>
            </p:nvSpPr>
            <p:spPr>
              <a:xfrm>
                <a:off x="-181772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AB0E94D-8872-CCF1-D6C4-60CD52A8A7DA}"/>
                  </a:ext>
                </a:extLst>
              </p:cNvPr>
              <p:cNvSpPr/>
              <p:nvPr/>
            </p:nvSpPr>
            <p:spPr>
              <a:xfrm>
                <a:off x="-178897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F96254B-27D1-EBE1-03FE-D4CAF14192A9}"/>
                  </a:ext>
                </a:extLst>
              </p:cNvPr>
              <p:cNvSpPr/>
              <p:nvPr/>
            </p:nvSpPr>
            <p:spPr>
              <a:xfrm>
                <a:off x="-176023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D528A33-8581-CD2F-05A5-EC427712D830}"/>
                  </a:ext>
                </a:extLst>
              </p:cNvPr>
              <p:cNvSpPr/>
              <p:nvPr/>
            </p:nvSpPr>
            <p:spPr>
              <a:xfrm>
                <a:off x="-173148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E735A63-5E27-7B19-452B-3252D2F601F0}"/>
                  </a:ext>
                </a:extLst>
              </p:cNvPr>
              <p:cNvSpPr/>
              <p:nvPr/>
            </p:nvSpPr>
            <p:spPr>
              <a:xfrm>
                <a:off x="-1702744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D8C3D6C-4421-7473-2102-1BBE84CAF553}"/>
                  </a:ext>
                </a:extLst>
              </p:cNvPr>
              <p:cNvSpPr/>
              <p:nvPr/>
            </p:nvSpPr>
            <p:spPr>
              <a:xfrm>
                <a:off x="-1616507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A0C020A-69CF-B3FA-69C3-419CA2BDB792}"/>
                  </a:ext>
                </a:extLst>
              </p:cNvPr>
              <p:cNvSpPr/>
              <p:nvPr/>
            </p:nvSpPr>
            <p:spPr>
              <a:xfrm>
                <a:off x="-1645252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B9D304-C9D6-A816-A440-D8DB1E27111F}"/>
                  </a:ext>
                </a:extLst>
              </p:cNvPr>
              <p:cNvSpPr/>
              <p:nvPr/>
            </p:nvSpPr>
            <p:spPr>
              <a:xfrm>
                <a:off x="-1673998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76583C9-1747-6880-06CD-F7FE762AE6E1}"/>
                  </a:ext>
                </a:extLst>
              </p:cNvPr>
              <p:cNvSpPr/>
              <p:nvPr/>
            </p:nvSpPr>
            <p:spPr>
              <a:xfrm>
                <a:off x="-1573390" y="3094977"/>
                <a:ext cx="43117" cy="43117"/>
              </a:xfrm>
              <a:custGeom>
                <a:avLst/>
                <a:gdLst>
                  <a:gd name="connsiteX0" fmla="*/ 44841 w 44840"/>
                  <a:gd name="connsiteY0" fmla="*/ 22420 h 44840"/>
                  <a:gd name="connsiteX1" fmla="*/ 22420 w 44840"/>
                  <a:gd name="connsiteY1" fmla="*/ 44841 h 44840"/>
                  <a:gd name="connsiteX2" fmla="*/ 0 w 44840"/>
                  <a:gd name="connsiteY2" fmla="*/ 22420 h 44840"/>
                  <a:gd name="connsiteX3" fmla="*/ 22420 w 44840"/>
                  <a:gd name="connsiteY3" fmla="*/ 0 h 44840"/>
                  <a:gd name="connsiteX4" fmla="*/ 44841 w 44840"/>
                  <a:gd name="connsiteY4" fmla="*/ 22420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40" h="44840">
                    <a:moveTo>
                      <a:pt x="44841" y="22420"/>
                    </a:moveTo>
                    <a:cubicBezTo>
                      <a:pt x="44841" y="34803"/>
                      <a:pt x="34803" y="44841"/>
                      <a:pt x="22420" y="44841"/>
                    </a:cubicBezTo>
                    <a:cubicBezTo>
                      <a:pt x="10038" y="44841"/>
                      <a:pt x="0" y="34803"/>
                      <a:pt x="0" y="22420"/>
                    </a:cubicBezTo>
                    <a:cubicBezTo>
                      <a:pt x="0" y="10038"/>
                      <a:pt x="10038" y="0"/>
                      <a:pt x="22420" y="0"/>
                    </a:cubicBezTo>
                    <a:cubicBezTo>
                      <a:pt x="34803" y="0"/>
                      <a:pt x="44841" y="10038"/>
                      <a:pt x="44841" y="22420"/>
                    </a:cubicBez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81849E-E01E-BA9C-C61A-A89907470002}"/>
                </a:ext>
              </a:extLst>
            </p:cNvPr>
            <p:cNvSpPr txBox="1"/>
            <p:nvPr/>
          </p:nvSpPr>
          <p:spPr>
            <a:xfrm>
              <a:off x="11251504" y="2349363"/>
              <a:ext cx="100792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Coordinator 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ordita"/>
                  <a:ea typeface="Noto Sans" panose="020B0502040504020204" pitchFamily="34" charset="0"/>
                  <a:cs typeface="Arial"/>
                </a:rPr>
                <a:t>Helper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0DAE54-A112-73F8-D398-E719DCC3BFAC}"/>
              </a:ext>
            </a:extLst>
          </p:cNvPr>
          <p:cNvGrpSpPr/>
          <p:nvPr/>
        </p:nvGrpSpPr>
        <p:grpSpPr>
          <a:xfrm>
            <a:off x="10553676" y="4266100"/>
            <a:ext cx="703168" cy="320497"/>
            <a:chOff x="10449193" y="3436594"/>
            <a:chExt cx="703168" cy="320497"/>
          </a:xfrm>
        </p:grpSpPr>
        <p:grpSp>
          <p:nvGrpSpPr>
            <p:cNvPr id="23" name="Cloud Coord">
              <a:extLst>
                <a:ext uri="{FF2B5EF4-FFF2-40B4-BE49-F238E27FC236}">
                  <a16:creationId xmlns:a16="http://schemas.microsoft.com/office/drawing/2014/main" id="{E9EF39CB-DD36-81F4-2C58-7CA9851EF3EA}"/>
                </a:ext>
              </a:extLst>
            </p:cNvPr>
            <p:cNvGrpSpPr/>
            <p:nvPr/>
          </p:nvGrpSpPr>
          <p:grpSpPr>
            <a:xfrm>
              <a:off x="10599560" y="3436594"/>
              <a:ext cx="373690" cy="114981"/>
              <a:chOff x="-1860843" y="3059045"/>
              <a:chExt cx="373690" cy="114981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FEF8C7C-BE4F-C729-F8BF-94AEDB5442B9}"/>
                  </a:ext>
                </a:extLst>
              </p:cNvPr>
              <p:cNvSpPr/>
              <p:nvPr/>
            </p:nvSpPr>
            <p:spPr>
              <a:xfrm>
                <a:off x="-1860843" y="3059045"/>
                <a:ext cx="373690" cy="114981"/>
              </a:xfrm>
              <a:custGeom>
                <a:avLst/>
                <a:gdLst>
                  <a:gd name="connsiteX0" fmla="*/ 0 w 388620"/>
                  <a:gd name="connsiteY0" fmla="*/ 0 h 119575"/>
                  <a:gd name="connsiteX1" fmla="*/ 388620 w 388620"/>
                  <a:gd name="connsiteY1" fmla="*/ 0 h 119575"/>
                  <a:gd name="connsiteX2" fmla="*/ 388620 w 388620"/>
                  <a:gd name="connsiteY2" fmla="*/ 119576 h 119575"/>
                  <a:gd name="connsiteX3" fmla="*/ 0 w 388620"/>
                  <a:gd name="connsiteY3" fmla="*/ 119576 h 1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620" h="119575">
                    <a:moveTo>
                      <a:pt x="0" y="0"/>
                    </a:moveTo>
                    <a:lnTo>
                      <a:pt x="388620" y="0"/>
                    </a:lnTo>
                    <a:lnTo>
                      <a:pt x="388620" y="119576"/>
                    </a:lnTo>
                    <a:lnTo>
                      <a:pt x="0" y="119576"/>
                    </a:ln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D5E0676-CAD9-E791-BE21-E4D89322E873}"/>
                  </a:ext>
                </a:extLst>
              </p:cNvPr>
              <p:cNvSpPr/>
              <p:nvPr/>
            </p:nvSpPr>
            <p:spPr>
              <a:xfrm>
                <a:off x="-181772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52DA325-CA08-4241-3CD1-2C73E57DAF8A}"/>
                  </a:ext>
                </a:extLst>
              </p:cNvPr>
              <p:cNvSpPr/>
              <p:nvPr/>
            </p:nvSpPr>
            <p:spPr>
              <a:xfrm>
                <a:off x="-178897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CF93EBC-8A68-336E-6908-E4E4450E2347}"/>
                  </a:ext>
                </a:extLst>
              </p:cNvPr>
              <p:cNvSpPr/>
              <p:nvPr/>
            </p:nvSpPr>
            <p:spPr>
              <a:xfrm>
                <a:off x="-176023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095946B-FD5B-3B5D-46BC-2123128E7868}"/>
                  </a:ext>
                </a:extLst>
              </p:cNvPr>
              <p:cNvSpPr/>
              <p:nvPr/>
            </p:nvSpPr>
            <p:spPr>
              <a:xfrm>
                <a:off x="-173148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0E9B2C5-9036-E590-5C55-E57CE946A482}"/>
                  </a:ext>
                </a:extLst>
              </p:cNvPr>
              <p:cNvSpPr/>
              <p:nvPr/>
            </p:nvSpPr>
            <p:spPr>
              <a:xfrm>
                <a:off x="-1702744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F06BBF2-A7F0-9467-6B31-A71C9C82F9B4}"/>
                  </a:ext>
                </a:extLst>
              </p:cNvPr>
              <p:cNvSpPr/>
              <p:nvPr/>
            </p:nvSpPr>
            <p:spPr>
              <a:xfrm>
                <a:off x="-1616507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95A6B6D-39CC-A881-854D-D50744ECA7F8}"/>
                  </a:ext>
                </a:extLst>
              </p:cNvPr>
              <p:cNvSpPr/>
              <p:nvPr/>
            </p:nvSpPr>
            <p:spPr>
              <a:xfrm>
                <a:off x="-1645252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3725E50-9AA8-F5C2-22AE-BD53631496B3}"/>
                  </a:ext>
                </a:extLst>
              </p:cNvPr>
              <p:cNvSpPr/>
              <p:nvPr/>
            </p:nvSpPr>
            <p:spPr>
              <a:xfrm>
                <a:off x="-1673998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DC7B10C-3DF0-5D82-CBBC-9276D9A5391C}"/>
                  </a:ext>
                </a:extLst>
              </p:cNvPr>
              <p:cNvSpPr/>
              <p:nvPr/>
            </p:nvSpPr>
            <p:spPr>
              <a:xfrm>
                <a:off x="-1573390" y="3094977"/>
                <a:ext cx="43117" cy="43117"/>
              </a:xfrm>
              <a:custGeom>
                <a:avLst/>
                <a:gdLst>
                  <a:gd name="connsiteX0" fmla="*/ 44841 w 44840"/>
                  <a:gd name="connsiteY0" fmla="*/ 22420 h 44840"/>
                  <a:gd name="connsiteX1" fmla="*/ 22420 w 44840"/>
                  <a:gd name="connsiteY1" fmla="*/ 44841 h 44840"/>
                  <a:gd name="connsiteX2" fmla="*/ 0 w 44840"/>
                  <a:gd name="connsiteY2" fmla="*/ 22420 h 44840"/>
                  <a:gd name="connsiteX3" fmla="*/ 22420 w 44840"/>
                  <a:gd name="connsiteY3" fmla="*/ 0 h 44840"/>
                  <a:gd name="connsiteX4" fmla="*/ 44841 w 44840"/>
                  <a:gd name="connsiteY4" fmla="*/ 22420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40" h="44840">
                    <a:moveTo>
                      <a:pt x="44841" y="22420"/>
                    </a:moveTo>
                    <a:cubicBezTo>
                      <a:pt x="44841" y="34803"/>
                      <a:pt x="34803" y="44841"/>
                      <a:pt x="22420" y="44841"/>
                    </a:cubicBezTo>
                    <a:cubicBezTo>
                      <a:pt x="10038" y="44841"/>
                      <a:pt x="0" y="34803"/>
                      <a:pt x="0" y="22420"/>
                    </a:cubicBezTo>
                    <a:cubicBezTo>
                      <a:pt x="0" y="10038"/>
                      <a:pt x="10038" y="0"/>
                      <a:pt x="22420" y="0"/>
                    </a:cubicBezTo>
                    <a:cubicBezTo>
                      <a:pt x="34803" y="0"/>
                      <a:pt x="44841" y="10038"/>
                      <a:pt x="44841" y="22420"/>
                    </a:cubicBez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AC98F6-9D9D-2FF3-F9CF-EEFC58427BC8}"/>
                </a:ext>
              </a:extLst>
            </p:cNvPr>
            <p:cNvSpPr txBox="1"/>
            <p:nvPr/>
          </p:nvSpPr>
          <p:spPr>
            <a:xfrm>
              <a:off x="10449193" y="3603203"/>
              <a:ext cx="70316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Helper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C0AFC3-4A1D-9248-4FCC-68A1D6883009}"/>
              </a:ext>
            </a:extLst>
          </p:cNvPr>
          <p:cNvGrpSpPr/>
          <p:nvPr/>
        </p:nvGrpSpPr>
        <p:grpSpPr>
          <a:xfrm>
            <a:off x="10274286" y="5236466"/>
            <a:ext cx="703168" cy="457899"/>
            <a:chOff x="9736876" y="4070489"/>
            <a:chExt cx="703168" cy="457899"/>
          </a:xfrm>
        </p:grpSpPr>
        <p:grpSp>
          <p:nvGrpSpPr>
            <p:cNvPr id="36" name="Cloud Coord">
              <a:extLst>
                <a:ext uri="{FF2B5EF4-FFF2-40B4-BE49-F238E27FC236}">
                  <a16:creationId xmlns:a16="http://schemas.microsoft.com/office/drawing/2014/main" id="{A798FF0C-A310-D0AB-6EA2-6E531AFFA3AD}"/>
                </a:ext>
              </a:extLst>
            </p:cNvPr>
            <p:cNvGrpSpPr/>
            <p:nvPr/>
          </p:nvGrpSpPr>
          <p:grpSpPr>
            <a:xfrm>
              <a:off x="9889234" y="4070489"/>
              <a:ext cx="373690" cy="114981"/>
              <a:chOff x="-1860843" y="3059045"/>
              <a:chExt cx="373690" cy="114981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31AA8AB-D29E-92CB-5637-9C9834DF8F85}"/>
                  </a:ext>
                </a:extLst>
              </p:cNvPr>
              <p:cNvSpPr/>
              <p:nvPr/>
            </p:nvSpPr>
            <p:spPr>
              <a:xfrm>
                <a:off x="-1860843" y="3059045"/>
                <a:ext cx="373690" cy="114981"/>
              </a:xfrm>
              <a:custGeom>
                <a:avLst/>
                <a:gdLst>
                  <a:gd name="connsiteX0" fmla="*/ 0 w 388620"/>
                  <a:gd name="connsiteY0" fmla="*/ 0 h 119575"/>
                  <a:gd name="connsiteX1" fmla="*/ 388620 w 388620"/>
                  <a:gd name="connsiteY1" fmla="*/ 0 h 119575"/>
                  <a:gd name="connsiteX2" fmla="*/ 388620 w 388620"/>
                  <a:gd name="connsiteY2" fmla="*/ 119576 h 119575"/>
                  <a:gd name="connsiteX3" fmla="*/ 0 w 388620"/>
                  <a:gd name="connsiteY3" fmla="*/ 119576 h 1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620" h="119575">
                    <a:moveTo>
                      <a:pt x="0" y="0"/>
                    </a:moveTo>
                    <a:lnTo>
                      <a:pt x="388620" y="0"/>
                    </a:lnTo>
                    <a:lnTo>
                      <a:pt x="388620" y="119576"/>
                    </a:lnTo>
                    <a:lnTo>
                      <a:pt x="0" y="119576"/>
                    </a:ln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4EC120F-FFD9-F6C3-D4F0-D01BDD696E4C}"/>
                  </a:ext>
                </a:extLst>
              </p:cNvPr>
              <p:cNvSpPr/>
              <p:nvPr/>
            </p:nvSpPr>
            <p:spPr>
              <a:xfrm>
                <a:off x="-181772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E62A5A8-55C9-70FD-FC29-1E9ACE2610EC}"/>
                  </a:ext>
                </a:extLst>
              </p:cNvPr>
              <p:cNvSpPr/>
              <p:nvPr/>
            </p:nvSpPr>
            <p:spPr>
              <a:xfrm>
                <a:off x="-178897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B9BAA91-13D4-6EC5-266B-A42B1FDD4410}"/>
                  </a:ext>
                </a:extLst>
              </p:cNvPr>
              <p:cNvSpPr/>
              <p:nvPr/>
            </p:nvSpPr>
            <p:spPr>
              <a:xfrm>
                <a:off x="-176023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85DC02C-1D90-F3C7-8A3F-197F082CE5A3}"/>
                  </a:ext>
                </a:extLst>
              </p:cNvPr>
              <p:cNvSpPr/>
              <p:nvPr/>
            </p:nvSpPr>
            <p:spPr>
              <a:xfrm>
                <a:off x="-173148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D4EBA1C-76D5-3D89-5DB2-EEB19DC90FE6}"/>
                  </a:ext>
                </a:extLst>
              </p:cNvPr>
              <p:cNvSpPr/>
              <p:nvPr/>
            </p:nvSpPr>
            <p:spPr>
              <a:xfrm>
                <a:off x="-1702744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F40BE12-E806-B2BF-E9D6-71AE178F4146}"/>
                  </a:ext>
                </a:extLst>
              </p:cNvPr>
              <p:cNvSpPr/>
              <p:nvPr/>
            </p:nvSpPr>
            <p:spPr>
              <a:xfrm>
                <a:off x="-1616507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A9DED2E-64BF-1790-A588-E91CB7D5FA13}"/>
                  </a:ext>
                </a:extLst>
              </p:cNvPr>
              <p:cNvSpPr/>
              <p:nvPr/>
            </p:nvSpPr>
            <p:spPr>
              <a:xfrm>
                <a:off x="-1645252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61C9C87-2808-44B7-03E5-18C4638EF3E6}"/>
                  </a:ext>
                </a:extLst>
              </p:cNvPr>
              <p:cNvSpPr/>
              <p:nvPr/>
            </p:nvSpPr>
            <p:spPr>
              <a:xfrm>
                <a:off x="-1673998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46ED669-A4CD-A991-5AA1-7B0C5240B3DD}"/>
                  </a:ext>
                </a:extLst>
              </p:cNvPr>
              <p:cNvSpPr/>
              <p:nvPr/>
            </p:nvSpPr>
            <p:spPr>
              <a:xfrm>
                <a:off x="-1573390" y="3094977"/>
                <a:ext cx="43117" cy="43117"/>
              </a:xfrm>
              <a:custGeom>
                <a:avLst/>
                <a:gdLst>
                  <a:gd name="connsiteX0" fmla="*/ 44841 w 44840"/>
                  <a:gd name="connsiteY0" fmla="*/ 22420 h 44840"/>
                  <a:gd name="connsiteX1" fmla="*/ 22420 w 44840"/>
                  <a:gd name="connsiteY1" fmla="*/ 44841 h 44840"/>
                  <a:gd name="connsiteX2" fmla="*/ 0 w 44840"/>
                  <a:gd name="connsiteY2" fmla="*/ 22420 h 44840"/>
                  <a:gd name="connsiteX3" fmla="*/ 22420 w 44840"/>
                  <a:gd name="connsiteY3" fmla="*/ 0 h 44840"/>
                  <a:gd name="connsiteX4" fmla="*/ 44841 w 44840"/>
                  <a:gd name="connsiteY4" fmla="*/ 22420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40" h="44840">
                    <a:moveTo>
                      <a:pt x="44841" y="22420"/>
                    </a:moveTo>
                    <a:cubicBezTo>
                      <a:pt x="44841" y="34803"/>
                      <a:pt x="34803" y="44841"/>
                      <a:pt x="22420" y="44841"/>
                    </a:cubicBezTo>
                    <a:cubicBezTo>
                      <a:pt x="10038" y="44841"/>
                      <a:pt x="0" y="34803"/>
                      <a:pt x="0" y="22420"/>
                    </a:cubicBezTo>
                    <a:cubicBezTo>
                      <a:pt x="0" y="10038"/>
                      <a:pt x="10038" y="0"/>
                      <a:pt x="22420" y="0"/>
                    </a:cubicBezTo>
                    <a:cubicBezTo>
                      <a:pt x="34803" y="0"/>
                      <a:pt x="44841" y="10038"/>
                      <a:pt x="44841" y="22420"/>
                    </a:cubicBez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33DEE09-4061-150B-5249-9E15C946963C}"/>
                </a:ext>
              </a:extLst>
            </p:cNvPr>
            <p:cNvSpPr txBox="1"/>
            <p:nvPr/>
          </p:nvSpPr>
          <p:spPr>
            <a:xfrm>
              <a:off x="9736876" y="4220611"/>
              <a:ext cx="70316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Spot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Helper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C2C5D18-7B9C-337F-A13D-6EF68A4B011D}"/>
              </a:ext>
            </a:extLst>
          </p:cNvPr>
          <p:cNvGrpSpPr/>
          <p:nvPr/>
        </p:nvGrpSpPr>
        <p:grpSpPr>
          <a:xfrm>
            <a:off x="9512573" y="3327017"/>
            <a:ext cx="1046920" cy="745005"/>
            <a:chOff x="9303032" y="2671195"/>
            <a:chExt cx="1046920" cy="745005"/>
          </a:xfrm>
        </p:grpSpPr>
        <p:grpSp>
          <p:nvGrpSpPr>
            <p:cNvPr id="52" name="Cloud Coord">
              <a:extLst>
                <a:ext uri="{FF2B5EF4-FFF2-40B4-BE49-F238E27FC236}">
                  <a16:creationId xmlns:a16="http://schemas.microsoft.com/office/drawing/2014/main" id="{58E4C032-50E3-6428-A889-5F4CDC7B4D78}"/>
                </a:ext>
              </a:extLst>
            </p:cNvPr>
            <p:cNvGrpSpPr/>
            <p:nvPr/>
          </p:nvGrpSpPr>
          <p:grpSpPr>
            <a:xfrm>
              <a:off x="9637635" y="3093664"/>
              <a:ext cx="373690" cy="114981"/>
              <a:chOff x="-1860843" y="3059045"/>
              <a:chExt cx="373690" cy="114981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F430B3F-0BB1-36B2-CD39-DE815371C8E8}"/>
                  </a:ext>
                </a:extLst>
              </p:cNvPr>
              <p:cNvSpPr/>
              <p:nvPr/>
            </p:nvSpPr>
            <p:spPr>
              <a:xfrm>
                <a:off x="-1860843" y="3059045"/>
                <a:ext cx="373690" cy="114981"/>
              </a:xfrm>
              <a:custGeom>
                <a:avLst/>
                <a:gdLst>
                  <a:gd name="connsiteX0" fmla="*/ 0 w 388620"/>
                  <a:gd name="connsiteY0" fmla="*/ 0 h 119575"/>
                  <a:gd name="connsiteX1" fmla="*/ 388620 w 388620"/>
                  <a:gd name="connsiteY1" fmla="*/ 0 h 119575"/>
                  <a:gd name="connsiteX2" fmla="*/ 388620 w 388620"/>
                  <a:gd name="connsiteY2" fmla="*/ 119576 h 119575"/>
                  <a:gd name="connsiteX3" fmla="*/ 0 w 388620"/>
                  <a:gd name="connsiteY3" fmla="*/ 119576 h 1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620" h="119575">
                    <a:moveTo>
                      <a:pt x="0" y="0"/>
                    </a:moveTo>
                    <a:lnTo>
                      <a:pt x="388620" y="0"/>
                    </a:lnTo>
                    <a:lnTo>
                      <a:pt x="388620" y="119576"/>
                    </a:lnTo>
                    <a:lnTo>
                      <a:pt x="0" y="119576"/>
                    </a:ln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FA127AE-076B-0BB4-C386-C952180396EC}"/>
                  </a:ext>
                </a:extLst>
              </p:cNvPr>
              <p:cNvSpPr/>
              <p:nvPr/>
            </p:nvSpPr>
            <p:spPr>
              <a:xfrm>
                <a:off x="-181772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D94C8CA-B6B9-9C9F-BE77-60764E237CA1}"/>
                  </a:ext>
                </a:extLst>
              </p:cNvPr>
              <p:cNvSpPr/>
              <p:nvPr/>
            </p:nvSpPr>
            <p:spPr>
              <a:xfrm>
                <a:off x="-178897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4AC6D66-E32B-E45B-C0BC-88EB5772B323}"/>
                  </a:ext>
                </a:extLst>
              </p:cNvPr>
              <p:cNvSpPr/>
              <p:nvPr/>
            </p:nvSpPr>
            <p:spPr>
              <a:xfrm>
                <a:off x="-176023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40BF9E8-2B20-A086-954B-6ECDB711005B}"/>
                  </a:ext>
                </a:extLst>
              </p:cNvPr>
              <p:cNvSpPr/>
              <p:nvPr/>
            </p:nvSpPr>
            <p:spPr>
              <a:xfrm>
                <a:off x="-173148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E7FCF29-BF01-C622-8846-8374AD234ACF}"/>
                  </a:ext>
                </a:extLst>
              </p:cNvPr>
              <p:cNvSpPr/>
              <p:nvPr/>
            </p:nvSpPr>
            <p:spPr>
              <a:xfrm>
                <a:off x="-1702744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8C7C518-2B75-08FA-5370-CEBD2F544D05}"/>
                  </a:ext>
                </a:extLst>
              </p:cNvPr>
              <p:cNvSpPr/>
              <p:nvPr/>
            </p:nvSpPr>
            <p:spPr>
              <a:xfrm>
                <a:off x="-1616507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7D342BF-D981-5D0B-87FF-E8175B4F9596}"/>
                  </a:ext>
                </a:extLst>
              </p:cNvPr>
              <p:cNvSpPr/>
              <p:nvPr/>
            </p:nvSpPr>
            <p:spPr>
              <a:xfrm>
                <a:off x="-1645252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A8E540B-6016-20BC-B1C4-6A9E0A36421B}"/>
                  </a:ext>
                </a:extLst>
              </p:cNvPr>
              <p:cNvSpPr/>
              <p:nvPr/>
            </p:nvSpPr>
            <p:spPr>
              <a:xfrm>
                <a:off x="-1673998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D4FDEDA-A834-1142-64F2-AA2699A64D90}"/>
                  </a:ext>
                </a:extLst>
              </p:cNvPr>
              <p:cNvSpPr/>
              <p:nvPr/>
            </p:nvSpPr>
            <p:spPr>
              <a:xfrm>
                <a:off x="-1573390" y="3094977"/>
                <a:ext cx="43117" cy="43117"/>
              </a:xfrm>
              <a:custGeom>
                <a:avLst/>
                <a:gdLst>
                  <a:gd name="connsiteX0" fmla="*/ 44841 w 44840"/>
                  <a:gd name="connsiteY0" fmla="*/ 22420 h 44840"/>
                  <a:gd name="connsiteX1" fmla="*/ 22420 w 44840"/>
                  <a:gd name="connsiteY1" fmla="*/ 44841 h 44840"/>
                  <a:gd name="connsiteX2" fmla="*/ 0 w 44840"/>
                  <a:gd name="connsiteY2" fmla="*/ 22420 h 44840"/>
                  <a:gd name="connsiteX3" fmla="*/ 22420 w 44840"/>
                  <a:gd name="connsiteY3" fmla="*/ 0 h 44840"/>
                  <a:gd name="connsiteX4" fmla="*/ 44841 w 44840"/>
                  <a:gd name="connsiteY4" fmla="*/ 22420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40" h="44840">
                    <a:moveTo>
                      <a:pt x="44841" y="22420"/>
                    </a:moveTo>
                    <a:cubicBezTo>
                      <a:pt x="44841" y="34803"/>
                      <a:pt x="34803" y="44841"/>
                      <a:pt x="22420" y="44841"/>
                    </a:cubicBezTo>
                    <a:cubicBezTo>
                      <a:pt x="10038" y="44841"/>
                      <a:pt x="0" y="34803"/>
                      <a:pt x="0" y="22420"/>
                    </a:cubicBezTo>
                    <a:cubicBezTo>
                      <a:pt x="0" y="10038"/>
                      <a:pt x="10038" y="0"/>
                      <a:pt x="22420" y="0"/>
                    </a:cubicBezTo>
                    <a:cubicBezTo>
                      <a:pt x="34803" y="0"/>
                      <a:pt x="44841" y="10038"/>
                      <a:pt x="44841" y="22420"/>
                    </a:cubicBez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A58BB2E-62FD-DAE6-E70A-60D5CFD2AD72}"/>
                </a:ext>
              </a:extLst>
            </p:cNvPr>
            <p:cNvSpPr txBox="1"/>
            <p:nvPr/>
          </p:nvSpPr>
          <p:spPr>
            <a:xfrm>
              <a:off x="9342027" y="3262312"/>
              <a:ext cx="1007925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Initiator / Helper</a:t>
              </a:r>
            </a:p>
          </p:txBody>
        </p:sp>
        <p:pic>
          <p:nvPicPr>
            <p:cNvPr id="54" name="Picture 53" descr="Icon&#10;&#10;Description automatically generated">
              <a:extLst>
                <a:ext uri="{FF2B5EF4-FFF2-40B4-BE49-F238E27FC236}">
                  <a16:creationId xmlns:a16="http://schemas.microsoft.com/office/drawing/2014/main" id="{2A56B774-9CB0-B867-9D32-B6AD6D16A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3032" y="2718095"/>
              <a:ext cx="461787" cy="288617"/>
            </a:xfrm>
            <a:prstGeom prst="rect">
              <a:avLst/>
            </a:prstGeom>
          </p:spPr>
        </p:pic>
        <p:pic>
          <p:nvPicPr>
            <p:cNvPr id="55" name="Picture 54" descr="Icon&#10;&#10;Description automatically generated">
              <a:extLst>
                <a:ext uri="{FF2B5EF4-FFF2-40B4-BE49-F238E27FC236}">
                  <a16:creationId xmlns:a16="http://schemas.microsoft.com/office/drawing/2014/main" id="{112D0F9C-E5EE-CFBF-53BA-A79C1D66F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6351" y="2671195"/>
              <a:ext cx="285785" cy="378189"/>
            </a:xfrm>
            <a:prstGeom prst="rect">
              <a:avLst/>
            </a:prstGeom>
          </p:spPr>
        </p:pic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BC60275-C3C3-EA49-8B8C-D6C8FD682FFA}"/>
              </a:ext>
            </a:extLst>
          </p:cNvPr>
          <p:cNvSpPr/>
          <p:nvPr/>
        </p:nvSpPr>
        <p:spPr>
          <a:xfrm>
            <a:off x="8699395" y="5077265"/>
            <a:ext cx="2594080" cy="66637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244BA3A-B026-0EBC-C191-EF4D8291AEDF}"/>
              </a:ext>
            </a:extLst>
          </p:cNvPr>
          <p:cNvGrpSpPr/>
          <p:nvPr/>
        </p:nvGrpSpPr>
        <p:grpSpPr>
          <a:xfrm>
            <a:off x="10553676" y="3743503"/>
            <a:ext cx="703168" cy="320497"/>
            <a:chOff x="10449193" y="3436594"/>
            <a:chExt cx="703168" cy="320497"/>
          </a:xfrm>
        </p:grpSpPr>
        <p:grpSp>
          <p:nvGrpSpPr>
            <p:cNvPr id="68" name="Cloud Coord">
              <a:extLst>
                <a:ext uri="{FF2B5EF4-FFF2-40B4-BE49-F238E27FC236}">
                  <a16:creationId xmlns:a16="http://schemas.microsoft.com/office/drawing/2014/main" id="{48E0FB2A-95CF-D427-A6CF-45EDF7999FE4}"/>
                </a:ext>
              </a:extLst>
            </p:cNvPr>
            <p:cNvGrpSpPr/>
            <p:nvPr/>
          </p:nvGrpSpPr>
          <p:grpSpPr>
            <a:xfrm>
              <a:off x="10599560" y="3436594"/>
              <a:ext cx="373690" cy="114981"/>
              <a:chOff x="-1860843" y="3059045"/>
              <a:chExt cx="373690" cy="114981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007070E-8DCB-A550-BBF0-FC6DB17918AA}"/>
                  </a:ext>
                </a:extLst>
              </p:cNvPr>
              <p:cNvSpPr/>
              <p:nvPr/>
            </p:nvSpPr>
            <p:spPr>
              <a:xfrm>
                <a:off x="-1860843" y="3059045"/>
                <a:ext cx="373690" cy="114981"/>
              </a:xfrm>
              <a:custGeom>
                <a:avLst/>
                <a:gdLst>
                  <a:gd name="connsiteX0" fmla="*/ 0 w 388620"/>
                  <a:gd name="connsiteY0" fmla="*/ 0 h 119575"/>
                  <a:gd name="connsiteX1" fmla="*/ 388620 w 388620"/>
                  <a:gd name="connsiteY1" fmla="*/ 0 h 119575"/>
                  <a:gd name="connsiteX2" fmla="*/ 388620 w 388620"/>
                  <a:gd name="connsiteY2" fmla="*/ 119576 h 119575"/>
                  <a:gd name="connsiteX3" fmla="*/ 0 w 388620"/>
                  <a:gd name="connsiteY3" fmla="*/ 119576 h 1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620" h="119575">
                    <a:moveTo>
                      <a:pt x="0" y="0"/>
                    </a:moveTo>
                    <a:lnTo>
                      <a:pt x="388620" y="0"/>
                    </a:lnTo>
                    <a:lnTo>
                      <a:pt x="388620" y="119576"/>
                    </a:lnTo>
                    <a:lnTo>
                      <a:pt x="0" y="119576"/>
                    </a:ln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C0F7060-E780-E201-6934-04E144079F90}"/>
                  </a:ext>
                </a:extLst>
              </p:cNvPr>
              <p:cNvSpPr/>
              <p:nvPr/>
            </p:nvSpPr>
            <p:spPr>
              <a:xfrm>
                <a:off x="-181772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7B3A39D-6EED-E698-1A64-21613041C775}"/>
                  </a:ext>
                </a:extLst>
              </p:cNvPr>
              <p:cNvSpPr/>
              <p:nvPr/>
            </p:nvSpPr>
            <p:spPr>
              <a:xfrm>
                <a:off x="-178897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EAD6CFE-83A3-E5AD-DE1E-52798F6051A3}"/>
                  </a:ext>
                </a:extLst>
              </p:cNvPr>
              <p:cNvSpPr/>
              <p:nvPr/>
            </p:nvSpPr>
            <p:spPr>
              <a:xfrm>
                <a:off x="-176023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C540093-A0A1-C5D9-9788-427E06897F19}"/>
                  </a:ext>
                </a:extLst>
              </p:cNvPr>
              <p:cNvSpPr/>
              <p:nvPr/>
            </p:nvSpPr>
            <p:spPr>
              <a:xfrm>
                <a:off x="-173148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AACEE7D-CC03-80A0-ADB6-93E3CBA2BE0C}"/>
                  </a:ext>
                </a:extLst>
              </p:cNvPr>
              <p:cNvSpPr/>
              <p:nvPr/>
            </p:nvSpPr>
            <p:spPr>
              <a:xfrm>
                <a:off x="-1702744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506C3B5C-AC2C-37EA-2B17-1EB0BBF0EDE9}"/>
                  </a:ext>
                </a:extLst>
              </p:cNvPr>
              <p:cNvSpPr/>
              <p:nvPr/>
            </p:nvSpPr>
            <p:spPr>
              <a:xfrm>
                <a:off x="-1616507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337EB2D8-57CA-E8C9-9FD3-84C4BE798BF8}"/>
                  </a:ext>
                </a:extLst>
              </p:cNvPr>
              <p:cNvSpPr/>
              <p:nvPr/>
            </p:nvSpPr>
            <p:spPr>
              <a:xfrm>
                <a:off x="-1645252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81BCC1F-6285-E6BE-C24E-17B9DF24C73D}"/>
                  </a:ext>
                </a:extLst>
              </p:cNvPr>
              <p:cNvSpPr/>
              <p:nvPr/>
            </p:nvSpPr>
            <p:spPr>
              <a:xfrm>
                <a:off x="-1673998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C714553-BAA1-3ED5-6421-BFD51972FB22}"/>
                  </a:ext>
                </a:extLst>
              </p:cNvPr>
              <p:cNvSpPr/>
              <p:nvPr/>
            </p:nvSpPr>
            <p:spPr>
              <a:xfrm>
                <a:off x="-1573390" y="3094977"/>
                <a:ext cx="43117" cy="43117"/>
              </a:xfrm>
              <a:custGeom>
                <a:avLst/>
                <a:gdLst>
                  <a:gd name="connsiteX0" fmla="*/ 44841 w 44840"/>
                  <a:gd name="connsiteY0" fmla="*/ 22420 h 44840"/>
                  <a:gd name="connsiteX1" fmla="*/ 22420 w 44840"/>
                  <a:gd name="connsiteY1" fmla="*/ 44841 h 44840"/>
                  <a:gd name="connsiteX2" fmla="*/ 0 w 44840"/>
                  <a:gd name="connsiteY2" fmla="*/ 22420 h 44840"/>
                  <a:gd name="connsiteX3" fmla="*/ 22420 w 44840"/>
                  <a:gd name="connsiteY3" fmla="*/ 0 h 44840"/>
                  <a:gd name="connsiteX4" fmla="*/ 44841 w 44840"/>
                  <a:gd name="connsiteY4" fmla="*/ 22420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40" h="44840">
                    <a:moveTo>
                      <a:pt x="44841" y="22420"/>
                    </a:moveTo>
                    <a:cubicBezTo>
                      <a:pt x="44841" y="34803"/>
                      <a:pt x="34803" y="44841"/>
                      <a:pt x="22420" y="44841"/>
                    </a:cubicBezTo>
                    <a:cubicBezTo>
                      <a:pt x="10038" y="44841"/>
                      <a:pt x="0" y="34803"/>
                      <a:pt x="0" y="22420"/>
                    </a:cubicBezTo>
                    <a:cubicBezTo>
                      <a:pt x="0" y="10038"/>
                      <a:pt x="10038" y="0"/>
                      <a:pt x="22420" y="0"/>
                    </a:cubicBezTo>
                    <a:cubicBezTo>
                      <a:pt x="34803" y="0"/>
                      <a:pt x="44841" y="10038"/>
                      <a:pt x="44841" y="22420"/>
                    </a:cubicBez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78100A3-D34E-DD3C-5D6B-C5C80A779028}"/>
                </a:ext>
              </a:extLst>
            </p:cNvPr>
            <p:cNvSpPr txBox="1"/>
            <p:nvPr/>
          </p:nvSpPr>
          <p:spPr>
            <a:xfrm>
              <a:off x="10449193" y="3603203"/>
              <a:ext cx="70316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Helper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673B144-81A9-8970-8ADD-8EEAF2538B44}"/>
              </a:ext>
            </a:extLst>
          </p:cNvPr>
          <p:cNvGrpSpPr/>
          <p:nvPr/>
        </p:nvGrpSpPr>
        <p:grpSpPr>
          <a:xfrm>
            <a:off x="9693433" y="4279709"/>
            <a:ext cx="703168" cy="320497"/>
            <a:chOff x="10449193" y="3436594"/>
            <a:chExt cx="703168" cy="320497"/>
          </a:xfrm>
        </p:grpSpPr>
        <p:grpSp>
          <p:nvGrpSpPr>
            <p:cNvPr id="81" name="Cloud Coord">
              <a:extLst>
                <a:ext uri="{FF2B5EF4-FFF2-40B4-BE49-F238E27FC236}">
                  <a16:creationId xmlns:a16="http://schemas.microsoft.com/office/drawing/2014/main" id="{19EEA09A-A9DA-D0ED-FE75-9CE7C47258C3}"/>
                </a:ext>
              </a:extLst>
            </p:cNvPr>
            <p:cNvGrpSpPr/>
            <p:nvPr/>
          </p:nvGrpSpPr>
          <p:grpSpPr>
            <a:xfrm>
              <a:off x="10599560" y="3436594"/>
              <a:ext cx="373690" cy="114981"/>
              <a:chOff x="-1860843" y="3059045"/>
              <a:chExt cx="373690" cy="114981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AE1FD29-6E04-9E1A-C12C-7AFE8BF6B6C6}"/>
                  </a:ext>
                </a:extLst>
              </p:cNvPr>
              <p:cNvSpPr/>
              <p:nvPr/>
            </p:nvSpPr>
            <p:spPr>
              <a:xfrm>
                <a:off x="-1860843" y="3059045"/>
                <a:ext cx="373690" cy="114981"/>
              </a:xfrm>
              <a:custGeom>
                <a:avLst/>
                <a:gdLst>
                  <a:gd name="connsiteX0" fmla="*/ 0 w 388620"/>
                  <a:gd name="connsiteY0" fmla="*/ 0 h 119575"/>
                  <a:gd name="connsiteX1" fmla="*/ 388620 w 388620"/>
                  <a:gd name="connsiteY1" fmla="*/ 0 h 119575"/>
                  <a:gd name="connsiteX2" fmla="*/ 388620 w 388620"/>
                  <a:gd name="connsiteY2" fmla="*/ 119576 h 119575"/>
                  <a:gd name="connsiteX3" fmla="*/ 0 w 388620"/>
                  <a:gd name="connsiteY3" fmla="*/ 119576 h 1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620" h="119575">
                    <a:moveTo>
                      <a:pt x="0" y="0"/>
                    </a:moveTo>
                    <a:lnTo>
                      <a:pt x="388620" y="0"/>
                    </a:lnTo>
                    <a:lnTo>
                      <a:pt x="388620" y="119576"/>
                    </a:lnTo>
                    <a:lnTo>
                      <a:pt x="0" y="119576"/>
                    </a:ln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F5BA3D38-BA5F-1AB7-57F4-A9F1BB0524F2}"/>
                  </a:ext>
                </a:extLst>
              </p:cNvPr>
              <p:cNvSpPr/>
              <p:nvPr/>
            </p:nvSpPr>
            <p:spPr>
              <a:xfrm>
                <a:off x="-181772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9757907-E2E7-E469-01F5-AE478306131D}"/>
                  </a:ext>
                </a:extLst>
              </p:cNvPr>
              <p:cNvSpPr/>
              <p:nvPr/>
            </p:nvSpPr>
            <p:spPr>
              <a:xfrm>
                <a:off x="-178897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9271E41E-D2A8-AD7A-32A0-FB8AA0116F62}"/>
                  </a:ext>
                </a:extLst>
              </p:cNvPr>
              <p:cNvSpPr/>
              <p:nvPr/>
            </p:nvSpPr>
            <p:spPr>
              <a:xfrm>
                <a:off x="-176023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DDD1DB1-ED2E-07FF-22EC-36361FAF1871}"/>
                  </a:ext>
                </a:extLst>
              </p:cNvPr>
              <p:cNvSpPr/>
              <p:nvPr/>
            </p:nvSpPr>
            <p:spPr>
              <a:xfrm>
                <a:off x="-173148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64E40509-2F09-991B-07A9-B71D2CA941D0}"/>
                  </a:ext>
                </a:extLst>
              </p:cNvPr>
              <p:cNvSpPr/>
              <p:nvPr/>
            </p:nvSpPr>
            <p:spPr>
              <a:xfrm>
                <a:off x="-1702744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3B79A50-998E-1534-87D4-F987449D6119}"/>
                  </a:ext>
                </a:extLst>
              </p:cNvPr>
              <p:cNvSpPr/>
              <p:nvPr/>
            </p:nvSpPr>
            <p:spPr>
              <a:xfrm>
                <a:off x="-1616507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30B23FF-E898-C3D9-2D3D-1876CD6F7EA1}"/>
                  </a:ext>
                </a:extLst>
              </p:cNvPr>
              <p:cNvSpPr/>
              <p:nvPr/>
            </p:nvSpPr>
            <p:spPr>
              <a:xfrm>
                <a:off x="-1645252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983C739-02AC-F3CB-479A-D7E8F2E5392A}"/>
                  </a:ext>
                </a:extLst>
              </p:cNvPr>
              <p:cNvSpPr/>
              <p:nvPr/>
            </p:nvSpPr>
            <p:spPr>
              <a:xfrm>
                <a:off x="-1673998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2539632-70D5-5371-165B-D65A89A4BDCE}"/>
                  </a:ext>
                </a:extLst>
              </p:cNvPr>
              <p:cNvSpPr/>
              <p:nvPr/>
            </p:nvSpPr>
            <p:spPr>
              <a:xfrm>
                <a:off x="-1573390" y="3094977"/>
                <a:ext cx="43117" cy="43117"/>
              </a:xfrm>
              <a:custGeom>
                <a:avLst/>
                <a:gdLst>
                  <a:gd name="connsiteX0" fmla="*/ 44841 w 44840"/>
                  <a:gd name="connsiteY0" fmla="*/ 22420 h 44840"/>
                  <a:gd name="connsiteX1" fmla="*/ 22420 w 44840"/>
                  <a:gd name="connsiteY1" fmla="*/ 44841 h 44840"/>
                  <a:gd name="connsiteX2" fmla="*/ 0 w 44840"/>
                  <a:gd name="connsiteY2" fmla="*/ 22420 h 44840"/>
                  <a:gd name="connsiteX3" fmla="*/ 22420 w 44840"/>
                  <a:gd name="connsiteY3" fmla="*/ 0 h 44840"/>
                  <a:gd name="connsiteX4" fmla="*/ 44841 w 44840"/>
                  <a:gd name="connsiteY4" fmla="*/ 22420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40" h="44840">
                    <a:moveTo>
                      <a:pt x="44841" y="22420"/>
                    </a:moveTo>
                    <a:cubicBezTo>
                      <a:pt x="44841" y="34803"/>
                      <a:pt x="34803" y="44841"/>
                      <a:pt x="22420" y="44841"/>
                    </a:cubicBezTo>
                    <a:cubicBezTo>
                      <a:pt x="10038" y="44841"/>
                      <a:pt x="0" y="34803"/>
                      <a:pt x="0" y="22420"/>
                    </a:cubicBezTo>
                    <a:cubicBezTo>
                      <a:pt x="0" y="10038"/>
                      <a:pt x="10038" y="0"/>
                      <a:pt x="22420" y="0"/>
                    </a:cubicBezTo>
                    <a:cubicBezTo>
                      <a:pt x="34803" y="0"/>
                      <a:pt x="44841" y="10038"/>
                      <a:pt x="44841" y="22420"/>
                    </a:cubicBez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AA6B5ED-2DC8-7C89-62FB-5B2AA8E8E4CD}"/>
                </a:ext>
              </a:extLst>
            </p:cNvPr>
            <p:cNvSpPr txBox="1"/>
            <p:nvPr/>
          </p:nvSpPr>
          <p:spPr>
            <a:xfrm>
              <a:off x="10449193" y="3603203"/>
              <a:ext cx="70316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Helper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98EBF4B-F403-776A-41A5-0F2C405D8F70}"/>
              </a:ext>
            </a:extLst>
          </p:cNvPr>
          <p:cNvGrpSpPr/>
          <p:nvPr/>
        </p:nvGrpSpPr>
        <p:grpSpPr>
          <a:xfrm>
            <a:off x="9647719" y="5236466"/>
            <a:ext cx="703168" cy="457899"/>
            <a:chOff x="9736876" y="4070489"/>
            <a:chExt cx="703168" cy="457899"/>
          </a:xfrm>
        </p:grpSpPr>
        <p:grpSp>
          <p:nvGrpSpPr>
            <p:cNvPr id="94" name="Cloud Coord">
              <a:extLst>
                <a:ext uri="{FF2B5EF4-FFF2-40B4-BE49-F238E27FC236}">
                  <a16:creationId xmlns:a16="http://schemas.microsoft.com/office/drawing/2014/main" id="{29695F24-318B-7BA0-DAB2-301228157A8B}"/>
                </a:ext>
              </a:extLst>
            </p:cNvPr>
            <p:cNvGrpSpPr/>
            <p:nvPr/>
          </p:nvGrpSpPr>
          <p:grpSpPr>
            <a:xfrm>
              <a:off x="9889234" y="4070489"/>
              <a:ext cx="373690" cy="114981"/>
              <a:chOff x="-1860843" y="3059045"/>
              <a:chExt cx="373690" cy="114981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3948062E-2562-F0E1-29C6-0CCD61CD831E}"/>
                  </a:ext>
                </a:extLst>
              </p:cNvPr>
              <p:cNvSpPr/>
              <p:nvPr/>
            </p:nvSpPr>
            <p:spPr>
              <a:xfrm>
                <a:off x="-1860843" y="3059045"/>
                <a:ext cx="373690" cy="114981"/>
              </a:xfrm>
              <a:custGeom>
                <a:avLst/>
                <a:gdLst>
                  <a:gd name="connsiteX0" fmla="*/ 0 w 388620"/>
                  <a:gd name="connsiteY0" fmla="*/ 0 h 119575"/>
                  <a:gd name="connsiteX1" fmla="*/ 388620 w 388620"/>
                  <a:gd name="connsiteY1" fmla="*/ 0 h 119575"/>
                  <a:gd name="connsiteX2" fmla="*/ 388620 w 388620"/>
                  <a:gd name="connsiteY2" fmla="*/ 119576 h 119575"/>
                  <a:gd name="connsiteX3" fmla="*/ 0 w 388620"/>
                  <a:gd name="connsiteY3" fmla="*/ 119576 h 1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620" h="119575">
                    <a:moveTo>
                      <a:pt x="0" y="0"/>
                    </a:moveTo>
                    <a:lnTo>
                      <a:pt x="388620" y="0"/>
                    </a:lnTo>
                    <a:lnTo>
                      <a:pt x="388620" y="119576"/>
                    </a:lnTo>
                    <a:lnTo>
                      <a:pt x="0" y="119576"/>
                    </a:ln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D193DF1-204A-FA29-1A1F-128F3AC2876B}"/>
                  </a:ext>
                </a:extLst>
              </p:cNvPr>
              <p:cNvSpPr/>
              <p:nvPr/>
            </p:nvSpPr>
            <p:spPr>
              <a:xfrm>
                <a:off x="-181772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96C49EA-66C9-20A2-7001-0BACB5E09520}"/>
                  </a:ext>
                </a:extLst>
              </p:cNvPr>
              <p:cNvSpPr/>
              <p:nvPr/>
            </p:nvSpPr>
            <p:spPr>
              <a:xfrm>
                <a:off x="-178897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C4D75B2C-EE59-C400-5787-8C1DF69D174C}"/>
                  </a:ext>
                </a:extLst>
              </p:cNvPr>
              <p:cNvSpPr/>
              <p:nvPr/>
            </p:nvSpPr>
            <p:spPr>
              <a:xfrm>
                <a:off x="-176023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079FF1BC-9AA2-138F-22F5-DE1FC905A6A3}"/>
                  </a:ext>
                </a:extLst>
              </p:cNvPr>
              <p:cNvSpPr/>
              <p:nvPr/>
            </p:nvSpPr>
            <p:spPr>
              <a:xfrm>
                <a:off x="-173148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23BC02A-783E-968A-8169-970D1ACB9BE5}"/>
                  </a:ext>
                </a:extLst>
              </p:cNvPr>
              <p:cNvSpPr/>
              <p:nvPr/>
            </p:nvSpPr>
            <p:spPr>
              <a:xfrm>
                <a:off x="-1702744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E713C84-D994-4A23-2889-3E5102E64F9D}"/>
                  </a:ext>
                </a:extLst>
              </p:cNvPr>
              <p:cNvSpPr/>
              <p:nvPr/>
            </p:nvSpPr>
            <p:spPr>
              <a:xfrm>
                <a:off x="-1616507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3B6D7FAB-9311-095A-0F5A-7B1A68F0F9CD}"/>
                  </a:ext>
                </a:extLst>
              </p:cNvPr>
              <p:cNvSpPr/>
              <p:nvPr/>
            </p:nvSpPr>
            <p:spPr>
              <a:xfrm>
                <a:off x="-1645252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34F34BA0-1E69-DBA2-42CC-3A0C22E8B94B}"/>
                  </a:ext>
                </a:extLst>
              </p:cNvPr>
              <p:cNvSpPr/>
              <p:nvPr/>
            </p:nvSpPr>
            <p:spPr>
              <a:xfrm>
                <a:off x="-1673998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60F2CA93-FE83-AB8E-29E2-1E655FBFA218}"/>
                  </a:ext>
                </a:extLst>
              </p:cNvPr>
              <p:cNvSpPr/>
              <p:nvPr/>
            </p:nvSpPr>
            <p:spPr>
              <a:xfrm>
                <a:off x="-1573390" y="3094977"/>
                <a:ext cx="43117" cy="43117"/>
              </a:xfrm>
              <a:custGeom>
                <a:avLst/>
                <a:gdLst>
                  <a:gd name="connsiteX0" fmla="*/ 44841 w 44840"/>
                  <a:gd name="connsiteY0" fmla="*/ 22420 h 44840"/>
                  <a:gd name="connsiteX1" fmla="*/ 22420 w 44840"/>
                  <a:gd name="connsiteY1" fmla="*/ 44841 h 44840"/>
                  <a:gd name="connsiteX2" fmla="*/ 0 w 44840"/>
                  <a:gd name="connsiteY2" fmla="*/ 22420 h 44840"/>
                  <a:gd name="connsiteX3" fmla="*/ 22420 w 44840"/>
                  <a:gd name="connsiteY3" fmla="*/ 0 h 44840"/>
                  <a:gd name="connsiteX4" fmla="*/ 44841 w 44840"/>
                  <a:gd name="connsiteY4" fmla="*/ 22420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40" h="44840">
                    <a:moveTo>
                      <a:pt x="44841" y="22420"/>
                    </a:moveTo>
                    <a:cubicBezTo>
                      <a:pt x="44841" y="34803"/>
                      <a:pt x="34803" y="44841"/>
                      <a:pt x="22420" y="44841"/>
                    </a:cubicBezTo>
                    <a:cubicBezTo>
                      <a:pt x="10038" y="44841"/>
                      <a:pt x="0" y="34803"/>
                      <a:pt x="0" y="22420"/>
                    </a:cubicBezTo>
                    <a:cubicBezTo>
                      <a:pt x="0" y="10038"/>
                      <a:pt x="10038" y="0"/>
                      <a:pt x="22420" y="0"/>
                    </a:cubicBezTo>
                    <a:cubicBezTo>
                      <a:pt x="34803" y="0"/>
                      <a:pt x="44841" y="10038"/>
                      <a:pt x="44841" y="22420"/>
                    </a:cubicBez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D2D579A-605F-3F52-D034-ECBB3E5FCE4F}"/>
                </a:ext>
              </a:extLst>
            </p:cNvPr>
            <p:cNvSpPr txBox="1"/>
            <p:nvPr/>
          </p:nvSpPr>
          <p:spPr>
            <a:xfrm>
              <a:off x="9736876" y="4220611"/>
              <a:ext cx="70316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Spot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Helper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DD53048-2DA8-F8C1-DFFE-C376416941D5}"/>
              </a:ext>
            </a:extLst>
          </p:cNvPr>
          <p:cNvGrpSpPr/>
          <p:nvPr/>
        </p:nvGrpSpPr>
        <p:grpSpPr>
          <a:xfrm>
            <a:off x="9017858" y="5240500"/>
            <a:ext cx="703168" cy="457899"/>
            <a:chOff x="9736876" y="4070489"/>
            <a:chExt cx="703168" cy="457899"/>
          </a:xfrm>
        </p:grpSpPr>
        <p:grpSp>
          <p:nvGrpSpPr>
            <p:cNvPr id="107" name="Cloud Coord">
              <a:extLst>
                <a:ext uri="{FF2B5EF4-FFF2-40B4-BE49-F238E27FC236}">
                  <a16:creationId xmlns:a16="http://schemas.microsoft.com/office/drawing/2014/main" id="{8913B586-E566-BF39-0666-338D85D6EA1A}"/>
                </a:ext>
              </a:extLst>
            </p:cNvPr>
            <p:cNvGrpSpPr/>
            <p:nvPr/>
          </p:nvGrpSpPr>
          <p:grpSpPr>
            <a:xfrm>
              <a:off x="9889234" y="4070489"/>
              <a:ext cx="373690" cy="114981"/>
              <a:chOff x="-1860843" y="3059045"/>
              <a:chExt cx="373690" cy="114981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6991A103-CB24-4C5C-1B6C-20F8C512CA70}"/>
                  </a:ext>
                </a:extLst>
              </p:cNvPr>
              <p:cNvSpPr/>
              <p:nvPr/>
            </p:nvSpPr>
            <p:spPr>
              <a:xfrm>
                <a:off x="-1860843" y="3059045"/>
                <a:ext cx="373690" cy="114981"/>
              </a:xfrm>
              <a:custGeom>
                <a:avLst/>
                <a:gdLst>
                  <a:gd name="connsiteX0" fmla="*/ 0 w 388620"/>
                  <a:gd name="connsiteY0" fmla="*/ 0 h 119575"/>
                  <a:gd name="connsiteX1" fmla="*/ 388620 w 388620"/>
                  <a:gd name="connsiteY1" fmla="*/ 0 h 119575"/>
                  <a:gd name="connsiteX2" fmla="*/ 388620 w 388620"/>
                  <a:gd name="connsiteY2" fmla="*/ 119576 h 119575"/>
                  <a:gd name="connsiteX3" fmla="*/ 0 w 388620"/>
                  <a:gd name="connsiteY3" fmla="*/ 119576 h 1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620" h="119575">
                    <a:moveTo>
                      <a:pt x="0" y="0"/>
                    </a:moveTo>
                    <a:lnTo>
                      <a:pt x="388620" y="0"/>
                    </a:lnTo>
                    <a:lnTo>
                      <a:pt x="388620" y="119576"/>
                    </a:lnTo>
                    <a:lnTo>
                      <a:pt x="0" y="119576"/>
                    </a:ln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2ADDB9D-9EE1-C17B-FFA9-F5A51AA7473B}"/>
                  </a:ext>
                </a:extLst>
              </p:cNvPr>
              <p:cNvSpPr/>
              <p:nvPr/>
            </p:nvSpPr>
            <p:spPr>
              <a:xfrm>
                <a:off x="-181772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C66495E-92DF-472D-E1E5-C28ACB09C49A}"/>
                  </a:ext>
                </a:extLst>
              </p:cNvPr>
              <p:cNvSpPr/>
              <p:nvPr/>
            </p:nvSpPr>
            <p:spPr>
              <a:xfrm>
                <a:off x="-178897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C018584-03F3-9408-2C3E-8F03BA140AFB}"/>
                  </a:ext>
                </a:extLst>
              </p:cNvPr>
              <p:cNvSpPr/>
              <p:nvPr/>
            </p:nvSpPr>
            <p:spPr>
              <a:xfrm>
                <a:off x="-1760235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DDCF369-C071-F88A-FBAF-A9EF5C70373B}"/>
                  </a:ext>
                </a:extLst>
              </p:cNvPr>
              <p:cNvSpPr/>
              <p:nvPr/>
            </p:nvSpPr>
            <p:spPr>
              <a:xfrm>
                <a:off x="-1731489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3EBA42C9-68A2-8766-778C-2D52F4CBBE0B}"/>
                  </a:ext>
                </a:extLst>
              </p:cNvPr>
              <p:cNvSpPr/>
              <p:nvPr/>
            </p:nvSpPr>
            <p:spPr>
              <a:xfrm>
                <a:off x="-1702744" y="3094977"/>
                <a:ext cx="7186" cy="43117"/>
              </a:xfrm>
              <a:custGeom>
                <a:avLst/>
                <a:gdLst>
                  <a:gd name="connsiteX0" fmla="*/ 0 w 7473"/>
                  <a:gd name="connsiteY0" fmla="*/ 0 h 44840"/>
                  <a:gd name="connsiteX1" fmla="*/ 0 w 7473"/>
                  <a:gd name="connsiteY1" fmla="*/ 44841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3" h="44840">
                    <a:moveTo>
                      <a:pt x="0" y="0"/>
                    </a:moveTo>
                    <a:lnTo>
                      <a:pt x="0" y="44841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C393FBC1-8336-23FF-D016-EF1E672542B1}"/>
                  </a:ext>
                </a:extLst>
              </p:cNvPr>
              <p:cNvSpPr/>
              <p:nvPr/>
            </p:nvSpPr>
            <p:spPr>
              <a:xfrm>
                <a:off x="-1616507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DAB6725C-2812-D236-6F7B-2EE19093A3D6}"/>
                  </a:ext>
                </a:extLst>
              </p:cNvPr>
              <p:cNvSpPr/>
              <p:nvPr/>
            </p:nvSpPr>
            <p:spPr>
              <a:xfrm>
                <a:off x="-1645252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54C144FB-33D3-5116-21F1-0FE31C4295C3}"/>
                  </a:ext>
                </a:extLst>
              </p:cNvPr>
              <p:cNvSpPr/>
              <p:nvPr/>
            </p:nvSpPr>
            <p:spPr>
              <a:xfrm>
                <a:off x="-1673998" y="3116536"/>
                <a:ext cx="14372" cy="7186"/>
              </a:xfrm>
              <a:custGeom>
                <a:avLst/>
                <a:gdLst>
                  <a:gd name="connsiteX0" fmla="*/ 14947 w 14946"/>
                  <a:gd name="connsiteY0" fmla="*/ 0 h 7473"/>
                  <a:gd name="connsiteX1" fmla="*/ 0 w 14946"/>
                  <a:gd name="connsiteY1" fmla="*/ 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6" h="7473">
                    <a:moveTo>
                      <a:pt x="14947" y="0"/>
                    </a:moveTo>
                    <a:lnTo>
                      <a:pt x="0" y="0"/>
                    </a:lnTo>
                  </a:path>
                </a:pathLst>
              </a:custGeom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474A31DE-ED54-8609-30C1-E8EF42103D19}"/>
                  </a:ext>
                </a:extLst>
              </p:cNvPr>
              <p:cNvSpPr/>
              <p:nvPr/>
            </p:nvSpPr>
            <p:spPr>
              <a:xfrm>
                <a:off x="-1573390" y="3094977"/>
                <a:ext cx="43117" cy="43117"/>
              </a:xfrm>
              <a:custGeom>
                <a:avLst/>
                <a:gdLst>
                  <a:gd name="connsiteX0" fmla="*/ 44841 w 44840"/>
                  <a:gd name="connsiteY0" fmla="*/ 22420 h 44840"/>
                  <a:gd name="connsiteX1" fmla="*/ 22420 w 44840"/>
                  <a:gd name="connsiteY1" fmla="*/ 44841 h 44840"/>
                  <a:gd name="connsiteX2" fmla="*/ 0 w 44840"/>
                  <a:gd name="connsiteY2" fmla="*/ 22420 h 44840"/>
                  <a:gd name="connsiteX3" fmla="*/ 22420 w 44840"/>
                  <a:gd name="connsiteY3" fmla="*/ 0 h 44840"/>
                  <a:gd name="connsiteX4" fmla="*/ 44841 w 44840"/>
                  <a:gd name="connsiteY4" fmla="*/ 22420 h 4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40" h="44840">
                    <a:moveTo>
                      <a:pt x="44841" y="22420"/>
                    </a:moveTo>
                    <a:cubicBezTo>
                      <a:pt x="44841" y="34803"/>
                      <a:pt x="34803" y="44841"/>
                      <a:pt x="22420" y="44841"/>
                    </a:cubicBezTo>
                    <a:cubicBezTo>
                      <a:pt x="10038" y="44841"/>
                      <a:pt x="0" y="34803"/>
                      <a:pt x="0" y="22420"/>
                    </a:cubicBezTo>
                    <a:cubicBezTo>
                      <a:pt x="0" y="10038"/>
                      <a:pt x="10038" y="0"/>
                      <a:pt x="22420" y="0"/>
                    </a:cubicBezTo>
                    <a:cubicBezTo>
                      <a:pt x="34803" y="0"/>
                      <a:pt x="44841" y="10038"/>
                      <a:pt x="44841" y="22420"/>
                    </a:cubicBezTo>
                    <a:close/>
                  </a:path>
                </a:pathLst>
              </a:custGeom>
              <a:noFill/>
              <a:ln w="12347" cap="flat">
                <a:solidFill>
                  <a:srgbClr val="00F0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F1A47B8-392D-7D90-F0F1-16C952535BA9}"/>
                </a:ext>
              </a:extLst>
            </p:cNvPr>
            <p:cNvSpPr txBox="1"/>
            <p:nvPr/>
          </p:nvSpPr>
          <p:spPr>
            <a:xfrm>
              <a:off x="9736876" y="4220611"/>
              <a:ext cx="70316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Spot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Helper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F09DDEA-6FB6-4D22-427B-CCDAF738C611}"/>
              </a:ext>
            </a:extLst>
          </p:cNvPr>
          <p:cNvSpPr txBox="1"/>
          <p:nvPr/>
        </p:nvSpPr>
        <p:spPr>
          <a:xfrm>
            <a:off x="8810172" y="4990565"/>
            <a:ext cx="2382244" cy="1538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F0B9"/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Incredibuild Cloud Orchestration Service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3ACC5939-CE43-8412-A189-77535A44A73C}"/>
              </a:ext>
            </a:extLst>
          </p:cNvPr>
          <p:cNvSpPr/>
          <p:nvPr/>
        </p:nvSpPr>
        <p:spPr>
          <a:xfrm>
            <a:off x="8807978" y="2317186"/>
            <a:ext cx="1222061" cy="66637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GitHub Logo" descr="Icon&#10;&#10;Description automatically generated">
            <a:extLst>
              <a:ext uri="{FF2B5EF4-FFF2-40B4-BE49-F238E27FC236}">
                <a16:creationId xmlns:a16="http://schemas.microsoft.com/office/drawing/2014/main" id="{81CC391B-0782-C22C-17A3-5DBF45621E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044" y="2219674"/>
            <a:ext cx="247744" cy="247744"/>
          </a:xfrm>
          <a:prstGeom prst="rect">
            <a:avLst/>
          </a:prstGeom>
        </p:spPr>
      </p:pic>
      <p:pic>
        <p:nvPicPr>
          <p:cNvPr id="122" name="Graphic 121" descr="List outline">
            <a:extLst>
              <a:ext uri="{FF2B5EF4-FFF2-40B4-BE49-F238E27FC236}">
                <a16:creationId xmlns:a16="http://schemas.microsoft.com/office/drawing/2014/main" id="{B83A88C9-3FC5-AFA0-5703-9A8595F634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70912" y="2458563"/>
            <a:ext cx="409432" cy="409432"/>
          </a:xfrm>
          <a:prstGeom prst="rect">
            <a:avLst/>
          </a:prstGeom>
        </p:spPr>
      </p:pic>
      <p:grpSp>
        <p:nvGrpSpPr>
          <p:cNvPr id="123" name="GitHub Workflow">
            <a:extLst>
              <a:ext uri="{FF2B5EF4-FFF2-40B4-BE49-F238E27FC236}">
                <a16:creationId xmlns:a16="http://schemas.microsoft.com/office/drawing/2014/main" id="{C9759815-B5E7-D68B-7D9B-DAD9DA900CDA}"/>
              </a:ext>
            </a:extLst>
          </p:cNvPr>
          <p:cNvGrpSpPr/>
          <p:nvPr/>
        </p:nvGrpSpPr>
        <p:grpSpPr>
          <a:xfrm>
            <a:off x="9476771" y="2498236"/>
            <a:ext cx="341896" cy="341896"/>
            <a:chOff x="2834853" y="1552202"/>
            <a:chExt cx="579120" cy="579120"/>
          </a:xfrm>
          <a:solidFill>
            <a:schemeClr val="bg2"/>
          </a:solidFill>
          <a:effectLst/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58855387-1C8F-915A-22BD-C04A62D82260}"/>
                </a:ext>
              </a:extLst>
            </p:cNvPr>
            <p:cNvSpPr/>
            <p:nvPr/>
          </p:nvSpPr>
          <p:spPr>
            <a:xfrm rot="5400000">
              <a:off x="2834853" y="1552202"/>
              <a:ext cx="579120" cy="5791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Graphic 124">
              <a:extLst>
                <a:ext uri="{FF2B5EF4-FFF2-40B4-BE49-F238E27FC236}">
                  <a16:creationId xmlns:a16="http://schemas.microsoft.com/office/drawing/2014/main" id="{95E2FBD3-0B44-144F-C7AD-45C73830C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972013" y="1678268"/>
              <a:ext cx="304800" cy="304800"/>
            </a:xfrm>
            <a:prstGeom prst="rect">
              <a:avLst/>
            </a:prstGeom>
          </p:spPr>
        </p:pic>
      </p:grp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8B8A6C29-4033-81CE-14CE-B259C6BFFA2D}"/>
              </a:ext>
            </a:extLst>
          </p:cNvPr>
          <p:cNvCxnSpPr>
            <a:stCxn id="120" idx="2"/>
            <a:endCxn id="56" idx="0"/>
          </p:cNvCxnSpPr>
          <p:nvPr/>
        </p:nvCxnSpPr>
        <p:spPr>
          <a:xfrm rot="16200000" flipH="1">
            <a:off x="9250128" y="3152438"/>
            <a:ext cx="765928" cy="428167"/>
          </a:xfrm>
          <a:prstGeom prst="bentConnector4">
            <a:avLst>
              <a:gd name="adj1" fmla="val 50000"/>
              <a:gd name="adj2" fmla="val 410"/>
            </a:avLst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itHub Action">
            <a:extLst>
              <a:ext uri="{FF2B5EF4-FFF2-40B4-BE49-F238E27FC236}">
                <a16:creationId xmlns:a16="http://schemas.microsoft.com/office/drawing/2014/main" id="{AC7BF8C3-1F73-B560-21D1-3B98ECB2CC19}"/>
              </a:ext>
            </a:extLst>
          </p:cNvPr>
          <p:cNvGrpSpPr/>
          <p:nvPr/>
        </p:nvGrpSpPr>
        <p:grpSpPr>
          <a:xfrm>
            <a:off x="9345273" y="3679500"/>
            <a:ext cx="154379" cy="154379"/>
            <a:chOff x="6736101" y="2114687"/>
            <a:chExt cx="579120" cy="579120"/>
          </a:xfrm>
          <a:solidFill>
            <a:schemeClr val="bg2"/>
          </a:solidFill>
          <a:effectLst/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DEB5BA7-E48D-0826-2677-36B7CE574F6D}"/>
                </a:ext>
              </a:extLst>
            </p:cNvPr>
            <p:cNvSpPr/>
            <p:nvPr/>
          </p:nvSpPr>
          <p:spPr>
            <a:xfrm rot="2700000">
              <a:off x="6736101" y="2114687"/>
              <a:ext cx="579120" cy="5791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B9177BE4-4DCF-3FF4-C7E4-5E9E68E84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873261" y="2245123"/>
              <a:ext cx="304800" cy="304800"/>
            </a:xfrm>
            <a:prstGeom prst="rect">
              <a:avLst/>
            </a:prstGeom>
          </p:spPr>
        </p:pic>
      </p:grpSp>
      <p:pic>
        <p:nvPicPr>
          <p:cNvPr id="133" name="Picture 13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20B988D-AAE3-2E27-1126-BD37187E3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90" y="3404566"/>
            <a:ext cx="330127" cy="203155"/>
          </a:xfrm>
          <a:prstGeom prst="rect">
            <a:avLst/>
          </a:prstGeom>
        </p:spPr>
      </p:pic>
      <p:sp>
        <p:nvSpPr>
          <p:cNvPr id="130" name="Footer Placeholder 3">
            <a:extLst>
              <a:ext uri="{FF2B5EF4-FFF2-40B4-BE49-F238E27FC236}">
                <a16:creationId xmlns:a16="http://schemas.microsoft.com/office/drawing/2014/main" id="{74368C9C-C77B-B90C-F519-63C5EE22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118" y="6446835"/>
            <a:ext cx="486156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t>Proprietary  ©2021. All rights reserved. Incredibuild Software Ltd.</a:t>
            </a:r>
          </a:p>
        </p:txBody>
      </p:sp>
    </p:spTree>
    <p:extLst>
      <p:ext uri="{BB962C8B-B14F-4D97-AF65-F5344CB8AC3E}">
        <p14:creationId xmlns:p14="http://schemas.microsoft.com/office/powerpoint/2010/main" val="25448746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mute="1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E6CDE41-8E1C-7E59-3064-06A9A06D14CD}"/>
              </a:ext>
            </a:extLst>
          </p:cNvPr>
          <p:cNvSpPr/>
          <p:nvPr/>
        </p:nvSpPr>
        <p:spPr>
          <a:xfrm>
            <a:off x="301496" y="1964088"/>
            <a:ext cx="3308640" cy="3700111"/>
          </a:xfrm>
          <a:prstGeom prst="roundRect">
            <a:avLst>
              <a:gd name="adj" fmla="val 2805"/>
            </a:avLst>
          </a:prstGeom>
          <a:solidFill>
            <a:schemeClr val="tx1"/>
          </a:solidFill>
          <a:ln w="38100">
            <a:noFill/>
          </a:ln>
          <a:effectLst>
            <a:outerShdw blurRad="520700" sx="102000" sy="102000" algn="ctr" rotWithShape="0">
              <a:srgbClr val="01EB9C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 Medium" pitchFamily="50" charset="0"/>
              <a:ea typeface="+mn-ea"/>
              <a:cs typeface="Gordita Medium" pitchFamily="50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A526DD7-54CC-53FE-DAFE-5A3E0A09FDD2}"/>
              </a:ext>
            </a:extLst>
          </p:cNvPr>
          <p:cNvSpPr/>
          <p:nvPr/>
        </p:nvSpPr>
        <p:spPr>
          <a:xfrm>
            <a:off x="4449116" y="1952337"/>
            <a:ext cx="3308640" cy="3711862"/>
          </a:xfrm>
          <a:prstGeom prst="roundRect">
            <a:avLst>
              <a:gd name="adj" fmla="val 2805"/>
            </a:avLst>
          </a:prstGeom>
          <a:solidFill>
            <a:schemeClr val="tx1"/>
          </a:solidFill>
          <a:ln w="38100">
            <a:noFill/>
          </a:ln>
          <a:effectLst>
            <a:outerShdw blurRad="520700" sx="102000" sy="102000" algn="ctr" rotWithShape="0">
              <a:srgbClr val="01EB9C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 Medium" pitchFamily="50" charset="0"/>
              <a:ea typeface="+mn-ea"/>
              <a:cs typeface="Gordita Medium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88AE5-E25E-4EE7-951D-D9390B46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0A850-455A-4710-8076-D56E305EEE0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1A3D46-E9D4-4E45-8BE9-A3DFA3736EC8}"/>
              </a:ext>
            </a:extLst>
          </p:cNvPr>
          <p:cNvSpPr txBox="1">
            <a:spLocks/>
          </p:cNvSpPr>
          <p:nvPr/>
        </p:nvSpPr>
        <p:spPr>
          <a:xfrm>
            <a:off x="301496" y="2225556"/>
            <a:ext cx="3308640" cy="341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F0B9"/>
                </a:solidFill>
                <a:latin typeface="Gordita Medium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atin typeface="Gordita "/>
                <a:cs typeface="Arial"/>
              </a:rPr>
              <a:t>Solve A Problem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9F2911-42AE-D54B-E157-9D1D491FE2EE}"/>
              </a:ext>
            </a:extLst>
          </p:cNvPr>
          <p:cNvSpPr txBox="1"/>
          <p:nvPr/>
        </p:nvSpPr>
        <p:spPr>
          <a:xfrm>
            <a:off x="-169739" y="395363"/>
            <a:ext cx="12361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Incredibuild Summary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D91B199-819B-171B-F869-14C5D7CE22F0}"/>
              </a:ext>
            </a:extLst>
          </p:cNvPr>
          <p:cNvSpPr txBox="1">
            <a:spLocks/>
          </p:cNvSpPr>
          <p:nvPr/>
        </p:nvSpPr>
        <p:spPr>
          <a:xfrm>
            <a:off x="301495" y="2874049"/>
            <a:ext cx="3308640" cy="7582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F0B9"/>
                </a:solidFill>
                <a:latin typeface="Gordita Medium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latin typeface="Gordita "/>
                <a:cs typeface="Arial"/>
              </a:rPr>
              <a:t>Go Fast...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Gordita "/>
                <a:cs typeface="Arial"/>
              </a:rPr>
              <a:t>Accelerate development cycles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Gordita "/>
              <a:cs typeface="Arial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0375271-2947-F20A-0607-6BD59FFB47B9}"/>
              </a:ext>
            </a:extLst>
          </p:cNvPr>
          <p:cNvSpPr/>
          <p:nvPr/>
        </p:nvSpPr>
        <p:spPr>
          <a:xfrm>
            <a:off x="8502858" y="1955533"/>
            <a:ext cx="3308640" cy="3708666"/>
          </a:xfrm>
          <a:prstGeom prst="roundRect">
            <a:avLst>
              <a:gd name="adj" fmla="val 2805"/>
            </a:avLst>
          </a:prstGeom>
          <a:solidFill>
            <a:schemeClr val="tx1"/>
          </a:solidFill>
          <a:ln w="38100">
            <a:noFill/>
          </a:ln>
          <a:effectLst>
            <a:outerShdw blurRad="520700" sx="102000" sy="102000" algn="ctr" rotWithShape="0">
              <a:srgbClr val="01EB9C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 Medium" pitchFamily="50" charset="0"/>
              <a:ea typeface="+mn-ea"/>
              <a:cs typeface="Gordita Medium" pitchFamily="50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655095-46CE-BEF3-5A4C-C2AACEBED6FC}"/>
              </a:ext>
            </a:extLst>
          </p:cNvPr>
          <p:cNvSpPr txBox="1">
            <a:spLocks/>
          </p:cNvSpPr>
          <p:nvPr/>
        </p:nvSpPr>
        <p:spPr>
          <a:xfrm>
            <a:off x="4449117" y="2222725"/>
            <a:ext cx="3308639" cy="341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F0B9"/>
                </a:solidFill>
                <a:latin typeface="Gordita Medium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atin typeface="Gordita" panose="020B0604020202020204" charset="0"/>
                <a:cs typeface="Gordita" panose="020B0604020202020204" charset="0"/>
              </a:rPr>
              <a:t>Simple To Use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A1FEAFF-49C5-666F-1712-2688AB3C394C}"/>
              </a:ext>
            </a:extLst>
          </p:cNvPr>
          <p:cNvSpPr txBox="1">
            <a:spLocks/>
          </p:cNvSpPr>
          <p:nvPr/>
        </p:nvSpPr>
        <p:spPr>
          <a:xfrm>
            <a:off x="8502858" y="2225556"/>
            <a:ext cx="3308639" cy="341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F0B9"/>
                </a:solidFill>
                <a:latin typeface="Gordita Medium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atin typeface="Gordita "/>
                <a:cs typeface="Arial"/>
              </a:rPr>
              <a:t>Flexible Integration</a:t>
            </a: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74CA4622-965D-A419-15AC-8224B14D9432}"/>
              </a:ext>
            </a:extLst>
          </p:cNvPr>
          <p:cNvSpPr/>
          <p:nvPr/>
        </p:nvSpPr>
        <p:spPr>
          <a:xfrm>
            <a:off x="3641396" y="3286516"/>
            <a:ext cx="807720" cy="528796"/>
          </a:xfrm>
          <a:prstGeom prst="homePlate">
            <a:avLst>
              <a:gd name="adj" fmla="val 38399"/>
            </a:avLst>
          </a:prstGeom>
          <a:gradFill>
            <a:gsLst>
              <a:gs pos="0">
                <a:srgbClr val="01EB9C">
                  <a:alpha val="0"/>
                </a:srgbClr>
              </a:gs>
              <a:gs pos="100000">
                <a:srgbClr val="01EB9C">
                  <a:alpha val="4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9AD6B903-3B32-AF76-FA93-2093D70B4F08}"/>
              </a:ext>
            </a:extLst>
          </p:cNvPr>
          <p:cNvSpPr txBox="1">
            <a:spLocks/>
          </p:cNvSpPr>
          <p:nvPr/>
        </p:nvSpPr>
        <p:spPr>
          <a:xfrm>
            <a:off x="4457036" y="2870109"/>
            <a:ext cx="3285850" cy="803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F0B9"/>
                </a:solidFill>
                <a:latin typeface="Gordita Medium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latin typeface="Gordita "/>
                <a:cs typeface="Arial"/>
              </a:rPr>
              <a:t>Single Binary…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Gordita "/>
                <a:cs typeface="Arial"/>
              </a:rPr>
              <a:t>Consume existing infrastructure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ADEAC28-D490-5E19-AB4E-2F53ACC24517}"/>
              </a:ext>
            </a:extLst>
          </p:cNvPr>
          <p:cNvSpPr txBox="1">
            <a:spLocks/>
          </p:cNvSpPr>
          <p:nvPr/>
        </p:nvSpPr>
        <p:spPr>
          <a:xfrm>
            <a:off x="8502858" y="2870109"/>
            <a:ext cx="3078480" cy="762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F0B9"/>
                </a:solidFill>
                <a:latin typeface="Gordita Medium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latin typeface="Gordita "/>
                <a:cs typeface="Arial"/>
              </a:rPr>
              <a:t>Seamless…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Gordita "/>
                <a:cs typeface="Arial"/>
              </a:rPr>
              <a:t>Agnostic consumption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>
              <a:latin typeface="Gordita "/>
              <a:cs typeface="Arial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>
              <a:latin typeface="Gordita "/>
              <a:cs typeface="Arial"/>
            </a:endParaRPr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C05B4DD9-38B7-F87A-5983-1233B7750661}"/>
              </a:ext>
            </a:extLst>
          </p:cNvPr>
          <p:cNvSpPr/>
          <p:nvPr/>
        </p:nvSpPr>
        <p:spPr>
          <a:xfrm>
            <a:off x="7687218" y="3281139"/>
            <a:ext cx="807720" cy="528796"/>
          </a:xfrm>
          <a:prstGeom prst="homePlate">
            <a:avLst>
              <a:gd name="adj" fmla="val 38399"/>
            </a:avLst>
          </a:prstGeom>
          <a:gradFill>
            <a:gsLst>
              <a:gs pos="0">
                <a:srgbClr val="01EB9C">
                  <a:alpha val="0"/>
                </a:srgbClr>
              </a:gs>
              <a:gs pos="100000">
                <a:srgbClr val="01EB9C">
                  <a:alpha val="4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D2037C-BE4F-8AEE-916A-DDFF805EFC87}"/>
              </a:ext>
            </a:extLst>
          </p:cNvPr>
          <p:cNvSpPr txBox="1"/>
          <p:nvPr/>
        </p:nvSpPr>
        <p:spPr>
          <a:xfrm>
            <a:off x="597823" y="3664660"/>
            <a:ext cx="2761327" cy="156208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rgbClr val="00F0B9"/>
                </a:solidFill>
                <a:latin typeface="Gordita Medium" pitchFamily="50" charset="0"/>
                <a:cs typeface="Arial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indent="-285750" algn="l">
              <a:buFontTx/>
              <a:buChar char="-"/>
            </a:pPr>
            <a:r>
              <a:rPr lang="en-US" b="0" dirty="0">
                <a:latin typeface="Gordita "/>
              </a:rPr>
              <a:t>Compilation</a:t>
            </a:r>
          </a:p>
          <a:p>
            <a:pPr marL="285750" indent="-285750" algn="l">
              <a:buFontTx/>
              <a:buChar char="-"/>
            </a:pPr>
            <a:r>
              <a:rPr lang="en-US" b="0" dirty="0">
                <a:latin typeface="Gordita "/>
              </a:rPr>
              <a:t>Shader / Render / VFX</a:t>
            </a:r>
          </a:p>
          <a:p>
            <a:pPr marL="285750" indent="-285750" algn="l">
              <a:buFontTx/>
              <a:buChar char="-"/>
            </a:pPr>
            <a:r>
              <a:rPr lang="en-US" b="0" dirty="0">
                <a:latin typeface="Gordita "/>
              </a:rPr>
              <a:t>Tests (</a:t>
            </a:r>
            <a:r>
              <a:rPr lang="en-US" b="0" dirty="0" err="1">
                <a:latin typeface="Gordita "/>
              </a:rPr>
              <a:t>e.g</a:t>
            </a:r>
            <a:r>
              <a:rPr lang="en-US" b="0" dirty="0">
                <a:latin typeface="Gordita "/>
              </a:rPr>
              <a:t> Unit)</a:t>
            </a:r>
          </a:p>
          <a:p>
            <a:pPr marL="285750" indent="-285750" algn="l">
              <a:buFontTx/>
              <a:buChar char="-"/>
            </a:pPr>
            <a:r>
              <a:rPr lang="en-US" b="0" dirty="0">
                <a:latin typeface="Gordita "/>
              </a:rPr>
              <a:t>Static Code Analysis</a:t>
            </a:r>
          </a:p>
          <a:p>
            <a:pPr marL="285750" indent="-285750" algn="l">
              <a:buFontTx/>
              <a:buChar char="-"/>
            </a:pPr>
            <a:r>
              <a:rPr lang="en-US" b="0" dirty="0">
                <a:latin typeface="Gordita "/>
              </a:rPr>
              <a:t>CI / CD</a:t>
            </a:r>
          </a:p>
          <a:p>
            <a:pPr algn="l"/>
            <a:endParaRPr lang="en-US" b="0" dirty="0">
              <a:latin typeface="Gordita 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5F3E85-F732-7954-BFFF-339634443ECF}"/>
              </a:ext>
            </a:extLst>
          </p:cNvPr>
          <p:cNvSpPr txBox="1"/>
          <p:nvPr/>
        </p:nvSpPr>
        <p:spPr>
          <a:xfrm>
            <a:off x="5058123" y="3691362"/>
            <a:ext cx="2457546" cy="120861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rgbClr val="00F0B9"/>
                </a:solidFill>
                <a:latin typeface="Gordita Medium" pitchFamily="50" charset="0"/>
                <a:cs typeface="Arial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indent="-285750" algn="l">
              <a:buFontTx/>
              <a:buChar char="-"/>
            </a:pPr>
            <a:r>
              <a:rPr lang="en-US" b="0" dirty="0">
                <a:latin typeface="Gordita "/>
              </a:rPr>
              <a:t>Manage Centrally</a:t>
            </a:r>
          </a:p>
          <a:p>
            <a:pPr marL="285750" indent="-285750" algn="l">
              <a:buFontTx/>
              <a:buChar char="-"/>
            </a:pPr>
            <a:r>
              <a:rPr lang="en-US" b="0" dirty="0">
                <a:latin typeface="Gordita "/>
              </a:rPr>
              <a:t>Visualizations</a:t>
            </a:r>
          </a:p>
          <a:p>
            <a:pPr marL="285750" indent="-285750" algn="l">
              <a:buFontTx/>
              <a:buChar char="-"/>
            </a:pPr>
            <a:r>
              <a:rPr lang="en-US" b="0" dirty="0">
                <a:latin typeface="Gordita "/>
              </a:rPr>
              <a:t>No Parrots required!</a:t>
            </a:r>
          </a:p>
          <a:p>
            <a:pPr marL="285750" indent="-285750" algn="l">
              <a:buFontTx/>
              <a:buChar char="-"/>
            </a:pPr>
            <a:endParaRPr lang="en-US" b="0" dirty="0">
              <a:latin typeface="Gordita "/>
            </a:endParaRPr>
          </a:p>
          <a:p>
            <a:pPr algn="l"/>
            <a:endParaRPr lang="en-US" b="0" dirty="0">
              <a:latin typeface="Gordita 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936077-7F67-CAF6-6B0A-8E9609E1BEBA}"/>
              </a:ext>
            </a:extLst>
          </p:cNvPr>
          <p:cNvSpPr txBox="1"/>
          <p:nvPr/>
        </p:nvSpPr>
        <p:spPr>
          <a:xfrm>
            <a:off x="8652252" y="3690035"/>
            <a:ext cx="3159245" cy="143915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rgbClr val="00F0B9"/>
                </a:solidFill>
                <a:latin typeface="Gordita Medium" pitchFamily="50" charset="0"/>
                <a:cs typeface="Arial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>
                <a:latin typeface="Gordita "/>
              </a:rPr>
              <a:t>On-prem / Cloud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>
                <a:latin typeface="Gordita "/>
              </a:rPr>
              <a:t>Your tools/process/method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>
                <a:latin typeface="Gordita "/>
              </a:rPr>
              <a:t>No replication of environment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6992D3E-446C-1819-1227-5C1344164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118" y="6446835"/>
            <a:ext cx="486156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t>Proprietary  ©2021. All rights reserved. Incredibuild Software Ltd.</a:t>
            </a:r>
          </a:p>
        </p:txBody>
      </p:sp>
    </p:spTree>
    <p:extLst>
      <p:ext uri="{BB962C8B-B14F-4D97-AF65-F5344CB8AC3E}">
        <p14:creationId xmlns:p14="http://schemas.microsoft.com/office/powerpoint/2010/main" val="3157652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E6CDE41-8E1C-7E59-3064-06A9A06D14CD}"/>
              </a:ext>
            </a:extLst>
          </p:cNvPr>
          <p:cNvSpPr/>
          <p:nvPr/>
        </p:nvSpPr>
        <p:spPr>
          <a:xfrm>
            <a:off x="4229265" y="1352912"/>
            <a:ext cx="3563725" cy="4782705"/>
          </a:xfrm>
          <a:prstGeom prst="roundRect">
            <a:avLst>
              <a:gd name="adj" fmla="val 2805"/>
            </a:avLst>
          </a:prstGeom>
          <a:solidFill>
            <a:schemeClr val="tx1"/>
          </a:solidFill>
          <a:ln w="38100">
            <a:noFill/>
          </a:ln>
          <a:effectLst>
            <a:outerShdw blurRad="520700" sx="102000" sy="102000" algn="ctr" rotWithShape="0">
              <a:srgbClr val="01EB9C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 Medium" pitchFamily="50" charset="0"/>
              <a:ea typeface="+mn-ea"/>
              <a:cs typeface="Gordita Medium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88AE5-E25E-4EE7-951D-D9390B46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0A850-455A-4710-8076-D56E305EEE0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9F2911-42AE-D54B-E157-9D1D491FE2EE}"/>
              </a:ext>
            </a:extLst>
          </p:cNvPr>
          <p:cNvSpPr txBox="1"/>
          <p:nvPr/>
        </p:nvSpPr>
        <p:spPr>
          <a:xfrm>
            <a:off x="-169739" y="395363"/>
            <a:ext cx="12361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std::string </a:t>
            </a:r>
            <a:r>
              <a:rPr lang="en-US" sz="3600" dirty="0" err="1">
                <a:solidFill>
                  <a:schemeClr val="bg1"/>
                </a:solidFill>
              </a:rPr>
              <a:t>incrediBuild</a:t>
            </a:r>
            <a:r>
              <a:rPr lang="en-US" sz="3600" dirty="0">
                <a:solidFill>
                  <a:schemeClr val="bg1"/>
                </a:solidFill>
              </a:rPr>
              <a:t>(“Development Never Stops”);</a:t>
            </a:r>
          </a:p>
        </p:txBody>
      </p:sp>
      <p:pic>
        <p:nvPicPr>
          <p:cNvPr id="6" name="Picture 5" descr="A picture containing dog, indoor&#10;&#10;Description automatically generated">
            <a:extLst>
              <a:ext uri="{FF2B5EF4-FFF2-40B4-BE49-F238E27FC236}">
                <a16:creationId xmlns:a16="http://schemas.microsoft.com/office/drawing/2014/main" id="{6B905839-967A-4ECC-8551-7A1B29091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267" y="1371862"/>
            <a:ext cx="3563725" cy="4763755"/>
          </a:xfrm>
          <a:prstGeom prst="roundRect">
            <a:avLst>
              <a:gd name="adj" fmla="val 1368"/>
            </a:avLst>
          </a:prstGeom>
          <a:effectLst/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4979ED2-E8F4-15D1-7F00-39DFC0BB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118" y="6446835"/>
            <a:ext cx="486156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t>Proprietary  ©2021. All rights reserved. Incredibuild Software Ltd.</a:t>
            </a:r>
          </a:p>
        </p:txBody>
      </p:sp>
    </p:spTree>
    <p:extLst>
      <p:ext uri="{BB962C8B-B14F-4D97-AF65-F5344CB8AC3E}">
        <p14:creationId xmlns:p14="http://schemas.microsoft.com/office/powerpoint/2010/main" val="108396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47"/>
    </mc:Choice>
    <mc:Fallback xmlns="">
      <p:transition spd="slow" advTm="2374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D020D47-6202-E0EC-4B36-B7D761DDD123}"/>
              </a:ext>
            </a:extLst>
          </p:cNvPr>
          <p:cNvSpPr/>
          <p:nvPr/>
        </p:nvSpPr>
        <p:spPr>
          <a:xfrm>
            <a:off x="740456" y="1940766"/>
            <a:ext cx="3898491" cy="3102490"/>
          </a:xfrm>
          <a:prstGeom prst="roundRect">
            <a:avLst>
              <a:gd name="adj" fmla="val 3301"/>
            </a:avLst>
          </a:prstGeom>
          <a:solidFill>
            <a:schemeClr val="tx1"/>
          </a:solidFill>
          <a:ln w="38100">
            <a:noFill/>
          </a:ln>
          <a:effectLst>
            <a:outerShdw blurRad="520700" sx="102000" sy="102000" algn="ctr" rotWithShape="0">
              <a:srgbClr val="01EB9C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 Medium" pitchFamily="50" charset="0"/>
              <a:ea typeface="+mn-ea"/>
              <a:cs typeface="Gordita Medium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52BA-AE40-4812-BAAC-76188E12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t>Proprietary  ©2021. All rights reserved. Incredibuild Software Ltd.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EB39F-EF6F-4FE9-A348-D7D5BE7F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0A850-455A-4710-8076-D56E305EEE0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DCB3AF8-CA9C-5772-8908-951F40A37F53}"/>
              </a:ext>
            </a:extLst>
          </p:cNvPr>
          <p:cNvSpPr/>
          <p:nvPr/>
        </p:nvSpPr>
        <p:spPr>
          <a:xfrm>
            <a:off x="5697184" y="1468648"/>
            <a:ext cx="408366" cy="366442"/>
          </a:xfrm>
          <a:custGeom>
            <a:avLst/>
            <a:gdLst>
              <a:gd name="connsiteX0" fmla="*/ 443571 w 781425"/>
              <a:gd name="connsiteY0" fmla="*/ 0 h 701201"/>
              <a:gd name="connsiteX1" fmla="*/ 781425 w 781425"/>
              <a:gd name="connsiteY1" fmla="*/ 0 h 701201"/>
              <a:gd name="connsiteX2" fmla="*/ 337856 w 781425"/>
              <a:gd name="connsiteY2" fmla="*/ 701201 h 701201"/>
              <a:gd name="connsiteX3" fmla="*/ 0 w 781425"/>
              <a:gd name="connsiteY3" fmla="*/ 701201 h 701201"/>
              <a:gd name="connsiteX4" fmla="*/ 443571 w 781425"/>
              <a:gd name="connsiteY4" fmla="*/ 0 h 70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25" h="701201">
                <a:moveTo>
                  <a:pt x="443571" y="0"/>
                </a:moveTo>
                <a:lnTo>
                  <a:pt x="781425" y="0"/>
                </a:lnTo>
                <a:lnTo>
                  <a:pt x="337856" y="701201"/>
                </a:lnTo>
                <a:lnTo>
                  <a:pt x="0" y="701201"/>
                </a:lnTo>
                <a:lnTo>
                  <a:pt x="443571" y="0"/>
                </a:lnTo>
                <a:close/>
              </a:path>
            </a:pathLst>
          </a:custGeom>
          <a:solidFill>
            <a:srgbClr val="00F0B9"/>
          </a:solidFill>
          <a:ln w="43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BBC98DB-4B07-7E97-4964-652328104CDE}"/>
              </a:ext>
            </a:extLst>
          </p:cNvPr>
          <p:cNvSpPr/>
          <p:nvPr/>
        </p:nvSpPr>
        <p:spPr>
          <a:xfrm>
            <a:off x="5674939" y="3387433"/>
            <a:ext cx="408366" cy="366441"/>
          </a:xfrm>
          <a:custGeom>
            <a:avLst/>
            <a:gdLst>
              <a:gd name="connsiteX0" fmla="*/ 443571 w 781425"/>
              <a:gd name="connsiteY0" fmla="*/ 0 h 701201"/>
              <a:gd name="connsiteX1" fmla="*/ 781425 w 781425"/>
              <a:gd name="connsiteY1" fmla="*/ 0 h 701201"/>
              <a:gd name="connsiteX2" fmla="*/ 337856 w 781425"/>
              <a:gd name="connsiteY2" fmla="*/ 701201 h 701201"/>
              <a:gd name="connsiteX3" fmla="*/ 0 w 781425"/>
              <a:gd name="connsiteY3" fmla="*/ 701201 h 701201"/>
              <a:gd name="connsiteX4" fmla="*/ 443571 w 781425"/>
              <a:gd name="connsiteY4" fmla="*/ 0 h 70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25" h="701201">
                <a:moveTo>
                  <a:pt x="443571" y="0"/>
                </a:moveTo>
                <a:lnTo>
                  <a:pt x="781425" y="0"/>
                </a:lnTo>
                <a:lnTo>
                  <a:pt x="337856" y="701201"/>
                </a:lnTo>
                <a:lnTo>
                  <a:pt x="0" y="701201"/>
                </a:lnTo>
                <a:lnTo>
                  <a:pt x="443571" y="0"/>
                </a:lnTo>
                <a:close/>
              </a:path>
            </a:pathLst>
          </a:custGeom>
          <a:solidFill>
            <a:srgbClr val="F5B427"/>
          </a:solidFill>
          <a:ln w="43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8FE561-A679-24F1-7B5B-E7A47D79D66B}"/>
              </a:ext>
            </a:extLst>
          </p:cNvPr>
          <p:cNvSpPr/>
          <p:nvPr/>
        </p:nvSpPr>
        <p:spPr>
          <a:xfrm>
            <a:off x="5691332" y="4513845"/>
            <a:ext cx="408367" cy="366443"/>
          </a:xfrm>
          <a:custGeom>
            <a:avLst/>
            <a:gdLst>
              <a:gd name="connsiteX0" fmla="*/ 443571 w 781425"/>
              <a:gd name="connsiteY0" fmla="*/ 0 h 701201"/>
              <a:gd name="connsiteX1" fmla="*/ 781425 w 781425"/>
              <a:gd name="connsiteY1" fmla="*/ 0 h 701201"/>
              <a:gd name="connsiteX2" fmla="*/ 337856 w 781425"/>
              <a:gd name="connsiteY2" fmla="*/ 701201 h 701201"/>
              <a:gd name="connsiteX3" fmla="*/ 0 w 781425"/>
              <a:gd name="connsiteY3" fmla="*/ 701201 h 701201"/>
              <a:gd name="connsiteX4" fmla="*/ 443571 w 781425"/>
              <a:gd name="connsiteY4" fmla="*/ 0 h 70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25" h="701201">
                <a:moveTo>
                  <a:pt x="443571" y="0"/>
                </a:moveTo>
                <a:lnTo>
                  <a:pt x="781425" y="0"/>
                </a:lnTo>
                <a:lnTo>
                  <a:pt x="337856" y="701201"/>
                </a:lnTo>
                <a:lnTo>
                  <a:pt x="0" y="701201"/>
                </a:lnTo>
                <a:lnTo>
                  <a:pt x="443571" y="0"/>
                </a:lnTo>
                <a:close/>
              </a:path>
            </a:pathLst>
          </a:custGeom>
          <a:solidFill>
            <a:srgbClr val="9D55FB"/>
          </a:solidFill>
          <a:ln w="43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9F71355-5E53-EED6-C04B-EAA4CB3EA2FE}"/>
              </a:ext>
            </a:extLst>
          </p:cNvPr>
          <p:cNvSpPr txBox="1">
            <a:spLocks/>
          </p:cNvSpPr>
          <p:nvPr/>
        </p:nvSpPr>
        <p:spPr>
          <a:xfrm>
            <a:off x="6353906" y="1339224"/>
            <a:ext cx="4595446" cy="1619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Gordita" panose="020B0604020202020204" charset="0"/>
                <a:cs typeface="Gordita" panose="020B0604020202020204" charset="0"/>
              </a:rPr>
              <a:t>Setting The Table</a:t>
            </a:r>
          </a:p>
          <a:p>
            <a:pPr>
              <a:lnSpc>
                <a:spcPct val="100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rdita" panose="020B0604020202020204" charset="0"/>
                <a:cs typeface="Gordita" panose="020B0604020202020204" charset="0"/>
              </a:rPr>
              <a:t>Why are we here?</a:t>
            </a:r>
          </a:p>
          <a:p>
            <a:pPr>
              <a:lnSpc>
                <a:spcPct val="100000"/>
              </a:lnSpc>
              <a:defRPr/>
            </a:pPr>
            <a:r>
              <a:rPr lang="en-US" sz="2000" dirty="0">
                <a:solidFill>
                  <a:prstClr val="white"/>
                </a:solidFill>
                <a:latin typeface="Gordita" panose="020B0604020202020204" charset="0"/>
                <a:cs typeface="Gordita" panose="020B0604020202020204" charset="0"/>
              </a:rPr>
              <a:t>What makes a good tool?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 panose="020B0604020202020204" charset="0"/>
              <a:cs typeface="Gordita" panose="020B060402020202020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sz="2000" baseline="0" dirty="0">
                <a:solidFill>
                  <a:prstClr val="white"/>
                </a:solidFill>
                <a:latin typeface="Gordita" panose="020B0604020202020204" charset="0"/>
                <a:cs typeface="Gordita" panose="020B0604020202020204" charset="0"/>
              </a:rPr>
              <a:t>The Philosophy of Incredibuild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 panose="020B0604020202020204" charset="0"/>
              <a:cs typeface="Gordita" panose="020B060402020202020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CA0419F-5999-9EFD-3992-6A0E22DEB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6788" y="2599222"/>
            <a:ext cx="2836665" cy="37594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64C274A-76AF-622F-6142-CAF80C2CCD83}"/>
              </a:ext>
            </a:extLst>
          </p:cNvPr>
          <p:cNvSpPr txBox="1"/>
          <p:nvPr/>
        </p:nvSpPr>
        <p:spPr>
          <a:xfrm>
            <a:off x="0" y="34906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13364B-DE6F-83B4-A695-5485D6C454F8}"/>
              </a:ext>
            </a:extLst>
          </p:cNvPr>
          <p:cNvSpPr txBox="1"/>
          <p:nvPr/>
        </p:nvSpPr>
        <p:spPr>
          <a:xfrm>
            <a:off x="402195" y="3200860"/>
            <a:ext cx="443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F49D99-3DEB-CFE9-0FE8-37919548B920}"/>
              </a:ext>
            </a:extLst>
          </p:cNvPr>
          <p:cNvSpPr txBox="1"/>
          <p:nvPr/>
        </p:nvSpPr>
        <p:spPr>
          <a:xfrm>
            <a:off x="402195" y="3847191"/>
            <a:ext cx="443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Never Stops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BA1B85-235E-940A-AC46-E3291E03A4E2}"/>
              </a:ext>
            </a:extLst>
          </p:cNvPr>
          <p:cNvSpPr txBox="1"/>
          <p:nvPr/>
        </p:nvSpPr>
        <p:spPr>
          <a:xfrm>
            <a:off x="402193" y="3200860"/>
            <a:ext cx="443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Innovation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E8E77B-2361-4169-A62E-976B0EB23AAA}"/>
              </a:ext>
            </a:extLst>
          </p:cNvPr>
          <p:cNvSpPr txBox="1"/>
          <p:nvPr/>
        </p:nvSpPr>
        <p:spPr>
          <a:xfrm>
            <a:off x="396854" y="3205837"/>
            <a:ext cx="443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Creativity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F8B23F-B962-4D2D-6C00-330C85823F4C}"/>
              </a:ext>
            </a:extLst>
          </p:cNvPr>
          <p:cNvSpPr txBox="1"/>
          <p:nvPr/>
        </p:nvSpPr>
        <p:spPr>
          <a:xfrm>
            <a:off x="443972" y="3195883"/>
            <a:ext cx="443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Game Design</a:t>
            </a:r>
          </a:p>
        </p:txBody>
      </p:sp>
      <p:pic>
        <p:nvPicPr>
          <p:cNvPr id="48" name="9s">
            <a:hlinkClick r:id="" action="ppaction://media"/>
            <a:extLst>
              <a:ext uri="{FF2B5EF4-FFF2-40B4-BE49-F238E27FC236}">
                <a16:creationId xmlns:a16="http://schemas.microsoft.com/office/drawing/2014/main" id="{2C6FF547-9BDA-3C29-843A-527107183DC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2721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95244" y="7156450"/>
            <a:ext cx="304800" cy="304800"/>
          </a:xfrm>
          <a:prstGeom prst="rect">
            <a:avLst/>
          </a:prstGeom>
        </p:spPr>
      </p:pic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44CCF68-FA04-764E-A466-1150590E710D}"/>
              </a:ext>
            </a:extLst>
          </p:cNvPr>
          <p:cNvSpPr txBox="1">
            <a:spLocks/>
          </p:cNvSpPr>
          <p:nvPr/>
        </p:nvSpPr>
        <p:spPr>
          <a:xfrm>
            <a:off x="6353903" y="3263962"/>
            <a:ext cx="4851125" cy="798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rdita" panose="020B0604020202020204" charset="0"/>
                <a:cs typeface="Gordita" panose="020B0604020202020204" charset="0"/>
              </a:rPr>
              <a:t>Development Acceleration Platform</a:t>
            </a:r>
          </a:p>
          <a:p>
            <a:pPr>
              <a:lnSpc>
                <a:spcPct val="100000"/>
              </a:lnSpc>
              <a:defRPr/>
            </a:pPr>
            <a:r>
              <a:rPr lang="en-US" sz="2000" dirty="0">
                <a:solidFill>
                  <a:prstClr val="white"/>
                </a:solidFill>
                <a:latin typeface="Gordita" panose="020B0604020202020204" charset="0"/>
                <a:cs typeface="Gordita" panose="020B0604020202020204" charset="0"/>
              </a:rPr>
              <a:t>How does Incredibuild work?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 panose="020B0604020202020204" charset="0"/>
              <a:cs typeface="Gordita" panose="020B0604020202020204" charset="0"/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AE6111A8-23A0-6F15-0E49-52DD239D0F84}"/>
              </a:ext>
            </a:extLst>
          </p:cNvPr>
          <p:cNvSpPr txBox="1">
            <a:spLocks/>
          </p:cNvSpPr>
          <p:nvPr/>
        </p:nvSpPr>
        <p:spPr>
          <a:xfrm>
            <a:off x="6353904" y="4403408"/>
            <a:ext cx="5097640" cy="237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Gordita" panose="020B0604020202020204" charset="0"/>
                <a:cs typeface="Gordita" panose="020B0604020202020204" charset="0"/>
              </a:rPr>
              <a:t>How Can I Use The Platform + Demos</a:t>
            </a:r>
          </a:p>
          <a:p>
            <a:pPr>
              <a:lnSpc>
                <a:spcPct val="100000"/>
              </a:lnSpc>
              <a:defRPr/>
            </a:pPr>
            <a:r>
              <a:rPr lang="en-US" sz="2000" dirty="0">
                <a:solidFill>
                  <a:prstClr val="white"/>
                </a:solidFill>
                <a:latin typeface="Gordita" panose="020B0604020202020204" charset="0"/>
                <a:cs typeface="Gordita" panose="020B0604020202020204" charset="0"/>
              </a:rPr>
              <a:t>Stand alone to blazing fast</a:t>
            </a:r>
          </a:p>
          <a:p>
            <a:pPr>
              <a:lnSpc>
                <a:spcPct val="100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rdita" panose="020B0604020202020204" charset="0"/>
                <a:cs typeface="Gordita" panose="020B0604020202020204" charset="0"/>
              </a:rPr>
              <a:t>Flying fast in the cloud</a:t>
            </a:r>
          </a:p>
          <a:p>
            <a:pPr>
              <a:lnSpc>
                <a:spcPct val="100000"/>
              </a:lnSpc>
              <a:defRPr/>
            </a:pPr>
            <a:r>
              <a:rPr lang="en-US" sz="2000" dirty="0">
                <a:solidFill>
                  <a:prstClr val="white"/>
                </a:solidFill>
                <a:latin typeface="Gordita" panose="020B0604020202020204" charset="0"/>
                <a:cs typeface="Gordita" panose="020B0604020202020204" charset="0"/>
              </a:rPr>
              <a:t>CI/</a:t>
            </a:r>
            <a:r>
              <a:rPr lang="en-US" sz="2000" dirty="0" err="1">
                <a:solidFill>
                  <a:prstClr val="white"/>
                </a:solidFill>
                <a:latin typeface="Gordita" panose="020B0604020202020204" charset="0"/>
                <a:cs typeface="Gordita" panose="020B0604020202020204" charset="0"/>
              </a:rPr>
              <a:t>SpeeD</a:t>
            </a:r>
            <a:r>
              <a:rPr lang="en-US" sz="2000" dirty="0">
                <a:solidFill>
                  <a:prstClr val="white"/>
                </a:solidFill>
                <a:latin typeface="Gordita" panose="020B0604020202020204" charset="0"/>
                <a:cs typeface="Gordita" panose="020B0604020202020204" charset="0"/>
              </a:rPr>
              <a:t> Actions</a:t>
            </a:r>
          </a:p>
          <a:p>
            <a:pPr>
              <a:lnSpc>
                <a:spcPct val="100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rdita" panose="020B0604020202020204" charset="0"/>
                <a:cs typeface="Gordita" panose="020B0604020202020204" charset="0"/>
              </a:rPr>
              <a:t>Tick tock your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rdita" panose="020B0604020202020204" charset="0"/>
                <a:cs typeface="Gordita" panose="020B0604020202020204" charset="0"/>
              </a:rPr>
              <a:t>Kloc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rdita" panose="020B0604020202020204" charset="0"/>
                <a:cs typeface="Gordita" panose="020B0604020202020204" charset="0"/>
              </a:rPr>
              <a:t> (static code analysis)</a:t>
            </a:r>
          </a:p>
        </p:txBody>
      </p:sp>
    </p:spTree>
    <p:extLst>
      <p:ext uri="{BB962C8B-B14F-4D97-AF65-F5344CB8AC3E}">
        <p14:creationId xmlns:p14="http://schemas.microsoft.com/office/powerpoint/2010/main" val="59113865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010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8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48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4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48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5" grpId="1"/>
          <p:bldP spid="28" grpId="0"/>
          <p:bldP spid="28" grpId="1"/>
          <p:bldP spid="29" grpId="0"/>
          <p:bldP spid="29" grpId="1"/>
          <p:bldP spid="30" grpId="0"/>
          <p:bldP spid="3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010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8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D020D47-6202-E0EC-4B36-B7D761DDD123}"/>
              </a:ext>
            </a:extLst>
          </p:cNvPr>
          <p:cNvSpPr/>
          <p:nvPr/>
        </p:nvSpPr>
        <p:spPr>
          <a:xfrm>
            <a:off x="3842966" y="1519697"/>
            <a:ext cx="4312937" cy="444913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38100">
            <a:noFill/>
          </a:ln>
          <a:effectLst>
            <a:outerShdw blurRad="520700" sx="108000" sy="108000" algn="ctr" rotWithShape="0">
              <a:srgbClr val="01EB9C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 Medium" pitchFamily="50" charset="0"/>
              <a:ea typeface="+mn-ea"/>
              <a:cs typeface="Gordita Medium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52BA-AE40-4812-BAAC-76188E12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t>Proprietary  ©2021. All rights reserved. Incredibuild Software Ltd.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EB39F-EF6F-4FE9-A348-D7D5BE7F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0A850-455A-4710-8076-D56E305EEE0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111BC72-D89D-665B-6E2C-22F31DB03ECF}"/>
              </a:ext>
            </a:extLst>
          </p:cNvPr>
          <p:cNvSpPr txBox="1">
            <a:spLocks/>
          </p:cNvSpPr>
          <p:nvPr/>
        </p:nvSpPr>
        <p:spPr>
          <a:xfrm>
            <a:off x="6192566" y="2399643"/>
            <a:ext cx="5180283" cy="405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 Medium" pitchFamily="50" charset="0"/>
              <a:ea typeface="+mn-ea"/>
              <a:cs typeface="Gordita Medium" pitchFamily="50" charset="0"/>
            </a:endParaRPr>
          </a:p>
        </p:txBody>
      </p:sp>
      <p:pic>
        <p:nvPicPr>
          <p:cNvPr id="48" name="9s">
            <a:hlinkClick r:id="" action="ppaction://media"/>
            <a:extLst>
              <a:ext uri="{FF2B5EF4-FFF2-40B4-BE49-F238E27FC236}">
                <a16:creationId xmlns:a16="http://schemas.microsoft.com/office/drawing/2014/main" id="{2C6FF547-9BDA-3C29-843A-527107183DC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2721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5244" y="7156450"/>
            <a:ext cx="304800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5771F-2205-B05F-3A7A-00DF6DE1D5B1}"/>
              </a:ext>
            </a:extLst>
          </p:cNvPr>
          <p:cNvSpPr txBox="1"/>
          <p:nvPr/>
        </p:nvSpPr>
        <p:spPr>
          <a:xfrm>
            <a:off x="0" y="39536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Why Are We Here?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C3500-B235-B742-13C3-A5A497B9C8D8}"/>
              </a:ext>
            </a:extLst>
          </p:cNvPr>
          <p:cNvSpPr txBox="1"/>
          <p:nvPr/>
        </p:nvSpPr>
        <p:spPr>
          <a:xfrm>
            <a:off x="4145234" y="3283387"/>
            <a:ext cx="370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Placeholder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F12256E-E169-0B6E-406C-A0631FB5AD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65" y="1519697"/>
            <a:ext cx="4312937" cy="44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55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mute="1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7A3B2-A84B-4AB0-95FB-82DC27FB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t>Proprietary  ©2021. All rights reserved. Incredibuild Software Ltd.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88AE5-E25E-4EE7-951D-D9390B46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0A850-455A-4710-8076-D56E305EEE0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9F2911-42AE-D54B-E157-9D1D491FE2EE}"/>
              </a:ext>
            </a:extLst>
          </p:cNvPr>
          <p:cNvSpPr txBox="1"/>
          <p:nvPr/>
        </p:nvSpPr>
        <p:spPr>
          <a:xfrm>
            <a:off x="-169739" y="395363"/>
            <a:ext cx="12361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What Makes a Good Tool?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2652E2-9591-AD9C-439A-CF55370D9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188" y="1831504"/>
            <a:ext cx="5421597" cy="382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iagram">
            <a:extLst>
              <a:ext uri="{FF2B5EF4-FFF2-40B4-BE49-F238E27FC236}">
                <a16:creationId xmlns:a16="http://schemas.microsoft.com/office/drawing/2014/main" id="{8777313E-6147-2321-E945-A6592761C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73" y="1420704"/>
            <a:ext cx="7316653" cy="46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0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E6CDE41-8E1C-7E59-3064-06A9A06D14CD}"/>
              </a:ext>
            </a:extLst>
          </p:cNvPr>
          <p:cNvSpPr/>
          <p:nvPr/>
        </p:nvSpPr>
        <p:spPr>
          <a:xfrm>
            <a:off x="301496" y="1964088"/>
            <a:ext cx="3308640" cy="3700111"/>
          </a:xfrm>
          <a:prstGeom prst="roundRect">
            <a:avLst>
              <a:gd name="adj" fmla="val 2805"/>
            </a:avLst>
          </a:prstGeom>
          <a:solidFill>
            <a:schemeClr val="tx1"/>
          </a:solidFill>
          <a:ln w="38100">
            <a:noFill/>
          </a:ln>
          <a:effectLst>
            <a:outerShdw blurRad="520700" sx="102000" sy="102000" algn="ctr" rotWithShape="0">
              <a:srgbClr val="01EB9C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 Medium" pitchFamily="50" charset="0"/>
              <a:ea typeface="+mn-ea"/>
              <a:cs typeface="Gordita Medium" pitchFamily="50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A526DD7-54CC-53FE-DAFE-5A3E0A09FDD2}"/>
              </a:ext>
            </a:extLst>
          </p:cNvPr>
          <p:cNvSpPr/>
          <p:nvPr/>
        </p:nvSpPr>
        <p:spPr>
          <a:xfrm>
            <a:off x="4449116" y="1952337"/>
            <a:ext cx="3308640" cy="3711862"/>
          </a:xfrm>
          <a:prstGeom prst="roundRect">
            <a:avLst>
              <a:gd name="adj" fmla="val 2805"/>
            </a:avLst>
          </a:prstGeom>
          <a:solidFill>
            <a:schemeClr val="tx1"/>
          </a:solidFill>
          <a:ln w="38100">
            <a:noFill/>
          </a:ln>
          <a:effectLst>
            <a:outerShdw blurRad="520700" sx="102000" sy="102000" algn="ctr" rotWithShape="0">
              <a:srgbClr val="01EB9C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 Medium" pitchFamily="50" charset="0"/>
              <a:ea typeface="+mn-ea"/>
              <a:cs typeface="Gordita Medium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7A3B2-A84B-4AB0-95FB-82DC27FB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t>Proprietary  ©2021. All rights reserved. Incredibuild Software Ltd.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88AE5-E25E-4EE7-951D-D9390B46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0A850-455A-4710-8076-D56E305EEE0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1A3D46-E9D4-4E45-8BE9-A3DFA3736EC8}"/>
              </a:ext>
            </a:extLst>
          </p:cNvPr>
          <p:cNvSpPr txBox="1">
            <a:spLocks/>
          </p:cNvSpPr>
          <p:nvPr/>
        </p:nvSpPr>
        <p:spPr>
          <a:xfrm>
            <a:off x="301496" y="2225556"/>
            <a:ext cx="3308640" cy="341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F0B9"/>
                </a:solidFill>
                <a:latin typeface="Gordita Medium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atin typeface="Gordita "/>
                <a:cs typeface="Arial"/>
              </a:rPr>
              <a:t>Solve A Problem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9F2911-42AE-D54B-E157-9D1D491FE2EE}"/>
              </a:ext>
            </a:extLst>
          </p:cNvPr>
          <p:cNvSpPr txBox="1"/>
          <p:nvPr/>
        </p:nvSpPr>
        <p:spPr>
          <a:xfrm>
            <a:off x="-169739" y="395363"/>
            <a:ext cx="12361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 Good Tool – The Philosophy of Incredibuild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D91B199-819B-171B-F869-14C5D7CE22F0}"/>
              </a:ext>
            </a:extLst>
          </p:cNvPr>
          <p:cNvSpPr txBox="1">
            <a:spLocks/>
          </p:cNvSpPr>
          <p:nvPr/>
        </p:nvSpPr>
        <p:spPr>
          <a:xfrm>
            <a:off x="301495" y="2874049"/>
            <a:ext cx="3308640" cy="7582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F0B9"/>
                </a:solidFill>
                <a:latin typeface="Gordita Medium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latin typeface="Gordita "/>
                <a:cs typeface="Arial"/>
              </a:rPr>
              <a:t>Go Fast...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Gordita "/>
                <a:cs typeface="Arial"/>
              </a:rPr>
              <a:t>Accelerate development cycles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Gordita "/>
              <a:cs typeface="Arial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0375271-2947-F20A-0607-6BD59FFB47B9}"/>
              </a:ext>
            </a:extLst>
          </p:cNvPr>
          <p:cNvSpPr/>
          <p:nvPr/>
        </p:nvSpPr>
        <p:spPr>
          <a:xfrm>
            <a:off x="8502858" y="1955533"/>
            <a:ext cx="3308640" cy="3708666"/>
          </a:xfrm>
          <a:prstGeom prst="roundRect">
            <a:avLst>
              <a:gd name="adj" fmla="val 2805"/>
            </a:avLst>
          </a:prstGeom>
          <a:solidFill>
            <a:schemeClr val="tx1"/>
          </a:solidFill>
          <a:ln w="38100">
            <a:noFill/>
          </a:ln>
          <a:effectLst>
            <a:outerShdw blurRad="520700" sx="102000" sy="102000" algn="ctr" rotWithShape="0">
              <a:srgbClr val="01EB9C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 Medium" pitchFamily="50" charset="0"/>
              <a:ea typeface="+mn-ea"/>
              <a:cs typeface="Gordita Medium" pitchFamily="50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655095-46CE-BEF3-5A4C-C2AACEBED6FC}"/>
              </a:ext>
            </a:extLst>
          </p:cNvPr>
          <p:cNvSpPr txBox="1">
            <a:spLocks/>
          </p:cNvSpPr>
          <p:nvPr/>
        </p:nvSpPr>
        <p:spPr>
          <a:xfrm>
            <a:off x="4449117" y="2222725"/>
            <a:ext cx="3308639" cy="341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F0B9"/>
                </a:solidFill>
                <a:latin typeface="Gordita Medium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atin typeface="Gordita" panose="020B0604020202020204" charset="0"/>
                <a:cs typeface="Gordita" panose="020B0604020202020204" charset="0"/>
              </a:rPr>
              <a:t>Simple To Use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A1FEAFF-49C5-666F-1712-2688AB3C394C}"/>
              </a:ext>
            </a:extLst>
          </p:cNvPr>
          <p:cNvSpPr txBox="1">
            <a:spLocks/>
          </p:cNvSpPr>
          <p:nvPr/>
        </p:nvSpPr>
        <p:spPr>
          <a:xfrm>
            <a:off x="8502858" y="2225556"/>
            <a:ext cx="3308639" cy="341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F0B9"/>
                </a:solidFill>
                <a:latin typeface="Gordita Medium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atin typeface="Gordita "/>
                <a:cs typeface="Arial"/>
              </a:rPr>
              <a:t>Flexible Integration</a:t>
            </a: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74CA4622-965D-A419-15AC-8224B14D9432}"/>
              </a:ext>
            </a:extLst>
          </p:cNvPr>
          <p:cNvSpPr/>
          <p:nvPr/>
        </p:nvSpPr>
        <p:spPr>
          <a:xfrm>
            <a:off x="3641396" y="3286516"/>
            <a:ext cx="807720" cy="528796"/>
          </a:xfrm>
          <a:prstGeom prst="homePlate">
            <a:avLst>
              <a:gd name="adj" fmla="val 38399"/>
            </a:avLst>
          </a:prstGeom>
          <a:gradFill>
            <a:gsLst>
              <a:gs pos="0">
                <a:srgbClr val="01EB9C">
                  <a:alpha val="0"/>
                </a:srgbClr>
              </a:gs>
              <a:gs pos="100000">
                <a:srgbClr val="01EB9C">
                  <a:alpha val="4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9AD6B903-3B32-AF76-FA93-2093D70B4F08}"/>
              </a:ext>
            </a:extLst>
          </p:cNvPr>
          <p:cNvSpPr txBox="1">
            <a:spLocks/>
          </p:cNvSpPr>
          <p:nvPr/>
        </p:nvSpPr>
        <p:spPr>
          <a:xfrm>
            <a:off x="4457036" y="2870109"/>
            <a:ext cx="3285850" cy="803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F0B9"/>
                </a:solidFill>
                <a:latin typeface="Gordita Medium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latin typeface="Gordita "/>
                <a:cs typeface="Arial"/>
              </a:rPr>
              <a:t>Single Binary…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Gordita "/>
                <a:cs typeface="Arial"/>
              </a:rPr>
              <a:t>Consume existing infrastructure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ADEAC28-D490-5E19-AB4E-2F53ACC24517}"/>
              </a:ext>
            </a:extLst>
          </p:cNvPr>
          <p:cNvSpPr txBox="1">
            <a:spLocks/>
          </p:cNvSpPr>
          <p:nvPr/>
        </p:nvSpPr>
        <p:spPr>
          <a:xfrm>
            <a:off x="8502858" y="2870109"/>
            <a:ext cx="3078480" cy="762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F0B9"/>
                </a:solidFill>
                <a:latin typeface="Gordita Medium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latin typeface="Gordita "/>
                <a:cs typeface="Arial"/>
              </a:rPr>
              <a:t>Seamless…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Gordita "/>
                <a:cs typeface="Arial"/>
              </a:rPr>
              <a:t>Agnostic consumption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>
              <a:latin typeface="Gordita "/>
              <a:cs typeface="Arial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>
              <a:latin typeface="Gordita "/>
              <a:cs typeface="Arial"/>
            </a:endParaRPr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C05B4DD9-38B7-F87A-5983-1233B7750661}"/>
              </a:ext>
            </a:extLst>
          </p:cNvPr>
          <p:cNvSpPr/>
          <p:nvPr/>
        </p:nvSpPr>
        <p:spPr>
          <a:xfrm>
            <a:off x="7687218" y="3281139"/>
            <a:ext cx="807720" cy="528796"/>
          </a:xfrm>
          <a:prstGeom prst="homePlate">
            <a:avLst>
              <a:gd name="adj" fmla="val 38399"/>
            </a:avLst>
          </a:prstGeom>
          <a:gradFill>
            <a:gsLst>
              <a:gs pos="0">
                <a:srgbClr val="01EB9C">
                  <a:alpha val="0"/>
                </a:srgbClr>
              </a:gs>
              <a:gs pos="100000">
                <a:srgbClr val="01EB9C">
                  <a:alpha val="4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D2037C-BE4F-8AEE-916A-DDFF805EFC87}"/>
              </a:ext>
            </a:extLst>
          </p:cNvPr>
          <p:cNvSpPr txBox="1"/>
          <p:nvPr/>
        </p:nvSpPr>
        <p:spPr>
          <a:xfrm>
            <a:off x="597823" y="3664660"/>
            <a:ext cx="2761327" cy="156208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rgbClr val="00F0B9"/>
                </a:solidFill>
                <a:latin typeface="Gordita Medium" pitchFamily="50" charset="0"/>
                <a:cs typeface="Arial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indent="-285750" algn="l">
              <a:buFontTx/>
              <a:buChar char="-"/>
            </a:pPr>
            <a:r>
              <a:rPr lang="en-US" b="0" dirty="0">
                <a:latin typeface="Gordita "/>
              </a:rPr>
              <a:t>Compilation</a:t>
            </a:r>
          </a:p>
          <a:p>
            <a:pPr marL="285750" indent="-285750" algn="l">
              <a:buFontTx/>
              <a:buChar char="-"/>
            </a:pPr>
            <a:r>
              <a:rPr lang="en-US" b="0" dirty="0">
                <a:latin typeface="Gordita "/>
              </a:rPr>
              <a:t>Shader / Render / VFX</a:t>
            </a:r>
          </a:p>
          <a:p>
            <a:pPr marL="285750" indent="-285750" algn="l">
              <a:buFontTx/>
              <a:buChar char="-"/>
            </a:pPr>
            <a:r>
              <a:rPr lang="en-US" b="0" dirty="0">
                <a:latin typeface="Gordita "/>
              </a:rPr>
              <a:t>Tests (</a:t>
            </a:r>
            <a:r>
              <a:rPr lang="en-US" b="0" dirty="0" err="1">
                <a:latin typeface="Gordita "/>
              </a:rPr>
              <a:t>e.g</a:t>
            </a:r>
            <a:r>
              <a:rPr lang="en-US" b="0" dirty="0">
                <a:latin typeface="Gordita "/>
              </a:rPr>
              <a:t> Unit)</a:t>
            </a:r>
          </a:p>
          <a:p>
            <a:pPr marL="285750" indent="-285750" algn="l">
              <a:buFontTx/>
              <a:buChar char="-"/>
            </a:pPr>
            <a:r>
              <a:rPr lang="en-US" b="0" dirty="0">
                <a:latin typeface="Gordita "/>
              </a:rPr>
              <a:t>Static Code Analysis</a:t>
            </a:r>
          </a:p>
          <a:p>
            <a:pPr marL="285750" indent="-285750" algn="l">
              <a:buFontTx/>
              <a:buChar char="-"/>
            </a:pPr>
            <a:r>
              <a:rPr lang="en-US" b="0" dirty="0">
                <a:latin typeface="Gordita "/>
              </a:rPr>
              <a:t>CI / CD</a:t>
            </a:r>
          </a:p>
          <a:p>
            <a:pPr algn="l"/>
            <a:endParaRPr lang="en-US" b="0" dirty="0">
              <a:latin typeface="Gordita 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5F3E85-F732-7954-BFFF-339634443ECF}"/>
              </a:ext>
            </a:extLst>
          </p:cNvPr>
          <p:cNvSpPr txBox="1"/>
          <p:nvPr/>
        </p:nvSpPr>
        <p:spPr>
          <a:xfrm>
            <a:off x="5058123" y="3691362"/>
            <a:ext cx="2457546" cy="120861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rgbClr val="00F0B9"/>
                </a:solidFill>
                <a:latin typeface="Gordita Medium" pitchFamily="50" charset="0"/>
                <a:cs typeface="Arial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indent="-285750" algn="l">
              <a:buFontTx/>
              <a:buChar char="-"/>
            </a:pPr>
            <a:r>
              <a:rPr lang="en-US" b="0" dirty="0">
                <a:latin typeface="Gordita "/>
              </a:rPr>
              <a:t>Manage Centrally</a:t>
            </a:r>
          </a:p>
          <a:p>
            <a:pPr marL="285750" indent="-285750" algn="l">
              <a:buFontTx/>
              <a:buChar char="-"/>
            </a:pPr>
            <a:r>
              <a:rPr lang="en-US" b="0" dirty="0">
                <a:latin typeface="Gordita "/>
              </a:rPr>
              <a:t>Visualizations</a:t>
            </a:r>
          </a:p>
          <a:p>
            <a:pPr marL="285750" indent="-285750" algn="l">
              <a:buFontTx/>
              <a:buChar char="-"/>
            </a:pPr>
            <a:r>
              <a:rPr lang="en-US" b="0" dirty="0">
                <a:latin typeface="Gordita "/>
              </a:rPr>
              <a:t>No Parrots required!</a:t>
            </a:r>
          </a:p>
          <a:p>
            <a:pPr marL="285750" indent="-285750" algn="l">
              <a:buFontTx/>
              <a:buChar char="-"/>
            </a:pPr>
            <a:endParaRPr lang="en-US" b="0" dirty="0">
              <a:latin typeface="Gordita "/>
            </a:endParaRPr>
          </a:p>
          <a:p>
            <a:pPr algn="l"/>
            <a:endParaRPr lang="en-US" b="0" dirty="0">
              <a:latin typeface="Gordita 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936077-7F67-CAF6-6B0A-8E9609E1BEBA}"/>
              </a:ext>
            </a:extLst>
          </p:cNvPr>
          <p:cNvSpPr txBox="1"/>
          <p:nvPr/>
        </p:nvSpPr>
        <p:spPr>
          <a:xfrm>
            <a:off x="8652252" y="3690035"/>
            <a:ext cx="3159245" cy="143915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rgbClr val="00F0B9"/>
                </a:solidFill>
                <a:latin typeface="Gordita Medium" pitchFamily="50" charset="0"/>
                <a:cs typeface="Arial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>
                <a:latin typeface="Gordita "/>
              </a:rPr>
              <a:t>On-prem / Cloud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>
                <a:latin typeface="Gordita "/>
              </a:rPr>
              <a:t>Your tools/process/method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>
                <a:latin typeface="Gordita "/>
              </a:rPr>
              <a:t>No replication of environment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EF00AC-D8C6-59A2-AFCD-CE74EF24ABD0}"/>
              </a:ext>
            </a:extLst>
          </p:cNvPr>
          <p:cNvGrpSpPr/>
          <p:nvPr/>
        </p:nvGrpSpPr>
        <p:grpSpPr>
          <a:xfrm>
            <a:off x="7436" y="2782572"/>
            <a:ext cx="12192000" cy="1883331"/>
            <a:chOff x="2727960" y="1491446"/>
            <a:chExt cx="6736080" cy="4650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DE22B7-8A4B-4101-AA76-304966FD3F0D}"/>
                </a:ext>
              </a:extLst>
            </p:cNvPr>
            <p:cNvSpPr/>
            <p:nvPr/>
          </p:nvSpPr>
          <p:spPr>
            <a:xfrm>
              <a:off x="2727960" y="1499945"/>
              <a:ext cx="6736080" cy="456553"/>
            </a:xfrm>
            <a:prstGeom prst="rect">
              <a:avLst/>
            </a:prstGeom>
            <a:solidFill>
              <a:srgbClr val="00F0B9"/>
            </a:solidFill>
            <a:ln w="38100">
              <a:noFill/>
            </a:ln>
            <a:effectLst>
              <a:outerShdw blurRad="520700" sx="102000" sy="102000" algn="ctr" rotWithShape="0">
                <a:srgbClr val="01EB9C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rdita"/>
                <a:ea typeface="+mn-ea"/>
                <a:cs typeface="Gordita"/>
              </a:endParaRP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48E1BA22-7754-4718-8AEA-3FB033287BA4}"/>
                </a:ext>
              </a:extLst>
            </p:cNvPr>
            <p:cNvSpPr txBox="1">
              <a:spLocks/>
            </p:cNvSpPr>
            <p:nvPr/>
          </p:nvSpPr>
          <p:spPr>
            <a:xfrm>
              <a:off x="2727960" y="1491446"/>
              <a:ext cx="6736080" cy="456553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chemeClr val="tx1"/>
                  </a:solidFill>
                  <a:latin typeface="Gordita 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rdita "/>
                  <a:ea typeface="+mn-ea"/>
                  <a:cs typeface="Arial"/>
                </a:rPr>
                <a:t>Development Acceleration Platform</a:t>
              </a:r>
            </a:p>
          </p:txBody>
        </p:sp>
      </p:grpSp>
      <p:pic>
        <p:nvPicPr>
          <p:cNvPr id="14" name="Google">
            <a:extLst>
              <a:ext uri="{FF2B5EF4-FFF2-40B4-BE49-F238E27FC236}">
                <a16:creationId xmlns:a16="http://schemas.microsoft.com/office/drawing/2014/main" id="{0A68C395-4165-6995-CE08-2965CD80D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984" y="2724414"/>
            <a:ext cx="3040032" cy="3823645"/>
          </a:xfrm>
          <a:prstGeom prst="rect">
            <a:avLst/>
          </a:prstGeom>
        </p:spPr>
      </p:pic>
      <p:pic>
        <p:nvPicPr>
          <p:cNvPr id="18" name="Happy Plugs" descr="A picture containing jack, electronics, white">
            <a:extLst>
              <a:ext uri="{FF2B5EF4-FFF2-40B4-BE49-F238E27FC236}">
                <a16:creationId xmlns:a16="http://schemas.microsoft.com/office/drawing/2014/main" id="{86935D6D-337F-5D65-D564-B2BB9C28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90" y="2708932"/>
            <a:ext cx="2984974" cy="3837355"/>
          </a:xfrm>
          <a:prstGeom prst="rect">
            <a:avLst/>
          </a:prstGeom>
        </p:spPr>
      </p:pic>
      <p:pic>
        <p:nvPicPr>
          <p:cNvPr id="22" name="War and Peace" descr="Text">
            <a:extLst>
              <a:ext uri="{FF2B5EF4-FFF2-40B4-BE49-F238E27FC236}">
                <a16:creationId xmlns:a16="http://schemas.microsoft.com/office/drawing/2014/main" id="{C20D1520-FCB5-0982-F06D-AA1501B50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7" y="2729335"/>
            <a:ext cx="2887056" cy="382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2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2" grpId="0"/>
      <p:bldP spid="44" grpId="0"/>
      <p:bldP spid="47" grpId="0"/>
      <p:bldP spid="49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41A7-40D9-4793-A4B4-DB384CAF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8788"/>
            <a:ext cx="12191999" cy="630872"/>
          </a:xfrm>
        </p:spPr>
        <p:txBody>
          <a:bodyPr/>
          <a:lstStyle/>
          <a:p>
            <a:pPr algn="ctr"/>
            <a:r>
              <a:rPr lang="en-US" b="0" dirty="0"/>
              <a:t>Dev </a:t>
            </a:r>
            <a:r>
              <a:rPr lang="en-US" b="0" dirty="0">
                <a:latin typeface="+mn-lt"/>
              </a:rPr>
              <a:t>Acceleration</a:t>
            </a:r>
            <a:r>
              <a:rPr lang="en-US" b="0" dirty="0"/>
              <a:t> Platform – How’s It Work?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5300D1-3000-4EDB-1A66-6C0D6BD87A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79877" y="1404550"/>
            <a:ext cx="8432243" cy="4810062"/>
          </a:xfrm>
          <a:prstGeom prst="roundRect">
            <a:avLst>
              <a:gd name="adj" fmla="val 3301"/>
            </a:avLst>
          </a:prstGeom>
          <a:solidFill>
            <a:schemeClr val="tx1"/>
          </a:solidFill>
          <a:ln w="38100">
            <a:noFill/>
          </a:ln>
          <a:effectLst>
            <a:outerShdw blurRad="520700" sx="102000" sy="102000" algn="ctr" rotWithShape="0">
              <a:srgbClr val="01EB9C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 Medium" pitchFamily="50" charset="0"/>
              <a:ea typeface="+mn-ea"/>
              <a:cs typeface="Gordita Medium" pitchFamily="50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914BFF-9433-B0F1-366D-B7E40AE50AD9}"/>
              </a:ext>
            </a:extLst>
          </p:cNvPr>
          <p:cNvSpPr txBox="1"/>
          <p:nvPr/>
        </p:nvSpPr>
        <p:spPr>
          <a:xfrm>
            <a:off x="1879875" y="1626451"/>
            <a:ext cx="8432243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F0B9"/>
                </a:solidFill>
                <a:latin typeface="Gordita"/>
                <a:ea typeface="Noto Sans" panose="020B0502040504020204" pitchFamily="34" charset="0"/>
                <a:cs typeface="Arial"/>
              </a:rPr>
              <a:t>Process Virtualization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F0B9"/>
              </a:solidFill>
              <a:effectLst/>
              <a:uLnTx/>
              <a:uFillTx/>
              <a:latin typeface="Gordita"/>
              <a:ea typeface="Noto Sans" panose="020B0502040504020204" pitchFamily="34" charset="0"/>
              <a:cs typeface="Arial"/>
            </a:endParaRPr>
          </a:p>
        </p:txBody>
      </p:sp>
      <p:grpSp>
        <p:nvGrpSpPr>
          <p:cNvPr id="85" name="Init-IBAgent">
            <a:extLst>
              <a:ext uri="{FF2B5EF4-FFF2-40B4-BE49-F238E27FC236}">
                <a16:creationId xmlns:a16="http://schemas.microsoft.com/office/drawing/2014/main" id="{C7CC6220-3D2D-B554-0EA7-206EEDB94DAF}"/>
              </a:ext>
            </a:extLst>
          </p:cNvPr>
          <p:cNvGrpSpPr/>
          <p:nvPr/>
        </p:nvGrpSpPr>
        <p:grpSpPr>
          <a:xfrm>
            <a:off x="7026031" y="2715371"/>
            <a:ext cx="2516179" cy="2516178"/>
            <a:chOff x="2349666" y="3151128"/>
            <a:chExt cx="2516179" cy="2516178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70E68D0-57CE-D490-0C4A-167F2418069E}"/>
                </a:ext>
              </a:extLst>
            </p:cNvPr>
            <p:cNvGrpSpPr/>
            <p:nvPr/>
          </p:nvGrpSpPr>
          <p:grpSpPr>
            <a:xfrm>
              <a:off x="2349666" y="3151128"/>
              <a:ext cx="2516179" cy="2516178"/>
              <a:chOff x="2349666" y="3151128"/>
              <a:chExt cx="2516179" cy="2516178"/>
            </a:xfrm>
          </p:grpSpPr>
          <p:sp>
            <p:nvSpPr>
              <p:cNvPr id="74" name="Green IB Agent Block">
                <a:extLst>
                  <a:ext uri="{FF2B5EF4-FFF2-40B4-BE49-F238E27FC236}">
                    <a16:creationId xmlns:a16="http://schemas.microsoft.com/office/drawing/2014/main" id="{C394B037-2237-6F7A-23B2-BC309AE2AE0D}"/>
                  </a:ext>
                </a:extLst>
              </p:cNvPr>
              <p:cNvSpPr/>
              <p:nvPr/>
            </p:nvSpPr>
            <p:spPr>
              <a:xfrm>
                <a:off x="2349666" y="3523886"/>
                <a:ext cx="705439" cy="1770662"/>
              </a:xfrm>
              <a:custGeom>
                <a:avLst/>
                <a:gdLst>
                  <a:gd name="connsiteX0" fmla="*/ 393216 w 705439"/>
                  <a:gd name="connsiteY0" fmla="*/ 0 h 1770662"/>
                  <a:gd name="connsiteX1" fmla="*/ 705439 w 705439"/>
                  <a:gd name="connsiteY1" fmla="*/ 290133 h 1770662"/>
                  <a:gd name="connsiteX2" fmla="*/ 653543 w 705439"/>
                  <a:gd name="connsiteY2" fmla="*/ 333232 h 1770662"/>
                  <a:gd name="connsiteX3" fmla="*/ 420565 w 705439"/>
                  <a:gd name="connsiteY3" fmla="*/ 899371 h 1770662"/>
                  <a:gd name="connsiteX4" fmla="*/ 556413 w 705439"/>
                  <a:gd name="connsiteY4" fmla="*/ 1347018 h 1770662"/>
                  <a:gd name="connsiteX5" fmla="*/ 650045 w 705439"/>
                  <a:gd name="connsiteY5" fmla="*/ 1461244 h 1770662"/>
                  <a:gd name="connsiteX6" fmla="*/ 362519 w 705439"/>
                  <a:gd name="connsiteY6" fmla="*/ 1770662 h 1770662"/>
                  <a:gd name="connsiteX7" fmla="*/ 356159 w 705439"/>
                  <a:gd name="connsiteY7" fmla="*/ 1764844 h 1770662"/>
                  <a:gd name="connsiteX8" fmla="*/ 0 w 705439"/>
                  <a:gd name="connsiteY8" fmla="*/ 899372 h 1770662"/>
                  <a:gd name="connsiteX9" fmla="*/ 356159 w 705439"/>
                  <a:gd name="connsiteY9" fmla="*/ 33901 h 177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5439" h="1770662">
                    <a:moveTo>
                      <a:pt x="393216" y="0"/>
                    </a:moveTo>
                    <a:lnTo>
                      <a:pt x="705439" y="290133"/>
                    </a:lnTo>
                    <a:lnTo>
                      <a:pt x="653543" y="333232"/>
                    </a:lnTo>
                    <a:cubicBezTo>
                      <a:pt x="509597" y="478119"/>
                      <a:pt x="420565" y="678280"/>
                      <a:pt x="420565" y="899371"/>
                    </a:cubicBezTo>
                    <a:cubicBezTo>
                      <a:pt x="420565" y="1065190"/>
                      <a:pt x="470646" y="1219235"/>
                      <a:pt x="556413" y="1347018"/>
                    </a:cubicBezTo>
                    <a:lnTo>
                      <a:pt x="650045" y="1461244"/>
                    </a:lnTo>
                    <a:lnTo>
                      <a:pt x="362519" y="1770662"/>
                    </a:lnTo>
                    <a:lnTo>
                      <a:pt x="356159" y="1764844"/>
                    </a:lnTo>
                    <a:cubicBezTo>
                      <a:pt x="136106" y="1543350"/>
                      <a:pt x="0" y="1237360"/>
                      <a:pt x="0" y="899372"/>
                    </a:cubicBezTo>
                    <a:cubicBezTo>
                      <a:pt x="0" y="561385"/>
                      <a:pt x="136106" y="255394"/>
                      <a:pt x="356159" y="33901"/>
                    </a:cubicBezTo>
                    <a:close/>
                  </a:path>
                </a:pathLst>
              </a:custGeom>
              <a:solidFill>
                <a:srgbClr val="00F0B9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Init Circle">
                <a:extLst>
                  <a:ext uri="{FF2B5EF4-FFF2-40B4-BE49-F238E27FC236}">
                    <a16:creationId xmlns:a16="http://schemas.microsoft.com/office/drawing/2014/main" id="{6B97CC99-CDF3-4FE4-9467-88A30B97E428}"/>
                  </a:ext>
                </a:extLst>
              </p:cNvPr>
              <p:cNvSpPr/>
              <p:nvPr/>
            </p:nvSpPr>
            <p:spPr>
              <a:xfrm>
                <a:off x="2349667" y="3151128"/>
                <a:ext cx="2516178" cy="2516178"/>
              </a:xfrm>
              <a:custGeom>
                <a:avLst/>
                <a:gdLst>
                  <a:gd name="connsiteX0" fmla="*/ 1258088 w 2516178"/>
                  <a:gd name="connsiteY0" fmla="*/ 435122 h 2516178"/>
                  <a:gd name="connsiteX1" fmla="*/ 435122 w 2516178"/>
                  <a:gd name="connsiteY1" fmla="*/ 1258088 h 2516178"/>
                  <a:gd name="connsiteX2" fmla="*/ 1258088 w 2516178"/>
                  <a:gd name="connsiteY2" fmla="*/ 2081054 h 2516178"/>
                  <a:gd name="connsiteX3" fmla="*/ 2081054 w 2516178"/>
                  <a:gd name="connsiteY3" fmla="*/ 1258088 h 2516178"/>
                  <a:gd name="connsiteX4" fmla="*/ 1258088 w 2516178"/>
                  <a:gd name="connsiteY4" fmla="*/ 435122 h 2516178"/>
                  <a:gd name="connsiteX5" fmla="*/ 1258089 w 2516178"/>
                  <a:gd name="connsiteY5" fmla="*/ 0 h 2516178"/>
                  <a:gd name="connsiteX6" fmla="*/ 2516178 w 2516178"/>
                  <a:gd name="connsiteY6" fmla="*/ 1258089 h 2516178"/>
                  <a:gd name="connsiteX7" fmla="*/ 1258089 w 2516178"/>
                  <a:gd name="connsiteY7" fmla="*/ 2516178 h 2516178"/>
                  <a:gd name="connsiteX8" fmla="*/ 0 w 2516178"/>
                  <a:gd name="connsiteY8" fmla="*/ 1258089 h 2516178"/>
                  <a:gd name="connsiteX9" fmla="*/ 1258089 w 2516178"/>
                  <a:gd name="connsiteY9" fmla="*/ 0 h 2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6178" h="2516178">
                    <a:moveTo>
                      <a:pt x="1258088" y="435122"/>
                    </a:moveTo>
                    <a:cubicBezTo>
                      <a:pt x="803576" y="435122"/>
                      <a:pt x="435122" y="803576"/>
                      <a:pt x="435122" y="1258088"/>
                    </a:cubicBezTo>
                    <a:cubicBezTo>
                      <a:pt x="435122" y="1712600"/>
                      <a:pt x="803576" y="2081054"/>
                      <a:pt x="1258088" y="2081054"/>
                    </a:cubicBezTo>
                    <a:cubicBezTo>
                      <a:pt x="1712600" y="2081054"/>
                      <a:pt x="2081054" y="1712600"/>
                      <a:pt x="2081054" y="1258088"/>
                    </a:cubicBezTo>
                    <a:cubicBezTo>
                      <a:pt x="2081054" y="803576"/>
                      <a:pt x="1712600" y="435122"/>
                      <a:pt x="1258088" y="435122"/>
                    </a:cubicBezTo>
                    <a:close/>
                    <a:moveTo>
                      <a:pt x="1258089" y="0"/>
                    </a:moveTo>
                    <a:cubicBezTo>
                      <a:pt x="1952912" y="0"/>
                      <a:pt x="2516178" y="563266"/>
                      <a:pt x="2516178" y="1258089"/>
                    </a:cubicBezTo>
                    <a:cubicBezTo>
                      <a:pt x="2516178" y="1952912"/>
                      <a:pt x="1952912" y="2516178"/>
                      <a:pt x="1258089" y="2516178"/>
                    </a:cubicBezTo>
                    <a:cubicBezTo>
                      <a:pt x="563266" y="2516178"/>
                      <a:pt x="0" y="1952912"/>
                      <a:pt x="0" y="1258089"/>
                    </a:cubicBezTo>
                    <a:cubicBezTo>
                      <a:pt x="0" y="563266"/>
                      <a:pt x="563266" y="0"/>
                      <a:pt x="1258089" y="0"/>
                    </a:cubicBezTo>
                    <a:close/>
                  </a:path>
                </a:pathLst>
              </a:custGeom>
              <a:noFill/>
              <a:ln w="317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2" name="InitIBAgentText">
              <a:extLst>
                <a:ext uri="{FF2B5EF4-FFF2-40B4-BE49-F238E27FC236}">
                  <a16:creationId xmlns:a16="http://schemas.microsoft.com/office/drawing/2014/main" id="{2C1161EB-AF19-92F2-1FA8-8F9705B83524}"/>
                </a:ext>
              </a:extLst>
            </p:cNvPr>
            <p:cNvSpPr txBox="1"/>
            <p:nvPr/>
          </p:nvSpPr>
          <p:spPr>
            <a:xfrm rot="16411745">
              <a:off x="2590062" y="3412893"/>
              <a:ext cx="1974402" cy="196724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3593830"/>
                </a:avLst>
              </a:prstTxWarp>
              <a:spAutoFit/>
            </a:bodyPr>
            <a:lstStyle/>
            <a:p>
              <a:r>
                <a:rPr lang="en-US" sz="1000" b="1" dirty="0">
                  <a:latin typeface="Gordita" panose="020B0604020202020204" charset="0"/>
                  <a:cs typeface="Gordita" panose="020B0604020202020204" charset="0"/>
                </a:rPr>
                <a:t>INCREDIBUILD AGENT</a:t>
              </a:r>
            </a:p>
          </p:txBody>
        </p:sp>
      </p:grpSp>
      <p:grpSp>
        <p:nvGrpSpPr>
          <p:cNvPr id="86" name="Helper-IBAgent">
            <a:extLst>
              <a:ext uri="{FF2B5EF4-FFF2-40B4-BE49-F238E27FC236}">
                <a16:creationId xmlns:a16="http://schemas.microsoft.com/office/drawing/2014/main" id="{1929681D-7129-627D-B9E5-2E0FC25E04AF}"/>
              </a:ext>
            </a:extLst>
          </p:cNvPr>
          <p:cNvGrpSpPr/>
          <p:nvPr/>
        </p:nvGrpSpPr>
        <p:grpSpPr>
          <a:xfrm>
            <a:off x="2789855" y="2702668"/>
            <a:ext cx="2516179" cy="2516178"/>
            <a:chOff x="6029008" y="2991918"/>
            <a:chExt cx="2516179" cy="2516178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97E6E02-11FE-2675-236D-75EAA387A498}"/>
                </a:ext>
              </a:extLst>
            </p:cNvPr>
            <p:cNvGrpSpPr/>
            <p:nvPr/>
          </p:nvGrpSpPr>
          <p:grpSpPr>
            <a:xfrm flipH="1">
              <a:off x="6029008" y="2991918"/>
              <a:ext cx="2516179" cy="2516178"/>
              <a:chOff x="2349666" y="3151128"/>
              <a:chExt cx="2516179" cy="2516178"/>
            </a:xfrm>
          </p:grpSpPr>
          <p:sp>
            <p:nvSpPr>
              <p:cNvPr id="81" name="Grey IB Agent Block">
                <a:extLst>
                  <a:ext uri="{FF2B5EF4-FFF2-40B4-BE49-F238E27FC236}">
                    <a16:creationId xmlns:a16="http://schemas.microsoft.com/office/drawing/2014/main" id="{4D5ECFAD-CE0E-D76E-2B8F-0BA028D21D09}"/>
                  </a:ext>
                </a:extLst>
              </p:cNvPr>
              <p:cNvSpPr/>
              <p:nvPr/>
            </p:nvSpPr>
            <p:spPr>
              <a:xfrm>
                <a:off x="2349666" y="3523886"/>
                <a:ext cx="705439" cy="1770662"/>
              </a:xfrm>
              <a:custGeom>
                <a:avLst/>
                <a:gdLst>
                  <a:gd name="connsiteX0" fmla="*/ 393216 w 705439"/>
                  <a:gd name="connsiteY0" fmla="*/ 0 h 1770662"/>
                  <a:gd name="connsiteX1" fmla="*/ 705439 w 705439"/>
                  <a:gd name="connsiteY1" fmla="*/ 290133 h 1770662"/>
                  <a:gd name="connsiteX2" fmla="*/ 653543 w 705439"/>
                  <a:gd name="connsiteY2" fmla="*/ 333232 h 1770662"/>
                  <a:gd name="connsiteX3" fmla="*/ 420565 w 705439"/>
                  <a:gd name="connsiteY3" fmla="*/ 899371 h 1770662"/>
                  <a:gd name="connsiteX4" fmla="*/ 556413 w 705439"/>
                  <a:gd name="connsiteY4" fmla="*/ 1347018 h 1770662"/>
                  <a:gd name="connsiteX5" fmla="*/ 650045 w 705439"/>
                  <a:gd name="connsiteY5" fmla="*/ 1461244 h 1770662"/>
                  <a:gd name="connsiteX6" fmla="*/ 362519 w 705439"/>
                  <a:gd name="connsiteY6" fmla="*/ 1770662 h 1770662"/>
                  <a:gd name="connsiteX7" fmla="*/ 356159 w 705439"/>
                  <a:gd name="connsiteY7" fmla="*/ 1764844 h 1770662"/>
                  <a:gd name="connsiteX8" fmla="*/ 0 w 705439"/>
                  <a:gd name="connsiteY8" fmla="*/ 899372 h 1770662"/>
                  <a:gd name="connsiteX9" fmla="*/ 356159 w 705439"/>
                  <a:gd name="connsiteY9" fmla="*/ 33901 h 177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5439" h="1770662">
                    <a:moveTo>
                      <a:pt x="393216" y="0"/>
                    </a:moveTo>
                    <a:lnTo>
                      <a:pt x="705439" y="290133"/>
                    </a:lnTo>
                    <a:lnTo>
                      <a:pt x="653543" y="333232"/>
                    </a:lnTo>
                    <a:cubicBezTo>
                      <a:pt x="509597" y="478119"/>
                      <a:pt x="420565" y="678280"/>
                      <a:pt x="420565" y="899371"/>
                    </a:cubicBezTo>
                    <a:cubicBezTo>
                      <a:pt x="420565" y="1065190"/>
                      <a:pt x="470646" y="1219235"/>
                      <a:pt x="556413" y="1347018"/>
                    </a:cubicBezTo>
                    <a:lnTo>
                      <a:pt x="650045" y="1461244"/>
                    </a:lnTo>
                    <a:lnTo>
                      <a:pt x="362519" y="1770662"/>
                    </a:lnTo>
                    <a:lnTo>
                      <a:pt x="356159" y="1764844"/>
                    </a:lnTo>
                    <a:cubicBezTo>
                      <a:pt x="136106" y="1543350"/>
                      <a:pt x="0" y="1237360"/>
                      <a:pt x="0" y="899372"/>
                    </a:cubicBezTo>
                    <a:cubicBezTo>
                      <a:pt x="0" y="561385"/>
                      <a:pt x="136106" y="255394"/>
                      <a:pt x="356159" y="33901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Helper Circle">
                <a:extLst>
                  <a:ext uri="{FF2B5EF4-FFF2-40B4-BE49-F238E27FC236}">
                    <a16:creationId xmlns:a16="http://schemas.microsoft.com/office/drawing/2014/main" id="{DD1F939B-7157-3C50-2EB9-61C17A3EBA22}"/>
                  </a:ext>
                </a:extLst>
              </p:cNvPr>
              <p:cNvSpPr/>
              <p:nvPr/>
            </p:nvSpPr>
            <p:spPr>
              <a:xfrm>
                <a:off x="2349667" y="3151128"/>
                <a:ext cx="2516178" cy="2516178"/>
              </a:xfrm>
              <a:custGeom>
                <a:avLst/>
                <a:gdLst>
                  <a:gd name="connsiteX0" fmla="*/ 1258088 w 2516178"/>
                  <a:gd name="connsiteY0" fmla="*/ 435122 h 2516178"/>
                  <a:gd name="connsiteX1" fmla="*/ 435122 w 2516178"/>
                  <a:gd name="connsiteY1" fmla="*/ 1258088 h 2516178"/>
                  <a:gd name="connsiteX2" fmla="*/ 1258088 w 2516178"/>
                  <a:gd name="connsiteY2" fmla="*/ 2081054 h 2516178"/>
                  <a:gd name="connsiteX3" fmla="*/ 2081054 w 2516178"/>
                  <a:gd name="connsiteY3" fmla="*/ 1258088 h 2516178"/>
                  <a:gd name="connsiteX4" fmla="*/ 1258088 w 2516178"/>
                  <a:gd name="connsiteY4" fmla="*/ 435122 h 2516178"/>
                  <a:gd name="connsiteX5" fmla="*/ 1258089 w 2516178"/>
                  <a:gd name="connsiteY5" fmla="*/ 0 h 2516178"/>
                  <a:gd name="connsiteX6" fmla="*/ 2516178 w 2516178"/>
                  <a:gd name="connsiteY6" fmla="*/ 1258089 h 2516178"/>
                  <a:gd name="connsiteX7" fmla="*/ 1258089 w 2516178"/>
                  <a:gd name="connsiteY7" fmla="*/ 2516178 h 2516178"/>
                  <a:gd name="connsiteX8" fmla="*/ 0 w 2516178"/>
                  <a:gd name="connsiteY8" fmla="*/ 1258089 h 2516178"/>
                  <a:gd name="connsiteX9" fmla="*/ 1258089 w 2516178"/>
                  <a:gd name="connsiteY9" fmla="*/ 0 h 2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6178" h="2516178">
                    <a:moveTo>
                      <a:pt x="1258088" y="435122"/>
                    </a:moveTo>
                    <a:cubicBezTo>
                      <a:pt x="803576" y="435122"/>
                      <a:pt x="435122" y="803576"/>
                      <a:pt x="435122" y="1258088"/>
                    </a:cubicBezTo>
                    <a:cubicBezTo>
                      <a:pt x="435122" y="1712600"/>
                      <a:pt x="803576" y="2081054"/>
                      <a:pt x="1258088" y="2081054"/>
                    </a:cubicBezTo>
                    <a:cubicBezTo>
                      <a:pt x="1712600" y="2081054"/>
                      <a:pt x="2081054" y="1712600"/>
                      <a:pt x="2081054" y="1258088"/>
                    </a:cubicBezTo>
                    <a:cubicBezTo>
                      <a:pt x="2081054" y="803576"/>
                      <a:pt x="1712600" y="435122"/>
                      <a:pt x="1258088" y="435122"/>
                    </a:cubicBezTo>
                    <a:close/>
                    <a:moveTo>
                      <a:pt x="1258089" y="0"/>
                    </a:moveTo>
                    <a:cubicBezTo>
                      <a:pt x="1952912" y="0"/>
                      <a:pt x="2516178" y="563266"/>
                      <a:pt x="2516178" y="1258089"/>
                    </a:cubicBezTo>
                    <a:cubicBezTo>
                      <a:pt x="2516178" y="1952912"/>
                      <a:pt x="1952912" y="2516178"/>
                      <a:pt x="1258089" y="2516178"/>
                    </a:cubicBezTo>
                    <a:cubicBezTo>
                      <a:pt x="563266" y="2516178"/>
                      <a:pt x="0" y="1952912"/>
                      <a:pt x="0" y="1258089"/>
                    </a:cubicBezTo>
                    <a:cubicBezTo>
                      <a:pt x="0" y="563266"/>
                      <a:pt x="563266" y="0"/>
                      <a:pt x="1258089" y="0"/>
                    </a:cubicBezTo>
                    <a:close/>
                  </a:path>
                </a:pathLst>
              </a:custGeom>
              <a:noFill/>
              <a:ln w="317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4" name="HelpIBAgentText">
              <a:extLst>
                <a:ext uri="{FF2B5EF4-FFF2-40B4-BE49-F238E27FC236}">
                  <a16:creationId xmlns:a16="http://schemas.microsoft.com/office/drawing/2014/main" id="{1DEC59DB-A81B-07F7-206C-025D8896394A}"/>
                </a:ext>
              </a:extLst>
            </p:cNvPr>
            <p:cNvSpPr txBox="1"/>
            <p:nvPr/>
          </p:nvSpPr>
          <p:spPr>
            <a:xfrm rot="16411745" flipH="1" flipV="1">
              <a:off x="6356406" y="3253797"/>
              <a:ext cx="1974402" cy="196724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3593830"/>
                </a:avLst>
              </a:prstTxWarp>
              <a:spAutoFit/>
            </a:bodyPr>
            <a:lstStyle/>
            <a:p>
              <a:r>
                <a:rPr lang="en-US" sz="1000" b="1" dirty="0">
                  <a:latin typeface="Gordita" panose="020B0604020202020204" charset="0"/>
                  <a:cs typeface="Gordita" panose="020B0604020202020204" charset="0"/>
                </a:rPr>
                <a:t>INCREDIBUILD AGENT</a:t>
              </a:r>
            </a:p>
          </p:txBody>
        </p:sp>
      </p:grpSp>
      <p:sp>
        <p:nvSpPr>
          <p:cNvPr id="87" name="Init VisStudio Icon">
            <a:extLst>
              <a:ext uri="{FF2B5EF4-FFF2-40B4-BE49-F238E27FC236}">
                <a16:creationId xmlns:a16="http://schemas.microsoft.com/office/drawing/2014/main" id="{9E8786B1-19AA-AB88-F524-7630EF492430}"/>
              </a:ext>
            </a:extLst>
          </p:cNvPr>
          <p:cNvSpPr/>
          <p:nvPr/>
        </p:nvSpPr>
        <p:spPr>
          <a:xfrm>
            <a:off x="8012043" y="3331290"/>
            <a:ext cx="548551" cy="25212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Visual Studio</a:t>
            </a:r>
          </a:p>
        </p:txBody>
      </p:sp>
      <p:sp>
        <p:nvSpPr>
          <p:cNvPr id="89" name="Init OS Icon">
            <a:extLst>
              <a:ext uri="{FF2B5EF4-FFF2-40B4-BE49-F238E27FC236}">
                <a16:creationId xmlns:a16="http://schemas.microsoft.com/office/drawing/2014/main" id="{B44EE250-96C4-72AC-F503-E1C666C6543B}"/>
              </a:ext>
            </a:extLst>
          </p:cNvPr>
          <p:cNvSpPr/>
          <p:nvPr/>
        </p:nvSpPr>
        <p:spPr>
          <a:xfrm>
            <a:off x="8018341" y="4374277"/>
            <a:ext cx="548551" cy="26403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O.S.</a:t>
            </a:r>
          </a:p>
        </p:txBody>
      </p:sp>
      <p:sp>
        <p:nvSpPr>
          <p:cNvPr id="95" name="Init Mach Text">
            <a:extLst>
              <a:ext uri="{FF2B5EF4-FFF2-40B4-BE49-F238E27FC236}">
                <a16:creationId xmlns:a16="http://schemas.microsoft.com/office/drawing/2014/main" id="{E96F910A-CAD8-6005-4E25-7BE87F3A389C}"/>
              </a:ext>
            </a:extLst>
          </p:cNvPr>
          <p:cNvSpPr txBox="1"/>
          <p:nvPr/>
        </p:nvSpPr>
        <p:spPr>
          <a:xfrm>
            <a:off x="7571919" y="2361889"/>
            <a:ext cx="1424404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Gordita"/>
                <a:ea typeface="Noto Sans" panose="020B0502040504020204" pitchFamily="34" charset="0"/>
                <a:cs typeface="Arial"/>
              </a:rPr>
              <a:t>Initiating Machine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ordita" pitchFamily="50" charset="0"/>
              <a:ea typeface="Noto Sans" panose="020B0502040504020204" pitchFamily="34" charset="0"/>
              <a:cs typeface="Arial"/>
            </a:endParaRPr>
          </a:p>
        </p:txBody>
      </p:sp>
      <p:sp>
        <p:nvSpPr>
          <p:cNvPr id="97" name="Init Mach Text">
            <a:extLst>
              <a:ext uri="{FF2B5EF4-FFF2-40B4-BE49-F238E27FC236}">
                <a16:creationId xmlns:a16="http://schemas.microsoft.com/office/drawing/2014/main" id="{156FEDB5-03BD-CF79-6888-0470AF69C58D}"/>
              </a:ext>
            </a:extLst>
          </p:cNvPr>
          <p:cNvSpPr txBox="1"/>
          <p:nvPr/>
        </p:nvSpPr>
        <p:spPr>
          <a:xfrm>
            <a:off x="3335742" y="2362631"/>
            <a:ext cx="1424404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Gordita"/>
                <a:ea typeface="Noto Sans" panose="020B0502040504020204" pitchFamily="34" charset="0"/>
                <a:cs typeface="Arial"/>
              </a:rPr>
              <a:t>Helper Machine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ordita" pitchFamily="50" charset="0"/>
              <a:ea typeface="Noto Sans" panose="020B0502040504020204" pitchFamily="34" charset="0"/>
              <a:cs typeface="Arial"/>
            </a:endParaRPr>
          </a:p>
        </p:txBody>
      </p:sp>
      <p:sp>
        <p:nvSpPr>
          <p:cNvPr id="101" name="Helper OS Icon">
            <a:extLst>
              <a:ext uri="{FF2B5EF4-FFF2-40B4-BE49-F238E27FC236}">
                <a16:creationId xmlns:a16="http://schemas.microsoft.com/office/drawing/2014/main" id="{2B21D105-252A-EBB6-F5D9-3B833C32C878}"/>
              </a:ext>
            </a:extLst>
          </p:cNvPr>
          <p:cNvSpPr/>
          <p:nvPr/>
        </p:nvSpPr>
        <p:spPr>
          <a:xfrm>
            <a:off x="3773668" y="4368639"/>
            <a:ext cx="548551" cy="26403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O.S.</a:t>
            </a:r>
          </a:p>
        </p:txBody>
      </p:sp>
      <p:sp>
        <p:nvSpPr>
          <p:cNvPr id="102" name="Far Rt Circle">
            <a:extLst>
              <a:ext uri="{FF2B5EF4-FFF2-40B4-BE49-F238E27FC236}">
                <a16:creationId xmlns:a16="http://schemas.microsoft.com/office/drawing/2014/main" id="{9EBC531A-5040-326F-5E9F-55627BA6B65B}"/>
              </a:ext>
            </a:extLst>
          </p:cNvPr>
          <p:cNvSpPr/>
          <p:nvPr/>
        </p:nvSpPr>
        <p:spPr>
          <a:xfrm>
            <a:off x="6668664" y="3836859"/>
            <a:ext cx="222617" cy="222617"/>
          </a:xfrm>
          <a:prstGeom prst="ellipse">
            <a:avLst/>
          </a:prstGeom>
          <a:solidFill>
            <a:srgbClr val="00F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Mid Rt Circle">
            <a:extLst>
              <a:ext uri="{FF2B5EF4-FFF2-40B4-BE49-F238E27FC236}">
                <a16:creationId xmlns:a16="http://schemas.microsoft.com/office/drawing/2014/main" id="{80B97665-8589-32F1-1579-80743D23574D}"/>
              </a:ext>
            </a:extLst>
          </p:cNvPr>
          <p:cNvSpPr/>
          <p:nvPr/>
        </p:nvSpPr>
        <p:spPr>
          <a:xfrm>
            <a:off x="6270484" y="3836858"/>
            <a:ext cx="222617" cy="222617"/>
          </a:xfrm>
          <a:prstGeom prst="ellipse">
            <a:avLst/>
          </a:prstGeom>
          <a:solidFill>
            <a:srgbClr val="00F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Mid Lft Circle">
            <a:extLst>
              <a:ext uri="{FF2B5EF4-FFF2-40B4-BE49-F238E27FC236}">
                <a16:creationId xmlns:a16="http://schemas.microsoft.com/office/drawing/2014/main" id="{048B7BA5-187F-5852-C979-6310D70E85E0}"/>
              </a:ext>
            </a:extLst>
          </p:cNvPr>
          <p:cNvSpPr/>
          <p:nvPr/>
        </p:nvSpPr>
        <p:spPr>
          <a:xfrm>
            <a:off x="5872304" y="3836858"/>
            <a:ext cx="222617" cy="22261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ar Lft Circle">
            <a:extLst>
              <a:ext uri="{FF2B5EF4-FFF2-40B4-BE49-F238E27FC236}">
                <a16:creationId xmlns:a16="http://schemas.microsoft.com/office/drawing/2014/main" id="{96019C9E-1597-803C-54B7-D9D2EEF13477}"/>
              </a:ext>
            </a:extLst>
          </p:cNvPr>
          <p:cNvSpPr/>
          <p:nvPr/>
        </p:nvSpPr>
        <p:spPr>
          <a:xfrm>
            <a:off x="5472857" y="3836858"/>
            <a:ext cx="222617" cy="22261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Init Grp Uppr Arrows">
            <a:extLst>
              <a:ext uri="{FF2B5EF4-FFF2-40B4-BE49-F238E27FC236}">
                <a16:creationId xmlns:a16="http://schemas.microsoft.com/office/drawing/2014/main" id="{FC07CAD4-452A-33A3-081C-182C10CAB8F7}"/>
              </a:ext>
            </a:extLst>
          </p:cNvPr>
          <p:cNvCxnSpPr>
            <a:cxnSpLocks/>
          </p:cNvCxnSpPr>
          <p:nvPr/>
        </p:nvCxnSpPr>
        <p:spPr>
          <a:xfrm>
            <a:off x="8293719" y="3611327"/>
            <a:ext cx="0" cy="289898"/>
          </a:xfrm>
          <a:prstGeom prst="straightConnector1">
            <a:avLst/>
          </a:prstGeom>
          <a:ln w="28575" cap="rnd">
            <a:solidFill>
              <a:srgbClr val="00F0B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Init Grp Low Arrows">
            <a:extLst>
              <a:ext uri="{FF2B5EF4-FFF2-40B4-BE49-F238E27FC236}">
                <a16:creationId xmlns:a16="http://schemas.microsoft.com/office/drawing/2014/main" id="{FB128F5E-6F57-B067-3992-88D6B2B3CE2E}"/>
              </a:ext>
            </a:extLst>
          </p:cNvPr>
          <p:cNvCxnSpPr>
            <a:cxnSpLocks/>
          </p:cNvCxnSpPr>
          <p:nvPr/>
        </p:nvCxnSpPr>
        <p:spPr>
          <a:xfrm>
            <a:off x="8293632" y="4059475"/>
            <a:ext cx="0" cy="289898"/>
          </a:xfrm>
          <a:prstGeom prst="straightConnector1">
            <a:avLst/>
          </a:prstGeom>
          <a:ln w="28575" cap="rnd">
            <a:solidFill>
              <a:srgbClr val="00F0B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Init IB Virtualization">
            <a:extLst>
              <a:ext uri="{FF2B5EF4-FFF2-40B4-BE49-F238E27FC236}">
                <a16:creationId xmlns:a16="http://schemas.microsoft.com/office/drawing/2014/main" id="{08F88B44-CCBF-9DF1-BAD7-B93E8D7D26EC}"/>
              </a:ext>
            </a:extLst>
          </p:cNvPr>
          <p:cNvSpPr txBox="1"/>
          <p:nvPr/>
        </p:nvSpPr>
        <p:spPr>
          <a:xfrm>
            <a:off x="7465025" y="3911633"/>
            <a:ext cx="1628172" cy="13824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Gordita"/>
                <a:ea typeface="Noto Sans" panose="020B0502040504020204" pitchFamily="34" charset="0"/>
                <a:cs typeface="Arial"/>
              </a:rPr>
              <a:t>Incredibuild Virtualization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ordita" pitchFamily="50" charset="0"/>
              <a:ea typeface="Noto Sans" panose="020B0502040504020204" pitchFamily="34" charset="0"/>
              <a:cs typeface="Arial"/>
            </a:endParaRPr>
          </a:p>
        </p:txBody>
      </p:sp>
      <p:sp>
        <p:nvSpPr>
          <p:cNvPr id="122" name="Helper IB Virtualization">
            <a:extLst>
              <a:ext uri="{FF2B5EF4-FFF2-40B4-BE49-F238E27FC236}">
                <a16:creationId xmlns:a16="http://schemas.microsoft.com/office/drawing/2014/main" id="{C1A29B9E-EDF5-DB66-82E6-65B7D94BB7B5}"/>
              </a:ext>
            </a:extLst>
          </p:cNvPr>
          <p:cNvSpPr txBox="1"/>
          <p:nvPr/>
        </p:nvSpPr>
        <p:spPr>
          <a:xfrm>
            <a:off x="3237965" y="3891634"/>
            <a:ext cx="1628172" cy="13824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Gordita"/>
                <a:ea typeface="Noto Sans" panose="020B0502040504020204" pitchFamily="34" charset="0"/>
                <a:cs typeface="Arial"/>
              </a:rPr>
              <a:t>Incredibuild Virtualization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ordita" pitchFamily="50" charset="0"/>
              <a:ea typeface="Noto Sans" panose="020B0502040504020204" pitchFamily="34" charset="0"/>
              <a:cs typeface="Arial"/>
            </a:endParaRPr>
          </a:p>
        </p:txBody>
      </p:sp>
      <p:cxnSp>
        <p:nvCxnSpPr>
          <p:cNvPr id="123" name="Init Grp Low Arrows">
            <a:extLst>
              <a:ext uri="{FF2B5EF4-FFF2-40B4-BE49-F238E27FC236}">
                <a16:creationId xmlns:a16="http://schemas.microsoft.com/office/drawing/2014/main" id="{44DD8A4C-9F63-C977-8A5B-1DE218EEE6AE}"/>
              </a:ext>
            </a:extLst>
          </p:cNvPr>
          <p:cNvCxnSpPr>
            <a:cxnSpLocks/>
          </p:cNvCxnSpPr>
          <p:nvPr/>
        </p:nvCxnSpPr>
        <p:spPr>
          <a:xfrm>
            <a:off x="4047943" y="4049879"/>
            <a:ext cx="0" cy="289898"/>
          </a:xfrm>
          <a:prstGeom prst="straightConnector1">
            <a:avLst/>
          </a:prstGeom>
          <a:ln w="28575" cap="rnd">
            <a:solidFill>
              <a:srgbClr val="00F0B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Help Grp Uppr Arrows">
            <a:extLst>
              <a:ext uri="{FF2B5EF4-FFF2-40B4-BE49-F238E27FC236}">
                <a16:creationId xmlns:a16="http://schemas.microsoft.com/office/drawing/2014/main" id="{5AD83A4C-0793-2FE8-013C-AE1098FBFA45}"/>
              </a:ext>
            </a:extLst>
          </p:cNvPr>
          <p:cNvCxnSpPr>
            <a:cxnSpLocks/>
          </p:cNvCxnSpPr>
          <p:nvPr/>
        </p:nvCxnSpPr>
        <p:spPr>
          <a:xfrm>
            <a:off x="4047943" y="3583414"/>
            <a:ext cx="0" cy="289898"/>
          </a:xfrm>
          <a:prstGeom prst="straightConnector1">
            <a:avLst/>
          </a:prstGeom>
          <a:ln w="28575" cap="rnd">
            <a:solidFill>
              <a:srgbClr val="00F0B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Cl exe process">
            <a:extLst>
              <a:ext uri="{FF2B5EF4-FFF2-40B4-BE49-F238E27FC236}">
                <a16:creationId xmlns:a16="http://schemas.microsoft.com/office/drawing/2014/main" id="{FD036B5E-2654-A5E3-904D-1AA6C338D529}"/>
              </a:ext>
            </a:extLst>
          </p:cNvPr>
          <p:cNvGrpSpPr/>
          <p:nvPr/>
        </p:nvGrpSpPr>
        <p:grpSpPr>
          <a:xfrm>
            <a:off x="8142937" y="3621170"/>
            <a:ext cx="301389" cy="276106"/>
            <a:chOff x="5911121" y="2950013"/>
            <a:chExt cx="301389" cy="276106"/>
          </a:xfrm>
        </p:grpSpPr>
        <p:sp>
          <p:nvSpPr>
            <p:cNvPr id="128" name="cl exe circle">
              <a:extLst>
                <a:ext uri="{FF2B5EF4-FFF2-40B4-BE49-F238E27FC236}">
                  <a16:creationId xmlns:a16="http://schemas.microsoft.com/office/drawing/2014/main" id="{970CF017-30ED-D98B-4D41-E269A67FE5B9}"/>
                </a:ext>
              </a:extLst>
            </p:cNvPr>
            <p:cNvSpPr/>
            <p:nvPr/>
          </p:nvSpPr>
          <p:spPr>
            <a:xfrm>
              <a:off x="5923763" y="2950013"/>
              <a:ext cx="276106" cy="276106"/>
            </a:xfrm>
            <a:prstGeom prst="ellipse">
              <a:avLst/>
            </a:prstGeom>
            <a:solidFill>
              <a:srgbClr val="00F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cl exe text">
              <a:extLst>
                <a:ext uri="{FF2B5EF4-FFF2-40B4-BE49-F238E27FC236}">
                  <a16:creationId xmlns:a16="http://schemas.microsoft.com/office/drawing/2014/main" id="{5AE6C963-FEF2-F841-D095-932DEE55B1C0}"/>
                </a:ext>
              </a:extLst>
            </p:cNvPr>
            <p:cNvSpPr txBox="1"/>
            <p:nvPr/>
          </p:nvSpPr>
          <p:spPr>
            <a:xfrm>
              <a:off x="5911121" y="3015729"/>
              <a:ext cx="301389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latin typeface="Gordita"/>
                  <a:ea typeface="Noto Sans" panose="020B0502040504020204" pitchFamily="34" charset="0"/>
                  <a:cs typeface="Arial"/>
                </a:rPr>
                <a:t>cl.exe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rdita" pitchFamily="50" charset="0"/>
                <a:ea typeface="Noto Sans" panose="020B0502040504020204" pitchFamily="34" charset="0"/>
                <a:cs typeface="Arial"/>
              </a:endParaRPr>
            </a:p>
          </p:txBody>
        </p:sp>
      </p:grpSp>
      <p:grpSp>
        <p:nvGrpSpPr>
          <p:cNvPr id="136" name="Helper-Working IBAgent">
            <a:extLst>
              <a:ext uri="{FF2B5EF4-FFF2-40B4-BE49-F238E27FC236}">
                <a16:creationId xmlns:a16="http://schemas.microsoft.com/office/drawing/2014/main" id="{047ACD57-B32A-FE4A-E7E4-BEE437A46593}"/>
              </a:ext>
            </a:extLst>
          </p:cNvPr>
          <p:cNvGrpSpPr/>
          <p:nvPr/>
        </p:nvGrpSpPr>
        <p:grpSpPr>
          <a:xfrm>
            <a:off x="2790758" y="2702668"/>
            <a:ext cx="2516179" cy="2516178"/>
            <a:chOff x="6029008" y="2991918"/>
            <a:chExt cx="2516179" cy="2516178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028F4030-462F-2CFD-0EC6-0FF8DB859C67}"/>
                </a:ext>
              </a:extLst>
            </p:cNvPr>
            <p:cNvGrpSpPr/>
            <p:nvPr/>
          </p:nvGrpSpPr>
          <p:grpSpPr>
            <a:xfrm flipH="1">
              <a:off x="6029008" y="2991918"/>
              <a:ext cx="2516179" cy="2516178"/>
              <a:chOff x="2349666" y="3151128"/>
              <a:chExt cx="2516179" cy="2516178"/>
            </a:xfrm>
          </p:grpSpPr>
          <p:sp>
            <p:nvSpPr>
              <p:cNvPr id="139" name="Grey IB Agent Block">
                <a:extLst>
                  <a:ext uri="{FF2B5EF4-FFF2-40B4-BE49-F238E27FC236}">
                    <a16:creationId xmlns:a16="http://schemas.microsoft.com/office/drawing/2014/main" id="{F697849F-0936-D056-6BC9-99A12BBE3718}"/>
                  </a:ext>
                </a:extLst>
              </p:cNvPr>
              <p:cNvSpPr/>
              <p:nvPr/>
            </p:nvSpPr>
            <p:spPr>
              <a:xfrm>
                <a:off x="2349666" y="3523886"/>
                <a:ext cx="705439" cy="1770662"/>
              </a:xfrm>
              <a:custGeom>
                <a:avLst/>
                <a:gdLst>
                  <a:gd name="connsiteX0" fmla="*/ 393216 w 705439"/>
                  <a:gd name="connsiteY0" fmla="*/ 0 h 1770662"/>
                  <a:gd name="connsiteX1" fmla="*/ 705439 w 705439"/>
                  <a:gd name="connsiteY1" fmla="*/ 290133 h 1770662"/>
                  <a:gd name="connsiteX2" fmla="*/ 653543 w 705439"/>
                  <a:gd name="connsiteY2" fmla="*/ 333232 h 1770662"/>
                  <a:gd name="connsiteX3" fmla="*/ 420565 w 705439"/>
                  <a:gd name="connsiteY3" fmla="*/ 899371 h 1770662"/>
                  <a:gd name="connsiteX4" fmla="*/ 556413 w 705439"/>
                  <a:gd name="connsiteY4" fmla="*/ 1347018 h 1770662"/>
                  <a:gd name="connsiteX5" fmla="*/ 650045 w 705439"/>
                  <a:gd name="connsiteY5" fmla="*/ 1461244 h 1770662"/>
                  <a:gd name="connsiteX6" fmla="*/ 362519 w 705439"/>
                  <a:gd name="connsiteY6" fmla="*/ 1770662 h 1770662"/>
                  <a:gd name="connsiteX7" fmla="*/ 356159 w 705439"/>
                  <a:gd name="connsiteY7" fmla="*/ 1764844 h 1770662"/>
                  <a:gd name="connsiteX8" fmla="*/ 0 w 705439"/>
                  <a:gd name="connsiteY8" fmla="*/ 899372 h 1770662"/>
                  <a:gd name="connsiteX9" fmla="*/ 356159 w 705439"/>
                  <a:gd name="connsiteY9" fmla="*/ 33901 h 177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5439" h="1770662">
                    <a:moveTo>
                      <a:pt x="393216" y="0"/>
                    </a:moveTo>
                    <a:lnTo>
                      <a:pt x="705439" y="290133"/>
                    </a:lnTo>
                    <a:lnTo>
                      <a:pt x="653543" y="333232"/>
                    </a:lnTo>
                    <a:cubicBezTo>
                      <a:pt x="509597" y="478119"/>
                      <a:pt x="420565" y="678280"/>
                      <a:pt x="420565" y="899371"/>
                    </a:cubicBezTo>
                    <a:cubicBezTo>
                      <a:pt x="420565" y="1065190"/>
                      <a:pt x="470646" y="1219235"/>
                      <a:pt x="556413" y="1347018"/>
                    </a:cubicBezTo>
                    <a:lnTo>
                      <a:pt x="650045" y="1461244"/>
                    </a:lnTo>
                    <a:lnTo>
                      <a:pt x="362519" y="1770662"/>
                    </a:lnTo>
                    <a:lnTo>
                      <a:pt x="356159" y="1764844"/>
                    </a:lnTo>
                    <a:cubicBezTo>
                      <a:pt x="136106" y="1543350"/>
                      <a:pt x="0" y="1237360"/>
                      <a:pt x="0" y="899372"/>
                    </a:cubicBezTo>
                    <a:cubicBezTo>
                      <a:pt x="0" y="561385"/>
                      <a:pt x="136106" y="255394"/>
                      <a:pt x="356159" y="33901"/>
                    </a:cubicBezTo>
                    <a:close/>
                  </a:path>
                </a:pathLst>
              </a:custGeom>
              <a:solidFill>
                <a:srgbClr val="00F0B9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Helper Circle">
                <a:extLst>
                  <a:ext uri="{FF2B5EF4-FFF2-40B4-BE49-F238E27FC236}">
                    <a16:creationId xmlns:a16="http://schemas.microsoft.com/office/drawing/2014/main" id="{1C97357A-3D45-30F3-488E-B586E93C20E5}"/>
                  </a:ext>
                </a:extLst>
              </p:cNvPr>
              <p:cNvSpPr/>
              <p:nvPr/>
            </p:nvSpPr>
            <p:spPr>
              <a:xfrm>
                <a:off x="2349667" y="3151128"/>
                <a:ext cx="2516178" cy="2516178"/>
              </a:xfrm>
              <a:custGeom>
                <a:avLst/>
                <a:gdLst>
                  <a:gd name="connsiteX0" fmla="*/ 1258088 w 2516178"/>
                  <a:gd name="connsiteY0" fmla="*/ 435122 h 2516178"/>
                  <a:gd name="connsiteX1" fmla="*/ 435122 w 2516178"/>
                  <a:gd name="connsiteY1" fmla="*/ 1258088 h 2516178"/>
                  <a:gd name="connsiteX2" fmla="*/ 1258088 w 2516178"/>
                  <a:gd name="connsiteY2" fmla="*/ 2081054 h 2516178"/>
                  <a:gd name="connsiteX3" fmla="*/ 2081054 w 2516178"/>
                  <a:gd name="connsiteY3" fmla="*/ 1258088 h 2516178"/>
                  <a:gd name="connsiteX4" fmla="*/ 1258088 w 2516178"/>
                  <a:gd name="connsiteY4" fmla="*/ 435122 h 2516178"/>
                  <a:gd name="connsiteX5" fmla="*/ 1258089 w 2516178"/>
                  <a:gd name="connsiteY5" fmla="*/ 0 h 2516178"/>
                  <a:gd name="connsiteX6" fmla="*/ 2516178 w 2516178"/>
                  <a:gd name="connsiteY6" fmla="*/ 1258089 h 2516178"/>
                  <a:gd name="connsiteX7" fmla="*/ 1258089 w 2516178"/>
                  <a:gd name="connsiteY7" fmla="*/ 2516178 h 2516178"/>
                  <a:gd name="connsiteX8" fmla="*/ 0 w 2516178"/>
                  <a:gd name="connsiteY8" fmla="*/ 1258089 h 2516178"/>
                  <a:gd name="connsiteX9" fmla="*/ 1258089 w 2516178"/>
                  <a:gd name="connsiteY9" fmla="*/ 0 h 2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6178" h="2516178">
                    <a:moveTo>
                      <a:pt x="1258088" y="435122"/>
                    </a:moveTo>
                    <a:cubicBezTo>
                      <a:pt x="803576" y="435122"/>
                      <a:pt x="435122" y="803576"/>
                      <a:pt x="435122" y="1258088"/>
                    </a:cubicBezTo>
                    <a:cubicBezTo>
                      <a:pt x="435122" y="1712600"/>
                      <a:pt x="803576" y="2081054"/>
                      <a:pt x="1258088" y="2081054"/>
                    </a:cubicBezTo>
                    <a:cubicBezTo>
                      <a:pt x="1712600" y="2081054"/>
                      <a:pt x="2081054" y="1712600"/>
                      <a:pt x="2081054" y="1258088"/>
                    </a:cubicBezTo>
                    <a:cubicBezTo>
                      <a:pt x="2081054" y="803576"/>
                      <a:pt x="1712600" y="435122"/>
                      <a:pt x="1258088" y="435122"/>
                    </a:cubicBezTo>
                    <a:close/>
                    <a:moveTo>
                      <a:pt x="1258089" y="0"/>
                    </a:moveTo>
                    <a:cubicBezTo>
                      <a:pt x="1952912" y="0"/>
                      <a:pt x="2516178" y="563266"/>
                      <a:pt x="2516178" y="1258089"/>
                    </a:cubicBezTo>
                    <a:cubicBezTo>
                      <a:pt x="2516178" y="1952912"/>
                      <a:pt x="1952912" y="2516178"/>
                      <a:pt x="1258089" y="2516178"/>
                    </a:cubicBezTo>
                    <a:cubicBezTo>
                      <a:pt x="563266" y="2516178"/>
                      <a:pt x="0" y="1952912"/>
                      <a:pt x="0" y="1258089"/>
                    </a:cubicBezTo>
                    <a:cubicBezTo>
                      <a:pt x="0" y="563266"/>
                      <a:pt x="563266" y="0"/>
                      <a:pt x="1258089" y="0"/>
                    </a:cubicBezTo>
                    <a:close/>
                  </a:path>
                </a:pathLst>
              </a:custGeom>
              <a:noFill/>
              <a:ln w="317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8" name="HelpIBAgentText">
              <a:extLst>
                <a:ext uri="{FF2B5EF4-FFF2-40B4-BE49-F238E27FC236}">
                  <a16:creationId xmlns:a16="http://schemas.microsoft.com/office/drawing/2014/main" id="{9F463FED-C705-5570-F07A-642F80C19B21}"/>
                </a:ext>
              </a:extLst>
            </p:cNvPr>
            <p:cNvSpPr txBox="1"/>
            <p:nvPr/>
          </p:nvSpPr>
          <p:spPr>
            <a:xfrm rot="16411745" flipH="1" flipV="1">
              <a:off x="6356406" y="3253797"/>
              <a:ext cx="1974402" cy="196724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3593830"/>
                </a:avLst>
              </a:prstTxWarp>
              <a:spAutoFit/>
            </a:bodyPr>
            <a:lstStyle/>
            <a:p>
              <a:r>
                <a:rPr lang="en-US" sz="1000" b="1" dirty="0">
                  <a:latin typeface="Gordita" panose="020B0604020202020204" charset="0"/>
                  <a:cs typeface="Gordita" panose="020B0604020202020204" charset="0"/>
                </a:rPr>
                <a:t>INCREDIBUILD AGENT</a:t>
              </a:r>
            </a:p>
          </p:txBody>
        </p:sp>
      </p:grpSp>
      <p:pic>
        <p:nvPicPr>
          <p:cNvPr id="142" name="File Folder Open" descr="Open folder with solid fill">
            <a:extLst>
              <a:ext uri="{FF2B5EF4-FFF2-40B4-BE49-F238E27FC236}">
                <a16:creationId xmlns:a16="http://schemas.microsoft.com/office/drawing/2014/main" id="{571C7B7E-A7F2-8581-DDFD-1CEDFB200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098" y="3501323"/>
            <a:ext cx="414465" cy="414465"/>
          </a:xfrm>
          <a:prstGeom prst="rect">
            <a:avLst/>
          </a:prstGeom>
        </p:spPr>
      </p:pic>
      <p:grpSp>
        <p:nvGrpSpPr>
          <p:cNvPr id="194" name="File Request">
            <a:extLst>
              <a:ext uri="{FF2B5EF4-FFF2-40B4-BE49-F238E27FC236}">
                <a16:creationId xmlns:a16="http://schemas.microsoft.com/office/drawing/2014/main" id="{B21DA6AD-F536-818C-447B-6693EE8F5BFE}"/>
              </a:ext>
            </a:extLst>
          </p:cNvPr>
          <p:cNvGrpSpPr/>
          <p:nvPr/>
        </p:nvGrpSpPr>
        <p:grpSpPr>
          <a:xfrm>
            <a:off x="5670107" y="3285772"/>
            <a:ext cx="967409" cy="422784"/>
            <a:chOff x="5670107" y="3285772"/>
            <a:chExt cx="967409" cy="422784"/>
          </a:xfrm>
        </p:grpSpPr>
        <p:pic>
          <p:nvPicPr>
            <p:cNvPr id="110" name="File Request" descr="Paper with solid fill">
              <a:extLst>
                <a:ext uri="{FF2B5EF4-FFF2-40B4-BE49-F238E27FC236}">
                  <a16:creationId xmlns:a16="http://schemas.microsoft.com/office/drawing/2014/main" id="{BC896751-07E1-2C2F-A958-235FCD58E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59008" y="3285772"/>
              <a:ext cx="422784" cy="422784"/>
            </a:xfrm>
            <a:prstGeom prst="rect">
              <a:avLst/>
            </a:prstGeom>
          </p:spPr>
        </p:pic>
        <p:pic>
          <p:nvPicPr>
            <p:cNvPr id="114" name="Rt Arrow Motion" descr="Caret Right with solid fill">
              <a:extLst>
                <a:ext uri="{FF2B5EF4-FFF2-40B4-BE49-F238E27FC236}">
                  <a16:creationId xmlns:a16="http://schemas.microsoft.com/office/drawing/2014/main" id="{A8FF6FF5-212D-EF73-2DA4-B81C9FBEE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6335644" y="3346228"/>
              <a:ext cx="301872" cy="301872"/>
            </a:xfrm>
            <a:prstGeom prst="rect">
              <a:avLst/>
            </a:prstGeom>
          </p:spPr>
        </p:pic>
        <p:pic>
          <p:nvPicPr>
            <p:cNvPr id="193" name="Rt Arrow Motion" descr="Caret Right with solid fill">
              <a:extLst>
                <a:ext uri="{FF2B5EF4-FFF2-40B4-BE49-F238E27FC236}">
                  <a16:creationId xmlns:a16="http://schemas.microsoft.com/office/drawing/2014/main" id="{A0B58E5B-33A4-2BD2-1EC3-F8DE274AE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5670107" y="3346228"/>
              <a:ext cx="301872" cy="301872"/>
            </a:xfrm>
            <a:prstGeom prst="rect">
              <a:avLst/>
            </a:prstGeom>
          </p:spPr>
        </p:pic>
      </p:grpSp>
      <p:pic>
        <p:nvPicPr>
          <p:cNvPr id="198" name="Running Arrows" descr="Repeat with solid fill">
            <a:extLst>
              <a:ext uri="{FF2B5EF4-FFF2-40B4-BE49-F238E27FC236}">
                <a16:creationId xmlns:a16="http://schemas.microsoft.com/office/drawing/2014/main" id="{F174A170-F1F4-3957-1D33-A4D6E6F723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3913748" y="3587899"/>
            <a:ext cx="274873" cy="274873"/>
          </a:xfrm>
          <a:prstGeom prst="rect">
            <a:avLst/>
          </a:prstGeom>
        </p:spPr>
      </p:pic>
      <p:grpSp>
        <p:nvGrpSpPr>
          <p:cNvPr id="205" name="Completed Task Return">
            <a:extLst>
              <a:ext uri="{FF2B5EF4-FFF2-40B4-BE49-F238E27FC236}">
                <a16:creationId xmlns:a16="http://schemas.microsoft.com/office/drawing/2014/main" id="{4A53A715-68CF-B276-4987-FFD8191AA884}"/>
              </a:ext>
            </a:extLst>
          </p:cNvPr>
          <p:cNvGrpSpPr/>
          <p:nvPr/>
        </p:nvGrpSpPr>
        <p:grpSpPr>
          <a:xfrm>
            <a:off x="5586609" y="4240670"/>
            <a:ext cx="1166249" cy="421594"/>
            <a:chOff x="5586609" y="4240670"/>
            <a:chExt cx="1166249" cy="421594"/>
          </a:xfrm>
        </p:grpSpPr>
        <p:pic>
          <p:nvPicPr>
            <p:cNvPr id="112" name="Lft Arrow Motion" descr="Caret Left with solid fill">
              <a:extLst>
                <a:ext uri="{FF2B5EF4-FFF2-40B4-BE49-F238E27FC236}">
                  <a16:creationId xmlns:a16="http://schemas.microsoft.com/office/drawing/2014/main" id="{F7EAE4A5-A1B2-A781-158F-AAEB91364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6450986" y="4326249"/>
              <a:ext cx="301872" cy="301872"/>
            </a:xfrm>
            <a:prstGeom prst="rect">
              <a:avLst/>
            </a:prstGeom>
          </p:spPr>
        </p:pic>
        <p:grpSp>
          <p:nvGrpSpPr>
            <p:cNvPr id="133" name="File Return">
              <a:extLst>
                <a:ext uri="{FF2B5EF4-FFF2-40B4-BE49-F238E27FC236}">
                  <a16:creationId xmlns:a16="http://schemas.microsoft.com/office/drawing/2014/main" id="{7A1CA4B1-CC56-C674-9C87-2724937570DB}"/>
                </a:ext>
              </a:extLst>
            </p:cNvPr>
            <p:cNvGrpSpPr/>
            <p:nvPr/>
          </p:nvGrpSpPr>
          <p:grpSpPr>
            <a:xfrm>
              <a:off x="5867506" y="4240670"/>
              <a:ext cx="588115" cy="421594"/>
              <a:chOff x="5718755" y="3163970"/>
              <a:chExt cx="637784" cy="457200"/>
            </a:xfrm>
          </p:grpSpPr>
          <p:pic>
            <p:nvPicPr>
              <p:cNvPr id="131" name="File Return" descr="Paper with solid fill">
                <a:extLst>
                  <a:ext uri="{FF2B5EF4-FFF2-40B4-BE49-F238E27FC236}">
                    <a16:creationId xmlns:a16="http://schemas.microsoft.com/office/drawing/2014/main" id="{72D91941-EF04-B04F-09F7-CEF783C8F9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816319" y="3163970"/>
                <a:ext cx="457200" cy="457200"/>
              </a:xfrm>
              <a:prstGeom prst="rect">
                <a:avLst/>
              </a:prstGeom>
            </p:spPr>
          </p:pic>
          <p:sp>
            <p:nvSpPr>
              <p:cNvPr id="132" name="File cpp Text">
                <a:extLst>
                  <a:ext uri="{FF2B5EF4-FFF2-40B4-BE49-F238E27FC236}">
                    <a16:creationId xmlns:a16="http://schemas.microsoft.com/office/drawing/2014/main" id="{22436DA2-2A34-037D-A1F7-C1482D8D3765}"/>
                  </a:ext>
                </a:extLst>
              </p:cNvPr>
              <p:cNvSpPr/>
              <p:nvPr/>
            </p:nvSpPr>
            <p:spPr>
              <a:xfrm>
                <a:off x="5718755" y="3347026"/>
                <a:ext cx="637784" cy="1314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File.cpp</a:t>
                </a:r>
              </a:p>
            </p:txBody>
          </p:sp>
        </p:grpSp>
        <p:pic>
          <p:nvPicPr>
            <p:cNvPr id="204" name="Lft Arrow Motion" descr="Caret Left with solid fill">
              <a:extLst>
                <a:ext uri="{FF2B5EF4-FFF2-40B4-BE49-F238E27FC236}">
                  <a16:creationId xmlns:a16="http://schemas.microsoft.com/office/drawing/2014/main" id="{6801AC0E-17BF-A158-CA91-6E100B5AE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5586609" y="4326249"/>
              <a:ext cx="301872" cy="301872"/>
            </a:xfrm>
            <a:prstGeom prst="rect">
              <a:avLst/>
            </a:prstGeom>
          </p:spPr>
        </p:pic>
      </p:grpSp>
      <p:sp>
        <p:nvSpPr>
          <p:cNvPr id="5" name="Mid Lft Circle Green">
            <a:extLst>
              <a:ext uri="{FF2B5EF4-FFF2-40B4-BE49-F238E27FC236}">
                <a16:creationId xmlns:a16="http://schemas.microsoft.com/office/drawing/2014/main" id="{8942C69F-88BC-4BB4-89D8-69B228F04E24}"/>
              </a:ext>
            </a:extLst>
          </p:cNvPr>
          <p:cNvSpPr/>
          <p:nvPr/>
        </p:nvSpPr>
        <p:spPr>
          <a:xfrm>
            <a:off x="5872303" y="3836858"/>
            <a:ext cx="222617" cy="222617"/>
          </a:xfrm>
          <a:prstGeom prst="ellipse">
            <a:avLst/>
          </a:prstGeom>
          <a:solidFill>
            <a:srgbClr val="00F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ar Lft Circle Green">
            <a:extLst>
              <a:ext uri="{FF2B5EF4-FFF2-40B4-BE49-F238E27FC236}">
                <a16:creationId xmlns:a16="http://schemas.microsoft.com/office/drawing/2014/main" id="{C2F7C29F-C508-EBDD-ED60-2E5B2F3C171F}"/>
              </a:ext>
            </a:extLst>
          </p:cNvPr>
          <p:cNvSpPr/>
          <p:nvPr/>
        </p:nvSpPr>
        <p:spPr>
          <a:xfrm>
            <a:off x="5475640" y="3836858"/>
            <a:ext cx="222617" cy="222617"/>
          </a:xfrm>
          <a:prstGeom prst="ellipse">
            <a:avLst/>
          </a:prstGeom>
          <a:solidFill>
            <a:srgbClr val="00F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andbox Helper">
            <a:extLst>
              <a:ext uri="{FF2B5EF4-FFF2-40B4-BE49-F238E27FC236}">
                <a16:creationId xmlns:a16="http://schemas.microsoft.com/office/drawing/2014/main" id="{302E3CE0-885A-80FB-B958-8ECC49E27E03}"/>
              </a:ext>
            </a:extLst>
          </p:cNvPr>
          <p:cNvGrpSpPr/>
          <p:nvPr/>
        </p:nvGrpSpPr>
        <p:grpSpPr>
          <a:xfrm>
            <a:off x="989639" y="1958223"/>
            <a:ext cx="2248326" cy="2002534"/>
            <a:chOff x="989639" y="1958223"/>
            <a:chExt cx="2248326" cy="2002534"/>
          </a:xfrm>
        </p:grpSpPr>
        <p:grpSp>
          <p:nvGrpSpPr>
            <p:cNvPr id="212" name="Sandbox Helper">
              <a:extLst>
                <a:ext uri="{FF2B5EF4-FFF2-40B4-BE49-F238E27FC236}">
                  <a16:creationId xmlns:a16="http://schemas.microsoft.com/office/drawing/2014/main" id="{B242D376-F5E1-D8CD-C085-F544D4031214}"/>
                </a:ext>
              </a:extLst>
            </p:cNvPr>
            <p:cNvGrpSpPr/>
            <p:nvPr/>
          </p:nvGrpSpPr>
          <p:grpSpPr>
            <a:xfrm>
              <a:off x="989639" y="1958223"/>
              <a:ext cx="2248326" cy="2002534"/>
              <a:chOff x="989639" y="1958223"/>
              <a:chExt cx="2248326" cy="2002534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ABFC478C-0342-D3F9-E5A1-7035AAB8AFF8}"/>
                  </a:ext>
                </a:extLst>
              </p:cNvPr>
              <p:cNvSpPr/>
              <p:nvPr/>
            </p:nvSpPr>
            <p:spPr>
              <a:xfrm>
                <a:off x="989639" y="1958223"/>
                <a:ext cx="1833971" cy="1833971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00F0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620265F2-3A17-9CE8-8768-3EC923025D37}"/>
                  </a:ext>
                </a:extLst>
              </p:cNvPr>
              <p:cNvCxnSpPr>
                <a:cxnSpLocks/>
                <a:stCxn id="143" idx="6"/>
                <a:endCxn id="122" idx="1"/>
              </p:cNvCxnSpPr>
              <p:nvPr/>
            </p:nvCxnSpPr>
            <p:spPr>
              <a:xfrm>
                <a:off x="2823610" y="2875209"/>
                <a:ext cx="414355" cy="1085548"/>
              </a:xfrm>
              <a:prstGeom prst="line">
                <a:avLst/>
              </a:prstGeom>
              <a:ln w="28575" cap="rnd">
                <a:solidFill>
                  <a:srgbClr val="00F0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879E770C-BF0F-877C-AEF3-D2CEBAE1C8F3}"/>
                  </a:ext>
                </a:extLst>
              </p:cNvPr>
              <p:cNvCxnSpPr>
                <a:cxnSpLocks/>
                <a:stCxn id="143" idx="4"/>
                <a:endCxn id="122" idx="1"/>
              </p:cNvCxnSpPr>
              <p:nvPr/>
            </p:nvCxnSpPr>
            <p:spPr>
              <a:xfrm>
                <a:off x="1906625" y="3792194"/>
                <a:ext cx="1331340" cy="168563"/>
              </a:xfrm>
              <a:prstGeom prst="line">
                <a:avLst/>
              </a:prstGeom>
              <a:ln w="28575" cap="rnd">
                <a:solidFill>
                  <a:srgbClr val="00F0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Sandbox Helper FS">
              <a:extLst>
                <a:ext uri="{FF2B5EF4-FFF2-40B4-BE49-F238E27FC236}">
                  <a16:creationId xmlns:a16="http://schemas.microsoft.com/office/drawing/2014/main" id="{C4852280-4FB3-5299-0C37-9F6C472776DF}"/>
                </a:ext>
              </a:extLst>
            </p:cNvPr>
            <p:cNvGrpSpPr/>
            <p:nvPr/>
          </p:nvGrpSpPr>
          <p:grpSpPr>
            <a:xfrm>
              <a:off x="1277515" y="2311913"/>
              <a:ext cx="1289683" cy="1186699"/>
              <a:chOff x="13415682" y="5667823"/>
              <a:chExt cx="1289683" cy="118669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8EDAB2C-2B80-7F6F-F396-2CDE00C49C10}"/>
                  </a:ext>
                </a:extLst>
              </p:cNvPr>
              <p:cNvSpPr/>
              <p:nvPr/>
            </p:nvSpPr>
            <p:spPr>
              <a:xfrm>
                <a:off x="13482580" y="6000327"/>
                <a:ext cx="134026" cy="134026"/>
              </a:xfrm>
              <a:prstGeom prst="rect">
                <a:avLst/>
              </a:prstGeom>
              <a:no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47558F8-4204-A80F-C8FD-9364B3DF64F4}"/>
                  </a:ext>
                </a:extLst>
              </p:cNvPr>
              <p:cNvCxnSpPr>
                <a:cxnSpLocks/>
                <a:stCxn id="50" idx="3"/>
                <a:endCxn id="57" idx="1"/>
              </p:cNvCxnSpPr>
              <p:nvPr/>
            </p:nvCxnSpPr>
            <p:spPr>
              <a:xfrm>
                <a:off x="13616606" y="6067340"/>
                <a:ext cx="87812" cy="0"/>
              </a:xfrm>
              <a:prstGeom prst="line">
                <a:avLst/>
              </a:prstGeom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" name="File Return" descr="Paper with solid fill">
                <a:extLst>
                  <a:ext uri="{FF2B5EF4-FFF2-40B4-BE49-F238E27FC236}">
                    <a16:creationId xmlns:a16="http://schemas.microsoft.com/office/drawing/2014/main" id="{35ACA832-2F27-403D-FC1A-FDCEC6B23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4100321" y="6225583"/>
                <a:ext cx="421594" cy="421594"/>
              </a:xfrm>
              <a:prstGeom prst="rect">
                <a:avLst/>
              </a:prstGeom>
            </p:spPr>
          </p:pic>
          <p:sp>
            <p:nvSpPr>
              <p:cNvPr id="53" name="File cpp Text">
                <a:extLst>
                  <a:ext uri="{FF2B5EF4-FFF2-40B4-BE49-F238E27FC236}">
                    <a16:creationId xmlns:a16="http://schemas.microsoft.com/office/drawing/2014/main" id="{787FCA1C-E267-1C1C-EEAB-4BDAF519A23E}"/>
                  </a:ext>
                </a:extLst>
              </p:cNvPr>
              <p:cNvSpPr/>
              <p:nvPr/>
            </p:nvSpPr>
            <p:spPr>
              <a:xfrm>
                <a:off x="14010355" y="6394383"/>
                <a:ext cx="588115" cy="121248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File.cpp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7000143-F257-8061-3053-94C152C91B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422719" y="5867882"/>
                <a:ext cx="8360" cy="829880"/>
              </a:xfrm>
              <a:prstGeom prst="line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E84E8EE-DF5E-CF6D-F69B-A91DE3543738}"/>
                  </a:ext>
                </a:extLst>
              </p:cNvPr>
              <p:cNvSpPr/>
              <p:nvPr/>
            </p:nvSpPr>
            <p:spPr>
              <a:xfrm>
                <a:off x="13415682" y="5667823"/>
                <a:ext cx="1289683" cy="20707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Incredibuild Sandbox</a:t>
                </a:r>
              </a:p>
            </p:txBody>
          </p:sp>
          <p:pic>
            <p:nvPicPr>
              <p:cNvPr id="57" name="Graphic 56" descr="Folder with solid fill">
                <a:extLst>
                  <a:ext uri="{FF2B5EF4-FFF2-40B4-BE49-F238E27FC236}">
                    <a16:creationId xmlns:a16="http://schemas.microsoft.com/office/drawing/2014/main" id="{C952B937-F3A2-0445-EFEC-1A3E50E47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3704418" y="5844107"/>
                <a:ext cx="446466" cy="446466"/>
              </a:xfrm>
              <a:prstGeom prst="rect">
                <a:avLst/>
              </a:prstGeom>
            </p:spPr>
          </p:pic>
          <p:cxnSp>
            <p:nvCxnSpPr>
              <p:cNvPr id="58" name="Connector: Elbow 57">
                <a:extLst>
                  <a:ext uri="{FF2B5EF4-FFF2-40B4-BE49-F238E27FC236}">
                    <a16:creationId xmlns:a16="http://schemas.microsoft.com/office/drawing/2014/main" id="{0E681F50-A04E-BE0C-5827-C2ED2E76BF32}"/>
                  </a:ext>
                </a:extLst>
              </p:cNvPr>
              <p:cNvCxnSpPr>
                <a:cxnSpLocks/>
                <a:endCxn id="53" idx="1"/>
              </p:cNvCxnSpPr>
              <p:nvPr/>
            </p:nvCxnSpPr>
            <p:spPr>
              <a:xfrm rot="16200000" flipH="1">
                <a:off x="13786485" y="6231136"/>
                <a:ext cx="345413" cy="102328"/>
              </a:xfrm>
              <a:prstGeom prst="bentConnector2">
                <a:avLst/>
              </a:prstGeom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55BE59F-6405-B78A-01CC-C770586EBE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422719" y="6695380"/>
                <a:ext cx="1282646" cy="1935"/>
              </a:xfrm>
              <a:prstGeom prst="line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ED41480-EC01-A0C6-8B7E-EA5B8ADFB7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695540" y="5874894"/>
                <a:ext cx="2042" cy="825117"/>
              </a:xfrm>
              <a:prstGeom prst="line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5488EA2-2891-F365-1993-81090A96C36B}"/>
                  </a:ext>
                </a:extLst>
              </p:cNvPr>
              <p:cNvSpPr/>
              <p:nvPr/>
            </p:nvSpPr>
            <p:spPr>
              <a:xfrm>
                <a:off x="13602221" y="6647451"/>
                <a:ext cx="907220" cy="20707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Helper Cache</a:t>
                </a:r>
              </a:p>
            </p:txBody>
          </p:sp>
        </p:grpSp>
      </p:grpSp>
      <p:grpSp>
        <p:nvGrpSpPr>
          <p:cNvPr id="64" name="Sandbox Init">
            <a:extLst>
              <a:ext uri="{FF2B5EF4-FFF2-40B4-BE49-F238E27FC236}">
                <a16:creationId xmlns:a16="http://schemas.microsoft.com/office/drawing/2014/main" id="{CB2E4DC5-67C7-A736-B7B5-312FE8E19588}"/>
              </a:ext>
            </a:extLst>
          </p:cNvPr>
          <p:cNvGrpSpPr/>
          <p:nvPr/>
        </p:nvGrpSpPr>
        <p:grpSpPr>
          <a:xfrm>
            <a:off x="9105839" y="1957186"/>
            <a:ext cx="2248326" cy="2002534"/>
            <a:chOff x="9105839" y="1957186"/>
            <a:chExt cx="2248326" cy="2002534"/>
          </a:xfrm>
        </p:grpSpPr>
        <p:grpSp>
          <p:nvGrpSpPr>
            <p:cNvPr id="43" name="Sandbox Helper">
              <a:extLst>
                <a:ext uri="{FF2B5EF4-FFF2-40B4-BE49-F238E27FC236}">
                  <a16:creationId xmlns:a16="http://schemas.microsoft.com/office/drawing/2014/main" id="{717CD2CC-CC3A-E146-9083-C6F9A1CE6DB5}"/>
                </a:ext>
              </a:extLst>
            </p:cNvPr>
            <p:cNvGrpSpPr/>
            <p:nvPr/>
          </p:nvGrpSpPr>
          <p:grpSpPr>
            <a:xfrm flipH="1">
              <a:off x="9105839" y="1957186"/>
              <a:ext cx="2248326" cy="2002534"/>
              <a:chOff x="989639" y="1958223"/>
              <a:chExt cx="2248326" cy="2002534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7E2F08D-1AC0-6C7F-9572-C41811B32966}"/>
                  </a:ext>
                </a:extLst>
              </p:cNvPr>
              <p:cNvSpPr/>
              <p:nvPr/>
            </p:nvSpPr>
            <p:spPr>
              <a:xfrm>
                <a:off x="989639" y="1958223"/>
                <a:ext cx="1833971" cy="1833971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00F0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9D65C7F-8D6F-C50B-D07F-BCAD327FDAF8}"/>
                  </a:ext>
                </a:extLst>
              </p:cNvPr>
              <p:cNvCxnSpPr>
                <a:cxnSpLocks/>
                <a:stCxn id="44" idx="6"/>
              </p:cNvCxnSpPr>
              <p:nvPr/>
            </p:nvCxnSpPr>
            <p:spPr>
              <a:xfrm>
                <a:off x="2823610" y="2875209"/>
                <a:ext cx="414355" cy="1085548"/>
              </a:xfrm>
              <a:prstGeom prst="line">
                <a:avLst/>
              </a:prstGeom>
              <a:ln w="28575" cap="rnd">
                <a:solidFill>
                  <a:srgbClr val="00F0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46B268F-9B8E-29F0-0921-B497B0E0F48B}"/>
                  </a:ext>
                </a:extLst>
              </p:cNvPr>
              <p:cNvCxnSpPr>
                <a:cxnSpLocks/>
                <a:stCxn id="44" idx="4"/>
              </p:cNvCxnSpPr>
              <p:nvPr/>
            </p:nvCxnSpPr>
            <p:spPr>
              <a:xfrm>
                <a:off x="1906625" y="3792194"/>
                <a:ext cx="1331340" cy="168563"/>
              </a:xfrm>
              <a:prstGeom prst="line">
                <a:avLst/>
              </a:prstGeom>
              <a:ln w="28575" cap="rnd">
                <a:solidFill>
                  <a:srgbClr val="00F0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Sandbox Init FS">
              <a:extLst>
                <a:ext uri="{FF2B5EF4-FFF2-40B4-BE49-F238E27FC236}">
                  <a16:creationId xmlns:a16="http://schemas.microsoft.com/office/drawing/2014/main" id="{A0832C68-5EC4-F275-4CF0-DC307B79396E}"/>
                </a:ext>
              </a:extLst>
            </p:cNvPr>
            <p:cNvGrpSpPr/>
            <p:nvPr/>
          </p:nvGrpSpPr>
          <p:grpSpPr>
            <a:xfrm>
              <a:off x="9807115" y="2321531"/>
              <a:ext cx="1289683" cy="1186699"/>
              <a:chOff x="13415682" y="5667823"/>
              <a:chExt cx="1289683" cy="118669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357ADFA-94B8-493B-6226-3726F7FF4977}"/>
                  </a:ext>
                </a:extLst>
              </p:cNvPr>
              <p:cNvSpPr/>
              <p:nvPr/>
            </p:nvSpPr>
            <p:spPr>
              <a:xfrm>
                <a:off x="13482580" y="6000327"/>
                <a:ext cx="134026" cy="134026"/>
              </a:xfrm>
              <a:prstGeom prst="rect">
                <a:avLst/>
              </a:prstGeom>
              <a:no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860F0C3-8144-3463-C376-E74191F51B93}"/>
                  </a:ext>
                </a:extLst>
              </p:cNvPr>
              <p:cNvCxnSpPr>
                <a:cxnSpLocks/>
                <a:stCxn id="30" idx="3"/>
                <a:endCxn id="37" idx="1"/>
              </p:cNvCxnSpPr>
              <p:nvPr/>
            </p:nvCxnSpPr>
            <p:spPr>
              <a:xfrm>
                <a:off x="13616606" y="6067340"/>
                <a:ext cx="87812" cy="0"/>
              </a:xfrm>
              <a:prstGeom prst="line">
                <a:avLst/>
              </a:prstGeom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2" name="File Return" descr="Paper with solid fill">
                <a:extLst>
                  <a:ext uri="{FF2B5EF4-FFF2-40B4-BE49-F238E27FC236}">
                    <a16:creationId xmlns:a16="http://schemas.microsoft.com/office/drawing/2014/main" id="{6828D24A-34DF-A27F-B461-1859E14160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4100321" y="6225583"/>
                <a:ext cx="421594" cy="421594"/>
              </a:xfrm>
              <a:prstGeom prst="rect">
                <a:avLst/>
              </a:prstGeom>
            </p:spPr>
          </p:pic>
          <p:sp>
            <p:nvSpPr>
              <p:cNvPr id="33" name="File cpp Text">
                <a:extLst>
                  <a:ext uri="{FF2B5EF4-FFF2-40B4-BE49-F238E27FC236}">
                    <a16:creationId xmlns:a16="http://schemas.microsoft.com/office/drawing/2014/main" id="{655070DD-9C4C-F51D-9E09-FB057471F13A}"/>
                  </a:ext>
                </a:extLst>
              </p:cNvPr>
              <p:cNvSpPr/>
              <p:nvPr/>
            </p:nvSpPr>
            <p:spPr>
              <a:xfrm>
                <a:off x="14010355" y="6394383"/>
                <a:ext cx="588115" cy="121248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File.cpp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EB3996D-0FA2-B332-71B4-622CFCF577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422719" y="5867882"/>
                <a:ext cx="8360" cy="829880"/>
              </a:xfrm>
              <a:prstGeom prst="line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375E378-B406-C688-141B-C7F9F6261CD7}"/>
                  </a:ext>
                </a:extLst>
              </p:cNvPr>
              <p:cNvSpPr/>
              <p:nvPr/>
            </p:nvSpPr>
            <p:spPr>
              <a:xfrm>
                <a:off x="13415682" y="5667823"/>
                <a:ext cx="1289683" cy="20707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Environment </a:t>
                </a:r>
                <a:r>
                  <a:rPr lang="en-US" sz="900" dirty="0" err="1"/>
                  <a:t>Stucture</a:t>
                </a:r>
                <a:endParaRPr lang="en-US" sz="900" dirty="0"/>
              </a:p>
            </p:txBody>
          </p:sp>
          <p:pic>
            <p:nvPicPr>
              <p:cNvPr id="37" name="Graphic 36" descr="Folder with solid fill">
                <a:extLst>
                  <a:ext uri="{FF2B5EF4-FFF2-40B4-BE49-F238E27FC236}">
                    <a16:creationId xmlns:a16="http://schemas.microsoft.com/office/drawing/2014/main" id="{D1C44AEB-DCB9-CB2C-A8B1-18113F52C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3704418" y="5844107"/>
                <a:ext cx="446466" cy="446466"/>
              </a:xfrm>
              <a:prstGeom prst="rect">
                <a:avLst/>
              </a:prstGeom>
            </p:spPr>
          </p:pic>
          <p:cxnSp>
            <p:nvCxnSpPr>
              <p:cNvPr id="38" name="Connector: Elbow 37">
                <a:extLst>
                  <a:ext uri="{FF2B5EF4-FFF2-40B4-BE49-F238E27FC236}">
                    <a16:creationId xmlns:a16="http://schemas.microsoft.com/office/drawing/2014/main" id="{41709BE1-9340-E583-B624-78AF8BA6BA4B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 rot="16200000" flipH="1">
                <a:off x="13786485" y="6231136"/>
                <a:ext cx="345413" cy="102328"/>
              </a:xfrm>
              <a:prstGeom prst="bentConnector2">
                <a:avLst/>
              </a:prstGeom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F8948A-D926-6825-2F11-73203A618C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422719" y="6695380"/>
                <a:ext cx="1282646" cy="1935"/>
              </a:xfrm>
              <a:prstGeom prst="line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1727393-407A-95BF-6965-E75EC16DDF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695540" y="5874894"/>
                <a:ext cx="2042" cy="825117"/>
              </a:xfrm>
              <a:prstGeom prst="line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1506BCF-FE74-3330-0964-202E55616F5F}"/>
                  </a:ext>
                </a:extLst>
              </p:cNvPr>
              <p:cNvSpPr/>
              <p:nvPr/>
            </p:nvSpPr>
            <p:spPr>
              <a:xfrm>
                <a:off x="13602221" y="6647451"/>
                <a:ext cx="907220" cy="20707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Build Cache</a:t>
                </a:r>
              </a:p>
            </p:txBody>
          </p:sp>
        </p:grpSp>
      </p:grpSp>
      <p:pic>
        <p:nvPicPr>
          <p:cNvPr id="9" name="Galaxy" descr="A galaxy in space&#10;&#10;Description automatically generated with low confidence">
            <a:extLst>
              <a:ext uri="{FF2B5EF4-FFF2-40B4-BE49-F238E27FC236}">
                <a16:creationId xmlns:a16="http://schemas.microsoft.com/office/drawing/2014/main" id="{0EFCBAFB-CC7C-6C88-E55F-2D03172F08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5452" y="-2364731"/>
            <a:ext cx="5126523" cy="12146570"/>
          </a:xfrm>
          <a:prstGeom prst="rect">
            <a:avLst/>
          </a:prstGeom>
        </p:spPr>
      </p:pic>
      <p:pic>
        <p:nvPicPr>
          <p:cNvPr id="11" name="My UFO">
            <a:extLst>
              <a:ext uri="{FF2B5EF4-FFF2-40B4-BE49-F238E27FC236}">
                <a16:creationId xmlns:a16="http://schemas.microsoft.com/office/drawing/2014/main" id="{A2E18A96-DEF9-23C8-6D33-D6588FA446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749" y="1682470"/>
            <a:ext cx="3236830" cy="3236830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5ACFF90-63BF-1723-7F34-EC72FD5D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118" y="6446835"/>
            <a:ext cx="486156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t>Proprietary  ©2021. All rights reserved. Incredibuild Software Ltd.</a:t>
            </a:r>
          </a:p>
        </p:txBody>
      </p:sp>
    </p:spTree>
    <p:extLst>
      <p:ext uri="{BB962C8B-B14F-4D97-AF65-F5344CB8AC3E}">
        <p14:creationId xmlns:p14="http://schemas.microsoft.com/office/powerpoint/2010/main" val="77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7695 -0.0131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54" y="-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57695 -0.01319 L -1.21849 -0.013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83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287 L -0.17409 0.0287 C -0.25235 0.0287 -0.34818 0.00463 -0.34818 -0.01435 L -0.34818 -0.05556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-421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1" grpId="0" animBg="1"/>
      <p:bldP spid="102" grpId="0" animBg="1"/>
      <p:bldP spid="104" grpId="0" animBg="1"/>
      <p:bldP spid="106" grpId="0" animBg="1"/>
      <p:bldP spid="108" grpId="0" animBg="1"/>
      <p:bldP spid="122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Initiator to DevPrcs Dashed Line">
            <a:extLst>
              <a:ext uri="{FF2B5EF4-FFF2-40B4-BE49-F238E27FC236}">
                <a16:creationId xmlns:a16="http://schemas.microsoft.com/office/drawing/2014/main" id="{953E6FC6-AD15-67B1-D4A6-098D70E34F75}"/>
              </a:ext>
            </a:extLst>
          </p:cNvPr>
          <p:cNvCxnSpPr>
            <a:cxnSpLocks/>
          </p:cNvCxnSpPr>
          <p:nvPr/>
        </p:nvCxnSpPr>
        <p:spPr>
          <a:xfrm flipV="1">
            <a:off x="3790370" y="2388308"/>
            <a:ext cx="0" cy="812092"/>
          </a:xfrm>
          <a:prstGeom prst="line">
            <a:avLst/>
          </a:prstGeom>
          <a:ln>
            <a:solidFill>
              <a:srgbClr val="00E5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81C73A3-68AC-4193-B67F-32D157DA7661}"/>
              </a:ext>
            </a:extLst>
          </p:cNvPr>
          <p:cNvGrpSpPr/>
          <p:nvPr/>
        </p:nvGrpSpPr>
        <p:grpSpPr>
          <a:xfrm>
            <a:off x="299612" y="2845392"/>
            <a:ext cx="6983064" cy="2339795"/>
            <a:chOff x="247588" y="3997503"/>
            <a:chExt cx="6983064" cy="2339795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485D0902-6F58-4DC9-9F0E-0D2D1FEC69CF}"/>
                </a:ext>
              </a:extLst>
            </p:cNvPr>
            <p:cNvSpPr/>
            <p:nvPr/>
          </p:nvSpPr>
          <p:spPr>
            <a:xfrm>
              <a:off x="247588" y="3997503"/>
              <a:ext cx="6983064" cy="2077994"/>
            </a:xfrm>
            <a:prstGeom prst="roundRect">
              <a:avLst>
                <a:gd name="adj" fmla="val 3301"/>
              </a:avLst>
            </a:prstGeom>
            <a:solidFill>
              <a:schemeClr val="tx1"/>
            </a:solidFill>
            <a:ln w="38100">
              <a:noFill/>
            </a:ln>
            <a:effectLst>
              <a:outerShdw blurRad="520700" sx="102000" sy="102000" algn="ctr" rotWithShape="0">
                <a:srgbClr val="01EB9C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rdita Medium" pitchFamily="50" charset="0"/>
                <a:ea typeface="+mn-ea"/>
                <a:cs typeface="Gordita Medium" pitchFamily="50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89B3BA62-F24B-4BC6-87B1-20B9EE6742B5}"/>
                </a:ext>
              </a:extLst>
            </p:cNvPr>
            <p:cNvGrpSpPr/>
            <p:nvPr/>
          </p:nvGrpSpPr>
          <p:grpSpPr>
            <a:xfrm>
              <a:off x="547380" y="4392632"/>
              <a:ext cx="5974813" cy="1944666"/>
              <a:chOff x="583131" y="2468602"/>
              <a:chExt cx="5781910" cy="1944666"/>
            </a:xfrm>
          </p:grpSpPr>
          <p:sp>
            <p:nvSpPr>
              <p:cNvPr id="104" name="OnPrem Lap/Desktop Text">
                <a:extLst>
                  <a:ext uri="{FF2B5EF4-FFF2-40B4-BE49-F238E27FC236}">
                    <a16:creationId xmlns:a16="http://schemas.microsoft.com/office/drawing/2014/main" id="{FB0EDE98-11BB-42C0-8EE7-29D9D62476D2}"/>
                  </a:ext>
                </a:extLst>
              </p:cNvPr>
              <p:cNvSpPr txBox="1"/>
              <p:nvPr/>
            </p:nvSpPr>
            <p:spPr>
              <a:xfrm>
                <a:off x="583131" y="2470011"/>
                <a:ext cx="154125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Gordita"/>
                    <a:ea typeface="Noto Sans" panose="020B0502040504020204" pitchFamily="34" charset="0"/>
                    <a:cs typeface="Arial"/>
                  </a:rPr>
                  <a:t>On prem</a:t>
                </a:r>
                <a:b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ordita" pitchFamily="50" charset="0"/>
                    <a:ea typeface="Noto Sans" panose="020B0502040504020204" pitchFamily="34" charset="0"/>
                    <a:cs typeface="Arial"/>
                  </a:rPr>
                </a:b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Gordita"/>
                    <a:ea typeface="Noto Sans" panose="020B0502040504020204" pitchFamily="34" charset="0"/>
                    <a:cs typeface="Arial"/>
                  </a:rPr>
                  <a:t>laptops, desktops</a:t>
                </a:r>
              </a:p>
            </p:txBody>
          </p:sp>
          <p:sp>
            <p:nvSpPr>
              <p:cNvPr id="105" name="Cloud Inst Text">
                <a:extLst>
                  <a:ext uri="{FF2B5EF4-FFF2-40B4-BE49-F238E27FC236}">
                    <a16:creationId xmlns:a16="http://schemas.microsoft.com/office/drawing/2014/main" id="{66A5CD83-B769-47D3-8313-95E0B4639D28}"/>
                  </a:ext>
                </a:extLst>
              </p:cNvPr>
              <p:cNvSpPr txBox="1"/>
              <p:nvPr/>
            </p:nvSpPr>
            <p:spPr>
              <a:xfrm>
                <a:off x="5311321" y="2471411"/>
                <a:ext cx="105372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Gordita"/>
                    <a:ea typeface="Noto Sans" panose="020B0502040504020204" pitchFamily="34" charset="0"/>
                    <a:cs typeface="Arial"/>
                  </a:rPr>
                  <a:t>Cloud </a:t>
                </a:r>
                <a:b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ordita" pitchFamily="50" charset="0"/>
                    <a:ea typeface="Noto Sans" panose="020B0502040504020204" pitchFamily="34" charset="0"/>
                    <a:cs typeface="Arial"/>
                  </a:rPr>
                </a:b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Gordita"/>
                    <a:ea typeface="Noto Sans" panose="020B0502040504020204" pitchFamily="34" charset="0"/>
                    <a:cs typeface="Arial"/>
                  </a:rPr>
                  <a:t>instances</a:t>
                </a:r>
              </a:p>
            </p:txBody>
          </p:sp>
          <p:sp>
            <p:nvSpPr>
              <p:cNvPr id="106" name="OnPrem Svr Text">
                <a:extLst>
                  <a:ext uri="{FF2B5EF4-FFF2-40B4-BE49-F238E27FC236}">
                    <a16:creationId xmlns:a16="http://schemas.microsoft.com/office/drawing/2014/main" id="{C132FED1-BDA2-424B-92C5-BF2CE30D4661}"/>
                  </a:ext>
                </a:extLst>
              </p:cNvPr>
              <p:cNvSpPr txBox="1"/>
              <p:nvPr/>
            </p:nvSpPr>
            <p:spPr>
              <a:xfrm>
                <a:off x="2985225" y="2468602"/>
                <a:ext cx="14478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Gordita"/>
                    <a:ea typeface="Noto Sans" panose="020B0502040504020204" pitchFamily="34" charset="0"/>
                    <a:cs typeface="Arial"/>
                  </a:rPr>
                  <a:t>On prem servers, VMS, containers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0B874650-2F53-4C32-B9E7-4171693A9E0E}"/>
                  </a:ext>
                </a:extLst>
              </p:cNvPr>
              <p:cNvSpPr txBox="1"/>
              <p:nvPr/>
            </p:nvSpPr>
            <p:spPr>
              <a:xfrm>
                <a:off x="2114155" y="4259380"/>
                <a:ext cx="3145878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0B9"/>
                    </a:solidFill>
                    <a:effectLst/>
                    <a:uLnTx/>
                    <a:uFillTx/>
                    <a:latin typeface="Gordita"/>
                    <a:ea typeface="Noto Sans" panose="020B0502040504020204" pitchFamily="34" charset="0"/>
                    <a:cs typeface="Arial"/>
                  </a:rPr>
                  <a:t>DYNAMICALLY MANAGED RESOURCE POOL</a:t>
                </a:r>
              </a:p>
            </p:txBody>
          </p:sp>
        </p:grpSp>
        <p:pic>
          <p:nvPicPr>
            <p:cNvPr id="92" name="Laptop/Desktop Icon">
              <a:extLst>
                <a:ext uri="{FF2B5EF4-FFF2-40B4-BE49-F238E27FC236}">
                  <a16:creationId xmlns:a16="http://schemas.microsoft.com/office/drawing/2014/main" id="{4741C246-81EE-4573-9E9C-9F5981B58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3107" y="4831242"/>
              <a:ext cx="680085" cy="433461"/>
            </a:xfrm>
            <a:prstGeom prst="rect">
              <a:avLst/>
            </a:prstGeom>
          </p:spPr>
        </p:pic>
        <p:pic>
          <p:nvPicPr>
            <p:cNvPr id="93" name="Svr Icon">
              <a:extLst>
                <a:ext uri="{FF2B5EF4-FFF2-40B4-BE49-F238E27FC236}">
                  <a16:creationId xmlns:a16="http://schemas.microsoft.com/office/drawing/2014/main" id="{A2E5E34C-AD6B-4071-8F7F-D44006CD3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32528" y="4821532"/>
              <a:ext cx="403567" cy="478302"/>
            </a:xfrm>
            <a:prstGeom prst="rect">
              <a:avLst/>
            </a:prstGeom>
          </p:spPr>
        </p:pic>
        <p:pic>
          <p:nvPicPr>
            <p:cNvPr id="94" name="Cloud Icon">
              <a:extLst>
                <a:ext uri="{FF2B5EF4-FFF2-40B4-BE49-F238E27FC236}">
                  <a16:creationId xmlns:a16="http://schemas.microsoft.com/office/drawing/2014/main" id="{4D18251C-E136-4198-A526-4605AF2C3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54075" y="4826341"/>
              <a:ext cx="478302" cy="478302"/>
            </a:xfrm>
            <a:prstGeom prst="rect">
              <a:avLst/>
            </a:prstGeom>
          </p:spPr>
        </p:pic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EE6590A-5769-4B83-A107-AC280DBA0D7A}"/>
                </a:ext>
              </a:extLst>
            </p:cNvPr>
            <p:cNvGrpSpPr/>
            <p:nvPr/>
          </p:nvGrpSpPr>
          <p:grpSpPr>
            <a:xfrm>
              <a:off x="728896" y="5407994"/>
              <a:ext cx="1496104" cy="177659"/>
              <a:chOff x="465949" y="2319068"/>
              <a:chExt cx="1496104" cy="177659"/>
            </a:xfrm>
          </p:grpSpPr>
          <p:sp>
            <p:nvSpPr>
              <p:cNvPr id="102" name="Lft Helper Text">
                <a:extLst>
                  <a:ext uri="{FF2B5EF4-FFF2-40B4-BE49-F238E27FC236}">
                    <a16:creationId xmlns:a16="http://schemas.microsoft.com/office/drawing/2014/main" id="{31D4C911-FAEE-4234-8FF1-9C86EDCFB313}"/>
                  </a:ext>
                </a:extLst>
              </p:cNvPr>
              <p:cNvSpPr txBox="1"/>
              <p:nvPr/>
            </p:nvSpPr>
            <p:spPr>
              <a:xfrm>
                <a:off x="465949" y="2342839"/>
                <a:ext cx="1496104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F0B9"/>
                    </a:solidFill>
                    <a:effectLst/>
                    <a:uLnTx/>
                    <a:uFillTx/>
                    <a:latin typeface="Gordita" pitchFamily="50" charset="0"/>
                    <a:ea typeface="Noto Sans" panose="020B0502040504020204" pitchFamily="34" charset="0"/>
                    <a:cs typeface="Arial"/>
                  </a:rPr>
                  <a:t>  HELPER</a:t>
                </a:r>
              </a:p>
            </p:txBody>
          </p:sp>
          <p:sp>
            <p:nvSpPr>
              <p:cNvPr id="103" name="Lft IB Logo Icon">
                <a:extLst>
                  <a:ext uri="{FF2B5EF4-FFF2-40B4-BE49-F238E27FC236}">
                    <a16:creationId xmlns:a16="http://schemas.microsoft.com/office/drawing/2014/main" id="{4B29D3D7-DC56-4089-A5DC-82E88756AA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4335" y="2319068"/>
                <a:ext cx="232510" cy="173916"/>
              </a:xfrm>
              <a:custGeom>
                <a:avLst/>
                <a:gdLst>
                  <a:gd name="connsiteX0" fmla="*/ 443571 w 781425"/>
                  <a:gd name="connsiteY0" fmla="*/ 0 h 701201"/>
                  <a:gd name="connsiteX1" fmla="*/ 781425 w 781425"/>
                  <a:gd name="connsiteY1" fmla="*/ 0 h 701201"/>
                  <a:gd name="connsiteX2" fmla="*/ 337856 w 781425"/>
                  <a:gd name="connsiteY2" fmla="*/ 701201 h 701201"/>
                  <a:gd name="connsiteX3" fmla="*/ 0 w 781425"/>
                  <a:gd name="connsiteY3" fmla="*/ 701201 h 701201"/>
                  <a:gd name="connsiteX4" fmla="*/ 443571 w 781425"/>
                  <a:gd name="connsiteY4" fmla="*/ 0 h 70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425" h="701201">
                    <a:moveTo>
                      <a:pt x="443571" y="0"/>
                    </a:moveTo>
                    <a:lnTo>
                      <a:pt x="781425" y="0"/>
                    </a:lnTo>
                    <a:lnTo>
                      <a:pt x="337856" y="701201"/>
                    </a:lnTo>
                    <a:lnTo>
                      <a:pt x="0" y="701201"/>
                    </a:lnTo>
                    <a:lnTo>
                      <a:pt x="443571" y="0"/>
                    </a:lnTo>
                    <a:close/>
                  </a:path>
                </a:pathLst>
              </a:custGeom>
              <a:solidFill>
                <a:srgbClr val="00F0B9"/>
              </a:solidFill>
              <a:ln w="43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rdita"/>
                  <a:ea typeface="+mn-ea"/>
                  <a:cs typeface="Arial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DA651AB-3CA5-40EA-BD7D-864EBBA28A83}"/>
                </a:ext>
              </a:extLst>
            </p:cNvPr>
            <p:cNvGrpSpPr/>
            <p:nvPr/>
          </p:nvGrpSpPr>
          <p:grpSpPr>
            <a:xfrm>
              <a:off x="3080553" y="5412152"/>
              <a:ext cx="1496104" cy="171994"/>
              <a:chOff x="503093" y="2313744"/>
              <a:chExt cx="1496104" cy="171994"/>
            </a:xfrm>
          </p:grpSpPr>
          <p:sp>
            <p:nvSpPr>
              <p:cNvPr id="100" name="Middle Helper Text">
                <a:extLst>
                  <a:ext uri="{FF2B5EF4-FFF2-40B4-BE49-F238E27FC236}">
                    <a16:creationId xmlns:a16="http://schemas.microsoft.com/office/drawing/2014/main" id="{54868AC8-30A1-45FD-A011-9F5FDCE1333F}"/>
                  </a:ext>
                </a:extLst>
              </p:cNvPr>
              <p:cNvSpPr txBox="1"/>
              <p:nvPr/>
            </p:nvSpPr>
            <p:spPr>
              <a:xfrm>
                <a:off x="503093" y="2328548"/>
                <a:ext cx="1496104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F0B9"/>
                    </a:solidFill>
                    <a:effectLst/>
                    <a:uLnTx/>
                    <a:uFillTx/>
                    <a:latin typeface="Gordita" pitchFamily="50" charset="0"/>
                    <a:ea typeface="Noto Sans" panose="020B0502040504020204" pitchFamily="34" charset="0"/>
                    <a:cs typeface="Arial"/>
                  </a:rPr>
                  <a:t>HELPER</a:t>
                </a:r>
              </a:p>
            </p:txBody>
          </p:sp>
          <p:sp>
            <p:nvSpPr>
              <p:cNvPr id="101" name="Middle IB Logo Icon">
                <a:extLst>
                  <a:ext uri="{FF2B5EF4-FFF2-40B4-BE49-F238E27FC236}">
                    <a16:creationId xmlns:a16="http://schemas.microsoft.com/office/drawing/2014/main" id="{A700B613-E09A-4A85-903C-0BE20B24BA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3370" y="2313744"/>
                <a:ext cx="229940" cy="171994"/>
              </a:xfrm>
              <a:custGeom>
                <a:avLst/>
                <a:gdLst>
                  <a:gd name="connsiteX0" fmla="*/ 443571 w 781425"/>
                  <a:gd name="connsiteY0" fmla="*/ 0 h 701201"/>
                  <a:gd name="connsiteX1" fmla="*/ 781425 w 781425"/>
                  <a:gd name="connsiteY1" fmla="*/ 0 h 701201"/>
                  <a:gd name="connsiteX2" fmla="*/ 337856 w 781425"/>
                  <a:gd name="connsiteY2" fmla="*/ 701201 h 701201"/>
                  <a:gd name="connsiteX3" fmla="*/ 0 w 781425"/>
                  <a:gd name="connsiteY3" fmla="*/ 701201 h 701201"/>
                  <a:gd name="connsiteX4" fmla="*/ 443571 w 781425"/>
                  <a:gd name="connsiteY4" fmla="*/ 0 h 70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425" h="701201">
                    <a:moveTo>
                      <a:pt x="443571" y="0"/>
                    </a:moveTo>
                    <a:lnTo>
                      <a:pt x="781425" y="0"/>
                    </a:lnTo>
                    <a:lnTo>
                      <a:pt x="337856" y="701201"/>
                    </a:lnTo>
                    <a:lnTo>
                      <a:pt x="0" y="701201"/>
                    </a:lnTo>
                    <a:lnTo>
                      <a:pt x="443571" y="0"/>
                    </a:lnTo>
                    <a:close/>
                  </a:path>
                </a:pathLst>
              </a:custGeom>
              <a:solidFill>
                <a:srgbClr val="00F0B9"/>
              </a:solidFill>
              <a:ln w="43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rdita"/>
                  <a:ea typeface="+mn-ea"/>
                  <a:cs typeface="Arial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BA60F5F-0BA6-4B26-8B1B-76166107A517}"/>
                </a:ext>
              </a:extLst>
            </p:cNvPr>
            <p:cNvGrpSpPr/>
            <p:nvPr/>
          </p:nvGrpSpPr>
          <p:grpSpPr>
            <a:xfrm>
              <a:off x="5280573" y="5409948"/>
              <a:ext cx="1496104" cy="175918"/>
              <a:chOff x="516819" y="2315382"/>
              <a:chExt cx="1496104" cy="175918"/>
            </a:xfrm>
          </p:grpSpPr>
          <p:sp>
            <p:nvSpPr>
              <p:cNvPr id="98" name="Rt Helper Text">
                <a:extLst>
                  <a:ext uri="{FF2B5EF4-FFF2-40B4-BE49-F238E27FC236}">
                    <a16:creationId xmlns:a16="http://schemas.microsoft.com/office/drawing/2014/main" id="{45BFDD32-FF61-444B-BF8E-2B2995A15037}"/>
                  </a:ext>
                </a:extLst>
              </p:cNvPr>
              <p:cNvSpPr txBox="1"/>
              <p:nvPr/>
            </p:nvSpPr>
            <p:spPr>
              <a:xfrm>
                <a:off x="516819" y="2331733"/>
                <a:ext cx="1496104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F0B9"/>
                    </a:solidFill>
                    <a:effectLst/>
                    <a:uLnTx/>
                    <a:uFillTx/>
                    <a:latin typeface="Gordita" pitchFamily="50" charset="0"/>
                    <a:ea typeface="Noto Sans" panose="020B0502040504020204" pitchFamily="34" charset="0"/>
                    <a:cs typeface="Arial"/>
                  </a:rPr>
                  <a:t>HELPER</a:t>
                </a:r>
              </a:p>
            </p:txBody>
          </p:sp>
          <p:sp>
            <p:nvSpPr>
              <p:cNvPr id="99" name="Rt IB Logo Icon">
                <a:extLst>
                  <a:ext uri="{FF2B5EF4-FFF2-40B4-BE49-F238E27FC236}">
                    <a16:creationId xmlns:a16="http://schemas.microsoft.com/office/drawing/2014/main" id="{680FC19B-D10B-4979-9A12-5D20B43EDC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7860" y="2315382"/>
                <a:ext cx="235187" cy="175918"/>
              </a:xfrm>
              <a:custGeom>
                <a:avLst/>
                <a:gdLst>
                  <a:gd name="connsiteX0" fmla="*/ 443571 w 781425"/>
                  <a:gd name="connsiteY0" fmla="*/ 0 h 701201"/>
                  <a:gd name="connsiteX1" fmla="*/ 781425 w 781425"/>
                  <a:gd name="connsiteY1" fmla="*/ 0 h 701201"/>
                  <a:gd name="connsiteX2" fmla="*/ 337856 w 781425"/>
                  <a:gd name="connsiteY2" fmla="*/ 701201 h 701201"/>
                  <a:gd name="connsiteX3" fmla="*/ 0 w 781425"/>
                  <a:gd name="connsiteY3" fmla="*/ 701201 h 701201"/>
                  <a:gd name="connsiteX4" fmla="*/ 443571 w 781425"/>
                  <a:gd name="connsiteY4" fmla="*/ 0 h 70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425" h="701201">
                    <a:moveTo>
                      <a:pt x="443571" y="0"/>
                    </a:moveTo>
                    <a:lnTo>
                      <a:pt x="781425" y="0"/>
                    </a:lnTo>
                    <a:lnTo>
                      <a:pt x="337856" y="701201"/>
                    </a:lnTo>
                    <a:lnTo>
                      <a:pt x="0" y="701201"/>
                    </a:lnTo>
                    <a:lnTo>
                      <a:pt x="443571" y="0"/>
                    </a:lnTo>
                    <a:close/>
                  </a:path>
                </a:pathLst>
              </a:custGeom>
              <a:solidFill>
                <a:srgbClr val="00F0B9"/>
              </a:solidFill>
              <a:ln w="43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rdita"/>
                  <a:ea typeface="+mn-ea"/>
                  <a:cs typeface="Arial"/>
                </a:endParaRPr>
              </a:p>
            </p:txBody>
          </p:sp>
        </p:grpSp>
      </p:grpSp>
      <p:sp>
        <p:nvSpPr>
          <p:cNvPr id="38" name="LFt Upper Block">
            <a:extLst>
              <a:ext uri="{FF2B5EF4-FFF2-40B4-BE49-F238E27FC236}">
                <a16:creationId xmlns:a16="http://schemas.microsoft.com/office/drawing/2014/main" id="{99904317-48FE-9841-9143-D9997F6C2A21}"/>
              </a:ext>
            </a:extLst>
          </p:cNvPr>
          <p:cNvSpPr/>
          <p:nvPr/>
        </p:nvSpPr>
        <p:spPr>
          <a:xfrm>
            <a:off x="3515810" y="2836771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40" name="Rt Upper Block">
            <a:extLst>
              <a:ext uri="{FF2B5EF4-FFF2-40B4-BE49-F238E27FC236}">
                <a16:creationId xmlns:a16="http://schemas.microsoft.com/office/drawing/2014/main" id="{DCEE1982-521B-B041-9B02-ED6E20A50D9B}"/>
              </a:ext>
            </a:extLst>
          </p:cNvPr>
          <p:cNvSpPr/>
          <p:nvPr/>
        </p:nvSpPr>
        <p:spPr>
          <a:xfrm>
            <a:off x="3955557" y="2836771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57" name="Lft Lower Block">
            <a:extLst>
              <a:ext uri="{FF2B5EF4-FFF2-40B4-BE49-F238E27FC236}">
                <a16:creationId xmlns:a16="http://schemas.microsoft.com/office/drawing/2014/main" id="{4BB39605-CBFA-6943-AC0D-41D50371F5C7}"/>
              </a:ext>
            </a:extLst>
          </p:cNvPr>
          <p:cNvSpPr/>
          <p:nvPr/>
        </p:nvSpPr>
        <p:spPr>
          <a:xfrm>
            <a:off x="3515810" y="3092770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59" name="Rt Lower Block">
            <a:extLst>
              <a:ext uri="{FF2B5EF4-FFF2-40B4-BE49-F238E27FC236}">
                <a16:creationId xmlns:a16="http://schemas.microsoft.com/office/drawing/2014/main" id="{B19300E8-E892-5541-A1CD-526E1575DA11}"/>
              </a:ext>
            </a:extLst>
          </p:cNvPr>
          <p:cNvSpPr/>
          <p:nvPr/>
        </p:nvSpPr>
        <p:spPr>
          <a:xfrm>
            <a:off x="3955557" y="3093961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641A7-40D9-4793-A4B4-DB384CAF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5288"/>
            <a:ext cx="12191999" cy="630872"/>
          </a:xfrm>
        </p:spPr>
        <p:txBody>
          <a:bodyPr/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95000"/>
            </a:pPr>
            <a:r>
              <a:rPr lang="en-US" sz="2800" b="0" dirty="0">
                <a:latin typeface="+mn-lt"/>
              </a:rPr>
              <a:t>Dev Acceleration Platform – Core…Stand Along To Blazing Fast</a:t>
            </a:r>
            <a:endParaRPr lang="en-US" sz="2800" b="0" dirty="0">
              <a:solidFill>
                <a:srgbClr val="BFC7C9"/>
              </a:solidFill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EB39F-EF6F-4FE9-A348-D7D5BE7F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0A850-455A-4710-8076-D56E305EEE0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cxnSp>
        <p:nvCxnSpPr>
          <p:cNvPr id="47" name="OnPrem Lap/Desktop Dashed Line">
            <a:extLst>
              <a:ext uri="{FF2B5EF4-FFF2-40B4-BE49-F238E27FC236}">
                <a16:creationId xmlns:a16="http://schemas.microsoft.com/office/drawing/2014/main" id="{C0FADEED-4943-45CA-B253-BAF185D9E398}"/>
              </a:ext>
            </a:extLst>
          </p:cNvPr>
          <p:cNvCxnSpPr>
            <a:cxnSpLocks/>
          </p:cNvCxnSpPr>
          <p:nvPr/>
        </p:nvCxnSpPr>
        <p:spPr>
          <a:xfrm flipV="1">
            <a:off x="1965174" y="3065263"/>
            <a:ext cx="1825196" cy="1515428"/>
          </a:xfrm>
          <a:prstGeom prst="line">
            <a:avLst/>
          </a:prstGeom>
          <a:ln>
            <a:solidFill>
              <a:srgbClr val="00E5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OnPrem Svr/VM Dashed Line">
            <a:extLst>
              <a:ext uri="{FF2B5EF4-FFF2-40B4-BE49-F238E27FC236}">
                <a16:creationId xmlns:a16="http://schemas.microsoft.com/office/drawing/2014/main" id="{1E027657-E91E-44E9-AFA0-AEF8C165C376}"/>
              </a:ext>
            </a:extLst>
          </p:cNvPr>
          <p:cNvCxnSpPr>
            <a:cxnSpLocks/>
          </p:cNvCxnSpPr>
          <p:nvPr/>
        </p:nvCxnSpPr>
        <p:spPr>
          <a:xfrm flipV="1">
            <a:off x="3790370" y="3167063"/>
            <a:ext cx="0" cy="1234019"/>
          </a:xfrm>
          <a:prstGeom prst="line">
            <a:avLst/>
          </a:prstGeom>
          <a:ln>
            <a:solidFill>
              <a:srgbClr val="00E5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loud Dashed Line">
            <a:extLst>
              <a:ext uri="{FF2B5EF4-FFF2-40B4-BE49-F238E27FC236}">
                <a16:creationId xmlns:a16="http://schemas.microsoft.com/office/drawing/2014/main" id="{285BD2E6-4575-4A0E-9543-90833CBA6722}"/>
              </a:ext>
            </a:extLst>
          </p:cNvPr>
          <p:cNvCxnSpPr>
            <a:cxnSpLocks/>
          </p:cNvCxnSpPr>
          <p:nvPr/>
        </p:nvCxnSpPr>
        <p:spPr>
          <a:xfrm flipH="1" flipV="1">
            <a:off x="3790370" y="3065263"/>
            <a:ext cx="1872275" cy="1515428"/>
          </a:xfrm>
          <a:prstGeom prst="line">
            <a:avLst/>
          </a:prstGeom>
          <a:ln>
            <a:solidFill>
              <a:srgbClr val="00E5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Dev Machine">
            <a:extLst>
              <a:ext uri="{FF2B5EF4-FFF2-40B4-BE49-F238E27FC236}">
                <a16:creationId xmlns:a16="http://schemas.microsoft.com/office/drawing/2014/main" id="{3808364B-6E62-40F8-940B-0AA2E8BE3C93}"/>
              </a:ext>
            </a:extLst>
          </p:cNvPr>
          <p:cNvGrpSpPr/>
          <p:nvPr/>
        </p:nvGrpSpPr>
        <p:grpSpPr>
          <a:xfrm>
            <a:off x="856913" y="1350691"/>
            <a:ext cx="5876107" cy="981001"/>
            <a:chOff x="856913" y="1350691"/>
            <a:chExt cx="5876107" cy="981001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DE507F9-0B8C-8748-9CCB-8DC54F3E0AFD}"/>
                </a:ext>
              </a:extLst>
            </p:cNvPr>
            <p:cNvSpPr txBox="1"/>
            <p:nvPr/>
          </p:nvSpPr>
          <p:spPr>
            <a:xfrm>
              <a:off x="856913" y="1350691"/>
              <a:ext cx="587610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Gordita"/>
                  <a:ea typeface="Noto Sans" panose="020B0502040504020204" pitchFamily="34" charset="0"/>
                  <a:cs typeface="Arial"/>
                </a:rPr>
                <a:t>Dev Machine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 pitchFamily="50" charset="0"/>
                <a:ea typeface="Noto Sans" panose="020B0502040504020204" pitchFamily="34" charset="0"/>
                <a:cs typeface="Arial"/>
              </a:endParaRPr>
            </a:p>
          </p:txBody>
        </p:sp>
        <p:grpSp>
          <p:nvGrpSpPr>
            <p:cNvPr id="55" name="Initiator">
              <a:extLst>
                <a:ext uri="{FF2B5EF4-FFF2-40B4-BE49-F238E27FC236}">
                  <a16:creationId xmlns:a16="http://schemas.microsoft.com/office/drawing/2014/main" id="{276CC6B7-021B-463D-9FF4-48598FB5948E}"/>
                </a:ext>
              </a:extLst>
            </p:cNvPr>
            <p:cNvGrpSpPr/>
            <p:nvPr/>
          </p:nvGrpSpPr>
          <p:grpSpPr>
            <a:xfrm>
              <a:off x="3088762" y="2163172"/>
              <a:ext cx="1496104" cy="168520"/>
              <a:chOff x="465949" y="2217876"/>
              <a:chExt cx="1496104" cy="168520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2628B0F-913D-4748-813F-8FBCBFB58C5F}"/>
                  </a:ext>
                </a:extLst>
              </p:cNvPr>
              <p:cNvSpPr txBox="1"/>
              <p:nvPr/>
            </p:nvSpPr>
            <p:spPr>
              <a:xfrm>
                <a:off x="465949" y="2232508"/>
                <a:ext cx="1496104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F0B9"/>
                    </a:solidFill>
                    <a:effectLst/>
                    <a:uLnTx/>
                    <a:uFillTx/>
                    <a:latin typeface="Gordita" pitchFamily="50" charset="0"/>
                    <a:ea typeface="Noto Sans" panose="020B0502040504020204" pitchFamily="34" charset="0"/>
                    <a:cs typeface="Arial"/>
                  </a:rPr>
                  <a:t>INITIATOR</a:t>
                </a: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09541EE-1886-43D6-8A47-41A89B46E0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0495" y="2217876"/>
                <a:ext cx="205734" cy="153888"/>
              </a:xfrm>
              <a:custGeom>
                <a:avLst/>
                <a:gdLst>
                  <a:gd name="connsiteX0" fmla="*/ 443571 w 781425"/>
                  <a:gd name="connsiteY0" fmla="*/ 0 h 701201"/>
                  <a:gd name="connsiteX1" fmla="*/ 781425 w 781425"/>
                  <a:gd name="connsiteY1" fmla="*/ 0 h 701201"/>
                  <a:gd name="connsiteX2" fmla="*/ 337856 w 781425"/>
                  <a:gd name="connsiteY2" fmla="*/ 701201 h 701201"/>
                  <a:gd name="connsiteX3" fmla="*/ 0 w 781425"/>
                  <a:gd name="connsiteY3" fmla="*/ 701201 h 701201"/>
                  <a:gd name="connsiteX4" fmla="*/ 443571 w 781425"/>
                  <a:gd name="connsiteY4" fmla="*/ 0 h 70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425" h="701201">
                    <a:moveTo>
                      <a:pt x="443571" y="0"/>
                    </a:moveTo>
                    <a:lnTo>
                      <a:pt x="781425" y="0"/>
                    </a:lnTo>
                    <a:lnTo>
                      <a:pt x="337856" y="701201"/>
                    </a:lnTo>
                    <a:lnTo>
                      <a:pt x="0" y="701201"/>
                    </a:lnTo>
                    <a:lnTo>
                      <a:pt x="443571" y="0"/>
                    </a:lnTo>
                    <a:close/>
                  </a:path>
                </a:pathLst>
              </a:custGeom>
              <a:solidFill>
                <a:srgbClr val="00F0B9"/>
              </a:solidFill>
              <a:ln w="43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rdita"/>
                  <a:ea typeface="+mn-ea"/>
                  <a:cs typeface="Arial"/>
                </a:endParaRPr>
              </a:p>
            </p:txBody>
          </p:sp>
        </p:grpSp>
        <p:pic>
          <p:nvPicPr>
            <p:cNvPr id="60" name="Dev Machine">
              <a:extLst>
                <a:ext uri="{FF2B5EF4-FFF2-40B4-BE49-F238E27FC236}">
                  <a16:creationId xmlns:a16="http://schemas.microsoft.com/office/drawing/2014/main" id="{2858FCFD-E6AE-4DEE-9F06-8AA68C3EF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09042" y="1649323"/>
              <a:ext cx="680085" cy="433461"/>
            </a:xfrm>
            <a:prstGeom prst="rect">
              <a:avLst/>
            </a:prstGeom>
          </p:spPr>
        </p:pic>
      </p:grpSp>
      <p:pic>
        <p:nvPicPr>
          <p:cNvPr id="63" name="Machine glow">
            <a:extLst>
              <a:ext uri="{FF2B5EF4-FFF2-40B4-BE49-F238E27FC236}">
                <a16:creationId xmlns:a16="http://schemas.microsoft.com/office/drawing/2014/main" id="{FCE83A0A-B801-4794-9D09-4D53176F0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9042" y="1645753"/>
            <a:ext cx="680085" cy="433461"/>
          </a:xfrm>
          <a:prstGeom prst="rect">
            <a:avLst/>
          </a:prstGeom>
          <a:effectLst>
            <a:glow rad="101600">
              <a:srgbClr val="00FFCC">
                <a:alpha val="40000"/>
              </a:srgbClr>
            </a:glow>
          </a:effectLst>
        </p:spPr>
      </p:pic>
      <p:grpSp>
        <p:nvGrpSpPr>
          <p:cNvPr id="61" name="Coordinator">
            <a:extLst>
              <a:ext uri="{FF2B5EF4-FFF2-40B4-BE49-F238E27FC236}">
                <a16:creationId xmlns:a16="http://schemas.microsoft.com/office/drawing/2014/main" id="{54F0ED49-318D-420C-AEFC-87F31ED94A8D}"/>
              </a:ext>
            </a:extLst>
          </p:cNvPr>
          <p:cNvGrpSpPr/>
          <p:nvPr/>
        </p:nvGrpSpPr>
        <p:grpSpPr>
          <a:xfrm>
            <a:off x="583764" y="1610113"/>
            <a:ext cx="1496104" cy="716613"/>
            <a:chOff x="505769" y="1456853"/>
            <a:chExt cx="1496104" cy="716613"/>
          </a:xfrm>
        </p:grpSpPr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8416CFD7-CDCD-49C3-85B3-8BA4A50B8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30772" y="1456853"/>
              <a:ext cx="403567" cy="478302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71461BF-5E38-4E5E-BF5D-D6B6F250A01A}"/>
                </a:ext>
              </a:extLst>
            </p:cNvPr>
            <p:cNvSpPr txBox="1"/>
            <p:nvPr/>
          </p:nvSpPr>
          <p:spPr>
            <a:xfrm>
              <a:off x="505769" y="2019578"/>
              <a:ext cx="149610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F0B9"/>
                  </a:solidFill>
                  <a:effectLst/>
                  <a:uLnTx/>
                  <a:uFillTx/>
                  <a:latin typeface="Gordita" pitchFamily="50" charset="0"/>
                  <a:ea typeface="Noto Sans" panose="020B0502040504020204" pitchFamily="34" charset="0"/>
                  <a:cs typeface="Arial"/>
                </a:rPr>
                <a:t>COORDINATOR</a:t>
              </a: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8085668-A6F0-451D-B9B9-967E0429EB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957" y="1994925"/>
              <a:ext cx="223015" cy="166814"/>
            </a:xfrm>
            <a:custGeom>
              <a:avLst/>
              <a:gdLst>
                <a:gd name="connsiteX0" fmla="*/ 443571 w 781425"/>
                <a:gd name="connsiteY0" fmla="*/ 0 h 701201"/>
                <a:gd name="connsiteX1" fmla="*/ 781425 w 781425"/>
                <a:gd name="connsiteY1" fmla="*/ 0 h 701201"/>
                <a:gd name="connsiteX2" fmla="*/ 337856 w 781425"/>
                <a:gd name="connsiteY2" fmla="*/ 701201 h 701201"/>
                <a:gd name="connsiteX3" fmla="*/ 0 w 781425"/>
                <a:gd name="connsiteY3" fmla="*/ 701201 h 701201"/>
                <a:gd name="connsiteX4" fmla="*/ 443571 w 781425"/>
                <a:gd name="connsiteY4" fmla="*/ 0 h 70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425" h="701201">
                  <a:moveTo>
                    <a:pt x="443571" y="0"/>
                  </a:moveTo>
                  <a:lnTo>
                    <a:pt x="781425" y="0"/>
                  </a:lnTo>
                  <a:lnTo>
                    <a:pt x="337856" y="701201"/>
                  </a:lnTo>
                  <a:lnTo>
                    <a:pt x="0" y="701201"/>
                  </a:lnTo>
                  <a:lnTo>
                    <a:pt x="443571" y="0"/>
                  </a:lnTo>
                  <a:close/>
                </a:path>
              </a:pathLst>
            </a:custGeom>
            <a:solidFill>
              <a:srgbClr val="00F0B9"/>
            </a:solidFill>
            <a:ln w="43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rdita"/>
                <a:ea typeface="+mn-ea"/>
                <a:cs typeface="Arial"/>
              </a:endParaRPr>
            </a:p>
          </p:txBody>
        </p:sp>
      </p:grpSp>
      <p:cxnSp>
        <p:nvCxnSpPr>
          <p:cNvPr id="66" name="Send To Coord Arrow">
            <a:extLst>
              <a:ext uri="{FF2B5EF4-FFF2-40B4-BE49-F238E27FC236}">
                <a16:creationId xmlns:a16="http://schemas.microsoft.com/office/drawing/2014/main" id="{152E5029-A32B-4612-B95F-82BDBA0FC926}"/>
              </a:ext>
            </a:extLst>
          </p:cNvPr>
          <p:cNvCxnSpPr/>
          <p:nvPr/>
        </p:nvCxnSpPr>
        <p:spPr>
          <a:xfrm flipH="1">
            <a:off x="1667265" y="1736333"/>
            <a:ext cx="17389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Recv Fr Coord Arrow">
            <a:extLst>
              <a:ext uri="{FF2B5EF4-FFF2-40B4-BE49-F238E27FC236}">
                <a16:creationId xmlns:a16="http://schemas.microsoft.com/office/drawing/2014/main" id="{C36AC112-0CB4-41C5-BA1E-17AAFD2D718E}"/>
              </a:ext>
            </a:extLst>
          </p:cNvPr>
          <p:cNvCxnSpPr>
            <a:cxnSpLocks/>
          </p:cNvCxnSpPr>
          <p:nvPr/>
        </p:nvCxnSpPr>
        <p:spPr>
          <a:xfrm>
            <a:off x="1673944" y="1959278"/>
            <a:ext cx="17389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D635692B-48CE-404B-A76F-0D4EA59F69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7412" y="5466722"/>
            <a:ext cx="2449609" cy="1062478"/>
          </a:xfrm>
          <a:prstGeom prst="rect">
            <a:avLst/>
          </a:prstGeom>
        </p:spPr>
      </p:pic>
      <p:cxnSp>
        <p:nvCxnSpPr>
          <p:cNvPr id="70" name="Vert Text Box Separator">
            <a:extLst>
              <a:ext uri="{FF2B5EF4-FFF2-40B4-BE49-F238E27FC236}">
                <a16:creationId xmlns:a16="http://schemas.microsoft.com/office/drawing/2014/main" id="{4C735C22-F478-44E0-94CC-C03377A82E67}"/>
              </a:ext>
            </a:extLst>
          </p:cNvPr>
          <p:cNvCxnSpPr>
            <a:cxnSpLocks/>
          </p:cNvCxnSpPr>
          <p:nvPr/>
        </p:nvCxnSpPr>
        <p:spPr>
          <a:xfrm flipH="1">
            <a:off x="7763829" y="1603370"/>
            <a:ext cx="9213" cy="4132101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Graphic 71">
            <a:extLst>
              <a:ext uri="{FF2B5EF4-FFF2-40B4-BE49-F238E27FC236}">
                <a16:creationId xmlns:a16="http://schemas.microsoft.com/office/drawing/2014/main" id="{71B88FF0-FD5C-47C5-8CDF-EA00127E1B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41665" y="1834176"/>
            <a:ext cx="190500" cy="190500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7E010600-FA92-4142-B9FB-F1184A549B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47261" y="2364148"/>
            <a:ext cx="190500" cy="190500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9C5BBFD6-14D8-451F-B50F-88C072D07E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55278" y="2976219"/>
            <a:ext cx="190500" cy="190500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CE95A1C2-02DD-4D9F-B693-3519BBC248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61148" y="3579368"/>
            <a:ext cx="190500" cy="190500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176311B4-57DE-402D-94E0-E6CFD3F042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61148" y="4196663"/>
            <a:ext cx="190500" cy="190500"/>
          </a:xfrm>
          <a:prstGeom prst="rect">
            <a:avLst/>
          </a:prstGeom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B27D95E1-615C-7EFC-FDDA-483FFE05D29A}"/>
              </a:ext>
            </a:extLst>
          </p:cNvPr>
          <p:cNvSpPr/>
          <p:nvPr/>
        </p:nvSpPr>
        <p:spPr>
          <a:xfrm>
            <a:off x="3743412" y="2836385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A28E4E0-FED6-87DE-30A3-173C4BEB3AEA}"/>
              </a:ext>
            </a:extLst>
          </p:cNvPr>
          <p:cNvSpPr/>
          <p:nvPr/>
        </p:nvSpPr>
        <p:spPr>
          <a:xfrm>
            <a:off x="3737716" y="3092833"/>
            <a:ext cx="179424" cy="22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10" name="Dev process">
            <a:extLst>
              <a:ext uri="{FF2B5EF4-FFF2-40B4-BE49-F238E27FC236}">
                <a16:creationId xmlns:a16="http://schemas.microsoft.com/office/drawing/2014/main" id="{9C4D106C-9E9E-CF48-88CF-63ABCB4162CC}"/>
              </a:ext>
            </a:extLst>
          </p:cNvPr>
          <p:cNvSpPr/>
          <p:nvPr/>
        </p:nvSpPr>
        <p:spPr>
          <a:xfrm>
            <a:off x="3378833" y="2811662"/>
            <a:ext cx="832268" cy="5765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glow rad="63500">
              <a:srgbClr val="00FFA2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t>Dev p</a:t>
            </a:r>
            <a:r>
              <a:rPr kumimoji="0" lang="en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t>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E8E46D-D91F-9165-7B71-34C7DA98210F}"/>
              </a:ext>
            </a:extLst>
          </p:cNvPr>
          <p:cNvSpPr txBox="1"/>
          <p:nvPr/>
        </p:nvSpPr>
        <p:spPr>
          <a:xfrm>
            <a:off x="8603096" y="1768598"/>
            <a:ext cx="3487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Initiator – the machine kicking off the build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DCADC-6F57-57CE-2AFB-725E8BA54AC4}"/>
              </a:ext>
            </a:extLst>
          </p:cNvPr>
          <p:cNvSpPr txBox="1"/>
          <p:nvPr/>
        </p:nvSpPr>
        <p:spPr>
          <a:xfrm>
            <a:off x="8615406" y="2287406"/>
            <a:ext cx="3173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Initiator communicates to Coordinator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40679-54E0-9111-C642-C3F8F765517B}"/>
              </a:ext>
            </a:extLst>
          </p:cNvPr>
          <p:cNvSpPr txBox="1"/>
          <p:nvPr/>
        </p:nvSpPr>
        <p:spPr>
          <a:xfrm>
            <a:off x="8637099" y="2805148"/>
            <a:ext cx="2881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Available helpers are assigned from the grid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2990C5-2970-A9C9-FA98-98A7ABCAAB85}"/>
              </a:ext>
            </a:extLst>
          </p:cNvPr>
          <p:cNvSpPr txBox="1"/>
          <p:nvPr/>
        </p:nvSpPr>
        <p:spPr>
          <a:xfrm>
            <a:off x="8617063" y="3506325"/>
            <a:ext cx="295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Process is distributed in parallel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89069C-912C-ACFB-9FA1-3C23E7FACCE9}"/>
              </a:ext>
            </a:extLst>
          </p:cNvPr>
          <p:cNvSpPr txBox="1"/>
          <p:nvPr/>
        </p:nvSpPr>
        <p:spPr>
          <a:xfrm>
            <a:off x="8615406" y="4034962"/>
            <a:ext cx="347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0B9"/>
                </a:solidFill>
              </a:rPr>
              <a:t>Heterogeneous compute – run on physical servers, laptops, desktops, VMs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28DE311-0B83-88CC-FD45-2B7CE444ED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76806" y="4862073"/>
            <a:ext cx="190500" cy="1905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4C05D9E-06DA-CD00-5A3C-9C725F3A83D8}"/>
              </a:ext>
            </a:extLst>
          </p:cNvPr>
          <p:cNvSpPr txBox="1"/>
          <p:nvPr/>
        </p:nvSpPr>
        <p:spPr>
          <a:xfrm>
            <a:off x="8600829" y="4799461"/>
            <a:ext cx="3356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0B9"/>
                </a:solidFill>
              </a:rPr>
              <a:t>Automatically handles failure of resource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255211A-C8EC-A82B-9323-E278BCB24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118" y="6446835"/>
            <a:ext cx="486156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t>Proprietary  ©2021. All rights reserved. Incredibuild Software Ltd.</a:t>
            </a:r>
          </a:p>
        </p:txBody>
      </p:sp>
    </p:spTree>
    <p:extLst>
      <p:ext uri="{BB962C8B-B14F-4D97-AF65-F5344CB8AC3E}">
        <p14:creationId xmlns:p14="http://schemas.microsoft.com/office/powerpoint/2010/main" val="28540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0013 0.16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8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0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0417 -1.11111E-6 C 0.15078 -1.11111E-6 0.20912 0.0831 0.20912 0.1507 L 0.20912 0.30301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5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0417 -1.11111E-6 C 0.15078 -1.11111E-6 0.20912 0.0831 0.20912 0.1507 L 0.20912 0.30301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513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06159 -1.11111E-6 C -0.08919 -1.11111E-6 -0.12252 0.08287 -0.12252 0.15046 L -0.12252 0.30301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1513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06159 3.7037E-7 C -0.08919 3.7037E-7 -0.12252 0.08287 -0.12252 0.15046 L -0.12252 0.30301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1513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01888 -1.11111E-6 C 0.02761 -1.11111E-6 0.03854 0.0831 0.03854 0.1507 L 0.03854 0.30301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15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01927 3.7037E-7 C 0.02813 3.7037E-7 0.03919 0.0831 0.03919 0.15069 L 0.03919 0.30301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15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0" grpId="0" animBg="1"/>
      <p:bldP spid="40" grpId="1" animBg="1"/>
      <p:bldP spid="57" grpId="0" animBg="1"/>
      <p:bldP spid="57" grpId="1" animBg="1"/>
      <p:bldP spid="59" grpId="0" animBg="1"/>
      <p:bldP spid="59" grpId="1" animBg="1"/>
      <p:bldP spid="116" grpId="0" animBg="1"/>
      <p:bldP spid="116" grpId="1" animBg="1"/>
      <p:bldP spid="118" grpId="0" animBg="1"/>
      <p:bldP spid="118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D020D47-6202-E0EC-4B36-B7D761DDD123}"/>
              </a:ext>
            </a:extLst>
          </p:cNvPr>
          <p:cNvSpPr/>
          <p:nvPr/>
        </p:nvSpPr>
        <p:spPr>
          <a:xfrm>
            <a:off x="388576" y="2418693"/>
            <a:ext cx="7260536" cy="285050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38100">
            <a:noFill/>
          </a:ln>
          <a:effectLst>
            <a:outerShdw blurRad="520700" sx="102000" sy="102000" algn="ctr" rotWithShape="0">
              <a:srgbClr val="01EB9C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 Medium" pitchFamily="50" charset="0"/>
              <a:ea typeface="+mn-ea"/>
              <a:cs typeface="Gordita Medium" pitchFamily="50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EB39F-EF6F-4FE9-A348-D7D5BE7F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0A850-455A-4710-8076-D56E305EEE0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pic>
        <p:nvPicPr>
          <p:cNvPr id="48" name="9s">
            <a:hlinkClick r:id="" action="ppaction://media"/>
            <a:extLst>
              <a:ext uri="{FF2B5EF4-FFF2-40B4-BE49-F238E27FC236}">
                <a16:creationId xmlns:a16="http://schemas.microsoft.com/office/drawing/2014/main" id="{2C6FF547-9BDA-3C29-843A-527107183DC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2721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5244" y="7156450"/>
            <a:ext cx="304800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5771F-2205-B05F-3A7A-00DF6DE1D5B1}"/>
              </a:ext>
            </a:extLst>
          </p:cNvPr>
          <p:cNvSpPr txBox="1"/>
          <p:nvPr/>
        </p:nvSpPr>
        <p:spPr>
          <a:xfrm>
            <a:off x="0" y="39536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Talk Is Cheap…Show Me The Code! – Linus Torvalds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0E57F-0E29-47AE-26B1-1C79B4C80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576" y="2418693"/>
            <a:ext cx="7260535" cy="28505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CF4CE5-2C0B-CDE4-6E84-5C78FEFD648E}"/>
              </a:ext>
            </a:extLst>
          </p:cNvPr>
          <p:cNvSpPr txBox="1"/>
          <p:nvPr/>
        </p:nvSpPr>
        <p:spPr>
          <a:xfrm>
            <a:off x="0" y="128085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Demo Core – Stand Alone Grid</a:t>
            </a:r>
          </a:p>
        </p:txBody>
      </p:sp>
      <p:grpSp>
        <p:nvGrpSpPr>
          <p:cNvPr id="3" name="Cloud Coord">
            <a:extLst>
              <a:ext uri="{FF2B5EF4-FFF2-40B4-BE49-F238E27FC236}">
                <a16:creationId xmlns:a16="http://schemas.microsoft.com/office/drawing/2014/main" id="{86BFC996-7515-CC4E-4CA6-2079F0BF5F1B}"/>
              </a:ext>
            </a:extLst>
          </p:cNvPr>
          <p:cNvGrpSpPr/>
          <p:nvPr/>
        </p:nvGrpSpPr>
        <p:grpSpPr>
          <a:xfrm>
            <a:off x="8841607" y="3841434"/>
            <a:ext cx="373690" cy="114981"/>
            <a:chOff x="-1860843" y="3059045"/>
            <a:chExt cx="373690" cy="11498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6C79F24-5FCB-09AD-E6AB-9FBA0B8ABAFF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3CA61A4-C3D7-9C0C-CB75-BFECB4BC14A0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7F19F2-1442-D0E6-6EBE-CD7405AE71C0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88C369A-1F32-CF96-6AE8-6338F5722153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70A2A29-4D8C-DB7A-A066-BB40ED239BCC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BC51E7B-A512-2EB6-120C-93889C35DF51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FAA4750-23F6-E8BA-C2EE-669CDEC125D0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D51D92F-ED9F-DA81-286D-00C17385F2D7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86E396-FD47-75BD-6A0C-7403A784EF37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0FC3DE2-FA56-EA49-2822-D4A83A0ABCAA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Cloud Coord">
            <a:extLst>
              <a:ext uri="{FF2B5EF4-FFF2-40B4-BE49-F238E27FC236}">
                <a16:creationId xmlns:a16="http://schemas.microsoft.com/office/drawing/2014/main" id="{05C86A9F-C1C9-3C17-7307-4B2A433602B9}"/>
              </a:ext>
            </a:extLst>
          </p:cNvPr>
          <p:cNvGrpSpPr/>
          <p:nvPr/>
        </p:nvGrpSpPr>
        <p:grpSpPr>
          <a:xfrm>
            <a:off x="9887243" y="3121245"/>
            <a:ext cx="373690" cy="114981"/>
            <a:chOff x="-1860843" y="3059045"/>
            <a:chExt cx="373690" cy="11498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6949730-DDC9-022D-9468-7CF25D78D34F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B075DCB-39FC-AA91-877E-F04D7E67FCBE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375C816-02E0-0553-41C5-F4099EAEF605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4E46EA3-A079-0166-A1D3-A0D1B5DE544E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2BE64D4-0ED4-CAD3-FF6D-FE6860303105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A9EA621-3E99-AB18-8384-7204A1F84392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17865D9-0B43-ACE6-D6FD-77E71A8635D4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80F08E5-539E-F04E-DF5D-F16F6583725B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4215B3A-0B33-3F91-B9D7-2CE159FC5B76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390250F-98FB-7260-8A89-DD361794C7CC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Cloud Coord">
            <a:extLst>
              <a:ext uri="{FF2B5EF4-FFF2-40B4-BE49-F238E27FC236}">
                <a16:creationId xmlns:a16="http://schemas.microsoft.com/office/drawing/2014/main" id="{0F481E05-A8AC-2F1A-067E-B60D505C1F46}"/>
              </a:ext>
            </a:extLst>
          </p:cNvPr>
          <p:cNvGrpSpPr/>
          <p:nvPr/>
        </p:nvGrpSpPr>
        <p:grpSpPr>
          <a:xfrm>
            <a:off x="9890656" y="4590168"/>
            <a:ext cx="373690" cy="114981"/>
            <a:chOff x="-1860843" y="3059045"/>
            <a:chExt cx="373690" cy="11498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45D4213-8309-C50F-A1A4-C1929C0080A9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BDC94D8-BA45-4CB8-AAD5-677A6A7F402D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BA1112-BA19-8C70-BF72-0D81E8B917A8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63B8D1-700B-5339-4FC8-EAC3539EDE2D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315C459-8D24-A406-B7CD-80E594E619A4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1B38D20-5E00-BB52-B4C6-9EEA8A3616D7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AE64AED-B724-7708-57EF-3EE3F0441A88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9FBFAF8-E7D2-ABB4-A60C-84C73709D865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92AA5F7-71A6-2D52-6A36-55E226CD6B73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8C2BD95-DA2E-7465-9515-A26CA90A26C7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Cloud Coord">
            <a:extLst>
              <a:ext uri="{FF2B5EF4-FFF2-40B4-BE49-F238E27FC236}">
                <a16:creationId xmlns:a16="http://schemas.microsoft.com/office/drawing/2014/main" id="{518A6587-D499-E78A-9139-0E9334076D5F}"/>
              </a:ext>
            </a:extLst>
          </p:cNvPr>
          <p:cNvGrpSpPr/>
          <p:nvPr/>
        </p:nvGrpSpPr>
        <p:grpSpPr>
          <a:xfrm>
            <a:off x="9889234" y="4070489"/>
            <a:ext cx="373690" cy="114981"/>
            <a:chOff x="-1860843" y="3059045"/>
            <a:chExt cx="373690" cy="11498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A2CA1DF-B5A3-10FA-C10D-D3CFC94ECF6C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376D6C7-C526-F000-A379-8A36E5FDB1CF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84DE8CC-2D35-8011-9E66-2838CEE469FB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B883284-7213-2E76-4F9B-E12873984832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4D7D66D-7F1F-27E0-B92F-9BA1B36BE6CC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B2632E5-0A04-87C3-DC6C-554C205498E4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2C8188F-E305-FC83-459A-2B4AA0508658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2752AF9-369D-0DB0-682B-6DE5C3723F76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203946D-1B49-AE18-C8D6-215049CE7FC0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8019760-5D84-95EC-ACEF-6EA06F2C58B5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Cloud Coord">
            <a:extLst>
              <a:ext uri="{FF2B5EF4-FFF2-40B4-BE49-F238E27FC236}">
                <a16:creationId xmlns:a16="http://schemas.microsoft.com/office/drawing/2014/main" id="{082E1DEB-EE44-E707-1D03-1E9260B29458}"/>
              </a:ext>
            </a:extLst>
          </p:cNvPr>
          <p:cNvGrpSpPr/>
          <p:nvPr/>
        </p:nvGrpSpPr>
        <p:grpSpPr>
          <a:xfrm>
            <a:off x="9894429" y="3597937"/>
            <a:ext cx="373690" cy="114981"/>
            <a:chOff x="-1860843" y="3059045"/>
            <a:chExt cx="373690" cy="114981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9B74E20-EAF2-0AC0-C65D-667D001BD35F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79F6BC-59B7-E87D-2E59-84CF540B98B6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6C5AC54-D447-FA20-A2ED-17575F4A507F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BF6A3D4-43A2-651F-D966-B521B0E9F529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90B3125-DDDB-7236-C9D7-D616DFE7BF79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00F59E8-F0DA-985A-5331-78CE1C3ED5DF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FD4F562-CD0E-A68F-58E1-7113427083CA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D54028C-B126-9A85-5E7E-71F2A33D21AC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95665D4-F3F7-03A2-0649-6CCDD321DF6E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0BAA8AB-D80F-64F1-6D84-B94E39940861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4CF7AB6-508A-3D07-35A8-3F5FEB325CAF}"/>
              </a:ext>
            </a:extLst>
          </p:cNvPr>
          <p:cNvSpPr/>
          <p:nvPr/>
        </p:nvSpPr>
        <p:spPr>
          <a:xfrm>
            <a:off x="8461188" y="2528370"/>
            <a:ext cx="3024188" cy="2705668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2875ED-C818-5237-45D4-89F05097EAA7}"/>
              </a:ext>
            </a:extLst>
          </p:cNvPr>
          <p:cNvSpPr txBox="1"/>
          <p:nvPr/>
        </p:nvSpPr>
        <p:spPr>
          <a:xfrm>
            <a:off x="8546225" y="4083648"/>
            <a:ext cx="100792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Coordinator 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Gordita"/>
                <a:ea typeface="Noto Sans" panose="020B0502040504020204" pitchFamily="34" charset="0"/>
                <a:cs typeface="Arial"/>
              </a:rPr>
              <a:t>Helper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ordita"/>
              <a:ea typeface="Noto Sans" panose="020B0502040504020204" pitchFamily="34" charset="0"/>
              <a:cs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7DDB673-AC29-B1D1-2ACB-8399FE616FAA}"/>
              </a:ext>
            </a:extLst>
          </p:cNvPr>
          <p:cNvSpPr txBox="1"/>
          <p:nvPr/>
        </p:nvSpPr>
        <p:spPr>
          <a:xfrm>
            <a:off x="10289678" y="3101791"/>
            <a:ext cx="1007925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Initiator / Helper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A3C8E71-37E8-7E70-99EE-709DA2034CF0}"/>
              </a:ext>
            </a:extLst>
          </p:cNvPr>
          <p:cNvSpPr txBox="1"/>
          <p:nvPr/>
        </p:nvSpPr>
        <p:spPr>
          <a:xfrm>
            <a:off x="10181882" y="3570690"/>
            <a:ext cx="703168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Helper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4EFF1D3-F0E7-8F95-EE70-C68554CF2183}"/>
              </a:ext>
            </a:extLst>
          </p:cNvPr>
          <p:cNvSpPr txBox="1"/>
          <p:nvPr/>
        </p:nvSpPr>
        <p:spPr>
          <a:xfrm>
            <a:off x="10174696" y="4048713"/>
            <a:ext cx="703168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Helper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91205DD-D300-7BA2-726F-16CA2443DF12}"/>
              </a:ext>
            </a:extLst>
          </p:cNvPr>
          <p:cNvSpPr txBox="1"/>
          <p:nvPr/>
        </p:nvSpPr>
        <p:spPr>
          <a:xfrm>
            <a:off x="10174696" y="4564431"/>
            <a:ext cx="703168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Helper</a:t>
            </a:r>
          </a:p>
        </p:txBody>
      </p:sp>
      <p:pic>
        <p:nvPicPr>
          <p:cNvPr id="83" name="Picture 82" descr="Icon&#10;&#10;Description automatically generated">
            <a:extLst>
              <a:ext uri="{FF2B5EF4-FFF2-40B4-BE49-F238E27FC236}">
                <a16:creationId xmlns:a16="http://schemas.microsoft.com/office/drawing/2014/main" id="{593B04B6-7FC5-BF97-9554-837202971C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92" y="2756705"/>
            <a:ext cx="461787" cy="288617"/>
          </a:xfrm>
          <a:prstGeom prst="rect">
            <a:avLst/>
          </a:prstGeom>
        </p:spPr>
      </p:pic>
      <p:pic>
        <p:nvPicPr>
          <p:cNvPr id="85" name="Picture 84" descr="Icon&#10;&#10;Description automatically generated">
            <a:extLst>
              <a:ext uri="{FF2B5EF4-FFF2-40B4-BE49-F238E27FC236}">
                <a16:creationId xmlns:a16="http://schemas.microsoft.com/office/drawing/2014/main" id="{DD93F420-75A4-B9B7-DC10-DE9CBED264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169" y="2695927"/>
            <a:ext cx="285785" cy="378189"/>
          </a:xfrm>
          <a:prstGeom prst="rect">
            <a:avLst/>
          </a:prstGeom>
        </p:spPr>
      </p:pic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AD48FD42-11D0-2530-6EE9-2E33CE03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118" y="6446835"/>
            <a:ext cx="486156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t>Proprietary  ©2021. All rights reserved. Incredibuild Software Ltd.</a:t>
            </a:r>
          </a:p>
        </p:txBody>
      </p:sp>
    </p:spTree>
    <p:extLst>
      <p:ext uri="{BB962C8B-B14F-4D97-AF65-F5344CB8AC3E}">
        <p14:creationId xmlns:p14="http://schemas.microsoft.com/office/powerpoint/2010/main" val="35295622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mute="1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Rectangle: Rounded Corners 636">
            <a:extLst>
              <a:ext uri="{FF2B5EF4-FFF2-40B4-BE49-F238E27FC236}">
                <a16:creationId xmlns:a16="http://schemas.microsoft.com/office/drawing/2014/main" id="{186B4074-5DEF-5901-322D-CEC77C97BF69}"/>
              </a:ext>
            </a:extLst>
          </p:cNvPr>
          <p:cNvSpPr>
            <a:spLocks/>
          </p:cNvSpPr>
          <p:nvPr/>
        </p:nvSpPr>
        <p:spPr>
          <a:xfrm>
            <a:off x="5243590" y="1571006"/>
            <a:ext cx="5127327" cy="3986264"/>
          </a:xfrm>
          <a:prstGeom prst="roundRect">
            <a:avLst>
              <a:gd name="adj" fmla="val 3301"/>
            </a:avLst>
          </a:prstGeom>
          <a:solidFill>
            <a:schemeClr val="tx1"/>
          </a:solidFill>
          <a:ln w="38100">
            <a:noFill/>
          </a:ln>
          <a:effectLst>
            <a:outerShdw blurRad="520700" sx="102000" sy="102000" algn="ctr" rotWithShape="0">
              <a:srgbClr val="01EB9C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rdita Medium" pitchFamily="50" charset="0"/>
              <a:ea typeface="+mn-ea"/>
              <a:cs typeface="Gordita Medium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641A7-40D9-4793-A4B4-DB384CAF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8788"/>
            <a:ext cx="12191999" cy="482662"/>
          </a:xfrm>
        </p:spPr>
        <p:txBody>
          <a:bodyPr/>
          <a:lstStyle/>
          <a:p>
            <a:pPr algn="ctr"/>
            <a:r>
              <a:rPr lang="en-US" sz="2800" b="0" dirty="0">
                <a:latin typeface="+mn-lt"/>
              </a:rPr>
              <a:t>Dev Acceleration Platform – Flying Fast In The Cloud…The Incredibuild Cloud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EB39F-EF6F-4FE9-A348-D7D5BE7F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0A850-455A-4710-8076-D56E305EEE0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2220BC-8295-4A26-A36A-2D8CE64ABE2D}"/>
              </a:ext>
            </a:extLst>
          </p:cNvPr>
          <p:cNvCxnSpPr>
            <a:cxnSpLocks/>
          </p:cNvCxnSpPr>
          <p:nvPr/>
        </p:nvCxnSpPr>
        <p:spPr>
          <a:xfrm>
            <a:off x="8994156" y="2062038"/>
            <a:ext cx="0" cy="66085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2A9DC8CC-217D-49FE-9143-EB96C9634C6D}"/>
              </a:ext>
            </a:extLst>
          </p:cNvPr>
          <p:cNvSpPr txBox="1">
            <a:spLocks/>
          </p:cNvSpPr>
          <p:nvPr/>
        </p:nvSpPr>
        <p:spPr>
          <a:xfrm>
            <a:off x="-3265165" y="5352420"/>
            <a:ext cx="3091395" cy="241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rdita"/>
              <a:ea typeface="+mn-ea"/>
              <a:cs typeface="Gordita Light" pitchFamily="50" charset="0"/>
            </a:endParaRPr>
          </a:p>
        </p:txBody>
      </p:sp>
      <p:sp>
        <p:nvSpPr>
          <p:cNvPr id="50" name="CI Build Farm Text">
            <a:extLst>
              <a:ext uri="{FF2B5EF4-FFF2-40B4-BE49-F238E27FC236}">
                <a16:creationId xmlns:a16="http://schemas.microsoft.com/office/drawing/2014/main" id="{6B4A3FD0-3E04-F0E4-5353-FA4A83630412}"/>
              </a:ext>
            </a:extLst>
          </p:cNvPr>
          <p:cNvSpPr txBox="1"/>
          <p:nvPr/>
        </p:nvSpPr>
        <p:spPr>
          <a:xfrm>
            <a:off x="7026191" y="5212462"/>
            <a:ext cx="1397791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CI Build Farm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ordita" pitchFamily="50" charset="0"/>
              <a:ea typeface="Noto Sans" panose="020B0502040504020204" pitchFamily="34" charset="0"/>
              <a:cs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17A7FD-F8FE-18AB-895E-20F6E10C9FF8}"/>
              </a:ext>
            </a:extLst>
          </p:cNvPr>
          <p:cNvGrpSpPr/>
          <p:nvPr/>
        </p:nvGrpSpPr>
        <p:grpSpPr>
          <a:xfrm>
            <a:off x="5531418" y="3690480"/>
            <a:ext cx="1496104" cy="150017"/>
            <a:chOff x="583764" y="2160223"/>
            <a:chExt cx="1496104" cy="15001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BBE21E5-A808-5CEA-B5E5-B0841249A8E4}"/>
                </a:ext>
              </a:extLst>
            </p:cNvPr>
            <p:cNvSpPr txBox="1"/>
            <p:nvPr/>
          </p:nvSpPr>
          <p:spPr>
            <a:xfrm>
              <a:off x="583764" y="2171741"/>
              <a:ext cx="149610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00F0B9"/>
                  </a:solidFill>
                  <a:effectLst/>
                  <a:uLnTx/>
                  <a:uFillTx/>
                  <a:latin typeface="Gordita" pitchFamily="50" charset="0"/>
                  <a:ea typeface="Noto Sans" panose="020B0502040504020204" pitchFamily="34" charset="0"/>
                  <a:cs typeface="Arial"/>
                </a:rPr>
                <a:t>COORDINATOR</a:t>
              </a: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478F48-27C3-7A39-7527-508686EFAF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286" y="2160223"/>
              <a:ext cx="191523" cy="143258"/>
            </a:xfrm>
            <a:custGeom>
              <a:avLst/>
              <a:gdLst>
                <a:gd name="connsiteX0" fmla="*/ 443571 w 781425"/>
                <a:gd name="connsiteY0" fmla="*/ 0 h 701201"/>
                <a:gd name="connsiteX1" fmla="*/ 781425 w 781425"/>
                <a:gd name="connsiteY1" fmla="*/ 0 h 701201"/>
                <a:gd name="connsiteX2" fmla="*/ 337856 w 781425"/>
                <a:gd name="connsiteY2" fmla="*/ 701201 h 701201"/>
                <a:gd name="connsiteX3" fmla="*/ 0 w 781425"/>
                <a:gd name="connsiteY3" fmla="*/ 701201 h 701201"/>
                <a:gd name="connsiteX4" fmla="*/ 443571 w 781425"/>
                <a:gd name="connsiteY4" fmla="*/ 0 h 70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425" h="701201">
                  <a:moveTo>
                    <a:pt x="443571" y="0"/>
                  </a:moveTo>
                  <a:lnTo>
                    <a:pt x="781425" y="0"/>
                  </a:lnTo>
                  <a:lnTo>
                    <a:pt x="337856" y="701201"/>
                  </a:lnTo>
                  <a:lnTo>
                    <a:pt x="0" y="701201"/>
                  </a:lnTo>
                  <a:lnTo>
                    <a:pt x="443571" y="0"/>
                  </a:lnTo>
                  <a:close/>
                </a:path>
              </a:pathLst>
            </a:custGeom>
            <a:solidFill>
              <a:srgbClr val="00F0B9"/>
            </a:solidFill>
            <a:ln w="43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rdita"/>
                <a:ea typeface="+mn-ea"/>
                <a:cs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C29FA82-B776-B371-F9B9-C4043B361ABF}"/>
              </a:ext>
            </a:extLst>
          </p:cNvPr>
          <p:cNvSpPr txBox="1"/>
          <p:nvPr/>
        </p:nvSpPr>
        <p:spPr>
          <a:xfrm>
            <a:off x="919944" y="-583468"/>
            <a:ext cx="1592671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On prem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rdita" pitchFamily="50" charset="0"/>
                <a:ea typeface="Noto Sans" panose="020B0502040504020204" pitchFamily="34" charset="0"/>
                <a:cs typeface="Arial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laptops, desktops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F27EA7-1750-D4FB-FF3C-8EF89577C07A}"/>
              </a:ext>
            </a:extLst>
          </p:cNvPr>
          <p:cNvSpPr txBox="1"/>
          <p:nvPr/>
        </p:nvSpPr>
        <p:spPr>
          <a:xfrm>
            <a:off x="0" y="-566023"/>
            <a:ext cx="1088875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Cloud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rdita" pitchFamily="50" charset="0"/>
                <a:ea typeface="Noto Sans" panose="020B0502040504020204" pitchFamily="34" charset="0"/>
                <a:cs typeface="Arial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instances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D87C57-6299-8E83-66B0-F2267005DA65}"/>
              </a:ext>
            </a:extLst>
          </p:cNvPr>
          <p:cNvGrpSpPr/>
          <p:nvPr/>
        </p:nvGrpSpPr>
        <p:grpSpPr>
          <a:xfrm>
            <a:off x="8583498" y="1838320"/>
            <a:ext cx="1996650" cy="150044"/>
            <a:chOff x="3212551" y="4262499"/>
            <a:chExt cx="1996650" cy="15004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8F9B960-BFBF-123E-2CF1-350C65B2A4C1}"/>
                </a:ext>
              </a:extLst>
            </p:cNvPr>
            <p:cNvSpPr txBox="1"/>
            <p:nvPr/>
          </p:nvSpPr>
          <p:spPr>
            <a:xfrm>
              <a:off x="3212551" y="4274044"/>
              <a:ext cx="199665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00F0B9"/>
                  </a:solidFill>
                  <a:effectLst/>
                  <a:uLnTx/>
                  <a:uFillTx/>
                  <a:latin typeface="Gordita" pitchFamily="50" charset="0"/>
                  <a:ea typeface="Noto Sans" panose="020B0502040504020204" pitchFamily="34" charset="0"/>
                  <a:cs typeface="Arial"/>
                </a:rPr>
                <a:t>HELPER POOL</a:t>
              </a: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25C59EA-2802-C4FF-32CE-51D9E6BB7B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0475" y="4262499"/>
              <a:ext cx="191120" cy="142957"/>
            </a:xfrm>
            <a:custGeom>
              <a:avLst/>
              <a:gdLst>
                <a:gd name="connsiteX0" fmla="*/ 443571 w 781425"/>
                <a:gd name="connsiteY0" fmla="*/ 0 h 701201"/>
                <a:gd name="connsiteX1" fmla="*/ 781425 w 781425"/>
                <a:gd name="connsiteY1" fmla="*/ 0 h 701201"/>
                <a:gd name="connsiteX2" fmla="*/ 337856 w 781425"/>
                <a:gd name="connsiteY2" fmla="*/ 701201 h 701201"/>
                <a:gd name="connsiteX3" fmla="*/ 0 w 781425"/>
                <a:gd name="connsiteY3" fmla="*/ 701201 h 701201"/>
                <a:gd name="connsiteX4" fmla="*/ 443571 w 781425"/>
                <a:gd name="connsiteY4" fmla="*/ 0 h 70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425" h="701201">
                  <a:moveTo>
                    <a:pt x="443571" y="0"/>
                  </a:moveTo>
                  <a:lnTo>
                    <a:pt x="781425" y="0"/>
                  </a:lnTo>
                  <a:lnTo>
                    <a:pt x="337856" y="701201"/>
                  </a:lnTo>
                  <a:lnTo>
                    <a:pt x="0" y="701201"/>
                  </a:lnTo>
                  <a:lnTo>
                    <a:pt x="443571" y="0"/>
                  </a:lnTo>
                  <a:close/>
                </a:path>
              </a:pathLst>
            </a:custGeom>
            <a:solidFill>
              <a:srgbClr val="00F0B9"/>
            </a:solidFill>
            <a:ln w="43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rdita"/>
                <a:ea typeface="+mn-ea"/>
                <a:cs typeface="Arial"/>
              </a:endParaRPr>
            </a:p>
          </p:txBody>
        </p:sp>
      </p:grpSp>
      <p:grpSp>
        <p:nvGrpSpPr>
          <p:cNvPr id="14" name="Cloud VM Helper Text">
            <a:extLst>
              <a:ext uri="{FF2B5EF4-FFF2-40B4-BE49-F238E27FC236}">
                <a16:creationId xmlns:a16="http://schemas.microsoft.com/office/drawing/2014/main" id="{9993BFE7-7558-9250-69E1-F8EB87B0BC78}"/>
              </a:ext>
            </a:extLst>
          </p:cNvPr>
          <p:cNvGrpSpPr/>
          <p:nvPr/>
        </p:nvGrpSpPr>
        <p:grpSpPr>
          <a:xfrm>
            <a:off x="7468017" y="1825467"/>
            <a:ext cx="1249496" cy="158618"/>
            <a:chOff x="5513207" y="4253185"/>
            <a:chExt cx="1249496" cy="15861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13C5F22-47D0-D1F1-7376-E3B48AB89DCC}"/>
                </a:ext>
              </a:extLst>
            </p:cNvPr>
            <p:cNvSpPr txBox="1"/>
            <p:nvPr/>
          </p:nvSpPr>
          <p:spPr>
            <a:xfrm>
              <a:off x="5513207" y="4273304"/>
              <a:ext cx="124949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00F0B9"/>
                  </a:solidFill>
                  <a:effectLst/>
                  <a:uLnTx/>
                  <a:uFillTx/>
                  <a:latin typeface="Gordita" pitchFamily="50" charset="0"/>
                  <a:ea typeface="Noto Sans" panose="020B0502040504020204" pitchFamily="34" charset="0"/>
                  <a:cs typeface="Arial"/>
                </a:rPr>
                <a:t>HELPERS</a:t>
              </a: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F3764D4-00E5-8A2C-3D36-020CBEC6E8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90486" y="4253185"/>
              <a:ext cx="199138" cy="148954"/>
            </a:xfrm>
            <a:custGeom>
              <a:avLst/>
              <a:gdLst>
                <a:gd name="connsiteX0" fmla="*/ 443571 w 781425"/>
                <a:gd name="connsiteY0" fmla="*/ 0 h 701201"/>
                <a:gd name="connsiteX1" fmla="*/ 781425 w 781425"/>
                <a:gd name="connsiteY1" fmla="*/ 0 h 701201"/>
                <a:gd name="connsiteX2" fmla="*/ 337856 w 781425"/>
                <a:gd name="connsiteY2" fmla="*/ 701201 h 701201"/>
                <a:gd name="connsiteX3" fmla="*/ 0 w 781425"/>
                <a:gd name="connsiteY3" fmla="*/ 701201 h 701201"/>
                <a:gd name="connsiteX4" fmla="*/ 443571 w 781425"/>
                <a:gd name="connsiteY4" fmla="*/ 0 h 70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425" h="701201">
                  <a:moveTo>
                    <a:pt x="443571" y="0"/>
                  </a:moveTo>
                  <a:lnTo>
                    <a:pt x="781425" y="0"/>
                  </a:lnTo>
                  <a:lnTo>
                    <a:pt x="337856" y="701201"/>
                  </a:lnTo>
                  <a:lnTo>
                    <a:pt x="0" y="701201"/>
                  </a:lnTo>
                  <a:lnTo>
                    <a:pt x="443571" y="0"/>
                  </a:lnTo>
                  <a:close/>
                </a:path>
              </a:pathLst>
            </a:custGeom>
            <a:solidFill>
              <a:srgbClr val="00F0B9"/>
            </a:solidFill>
            <a:ln w="43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rdita"/>
                <a:ea typeface="+mn-ea"/>
                <a:cs typeface="Arial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8914BFF-9433-B0F1-366D-B7E40AE50AD9}"/>
              </a:ext>
            </a:extLst>
          </p:cNvPr>
          <p:cNvSpPr txBox="1"/>
          <p:nvPr/>
        </p:nvSpPr>
        <p:spPr>
          <a:xfrm>
            <a:off x="5103560" y="5678655"/>
            <a:ext cx="5462095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F0B9"/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Cloud Service Provider </a:t>
            </a:r>
          </a:p>
        </p:txBody>
      </p:sp>
      <p:pic>
        <p:nvPicPr>
          <p:cNvPr id="10" name="Dev Debbie" descr="Programmer female outline">
            <a:extLst>
              <a:ext uri="{FF2B5EF4-FFF2-40B4-BE49-F238E27FC236}">
                <a16:creationId xmlns:a16="http://schemas.microsoft.com/office/drawing/2014/main" id="{38931C81-8C73-DA1C-01E5-0A3026BB0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3997" y="4395203"/>
            <a:ext cx="541269" cy="541269"/>
          </a:xfrm>
          <a:prstGeom prst="rect">
            <a:avLst/>
          </a:prstGeom>
        </p:spPr>
      </p:pic>
      <p:pic>
        <p:nvPicPr>
          <p:cNvPr id="18" name="AWS Icon" descr="Download Don Southard Strategy Innovation - Aws Logo Transparent Background  PNG Image with No Background - PNGkey.com">
            <a:extLst>
              <a:ext uri="{FF2B5EF4-FFF2-40B4-BE49-F238E27FC236}">
                <a16:creationId xmlns:a16="http://schemas.microsoft.com/office/drawing/2014/main" id="{5DFAF389-4DED-5500-1D4E-966814D72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80" y="6064074"/>
            <a:ext cx="359192" cy="21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Azure Icon" descr="Download HD Azure Product Marketing Manager For Microsoft - Microsoft Azure  Logo White Transparent PNG Image - NicePNG.com">
            <a:extLst>
              <a:ext uri="{FF2B5EF4-FFF2-40B4-BE49-F238E27FC236}">
                <a16:creationId xmlns:a16="http://schemas.microsoft.com/office/drawing/2014/main" id="{BB2A173F-98B8-2AC6-CFBF-F9A378C9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202" y="6047002"/>
            <a:ext cx="624156" cy="17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CP Icon">
            <a:extLst>
              <a:ext uri="{FF2B5EF4-FFF2-40B4-BE49-F238E27FC236}">
                <a16:creationId xmlns:a16="http://schemas.microsoft.com/office/drawing/2014/main" id="{A8A78BC4-E353-F632-598D-50E563972F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7202" y="5995613"/>
            <a:ext cx="802174" cy="451223"/>
          </a:xfrm>
          <a:prstGeom prst="rect">
            <a:avLst/>
          </a:prstGeom>
        </p:spPr>
      </p:pic>
      <p:sp>
        <p:nvSpPr>
          <p:cNvPr id="25" name="VPC Boundary Line">
            <a:extLst>
              <a:ext uri="{FF2B5EF4-FFF2-40B4-BE49-F238E27FC236}">
                <a16:creationId xmlns:a16="http://schemas.microsoft.com/office/drawing/2014/main" id="{E4ED717B-A469-48D1-B39B-1C19A736DED8}"/>
              </a:ext>
            </a:extLst>
          </p:cNvPr>
          <p:cNvSpPr/>
          <p:nvPr/>
        </p:nvSpPr>
        <p:spPr>
          <a:xfrm>
            <a:off x="5264124" y="1565460"/>
            <a:ext cx="5141699" cy="3970858"/>
          </a:xfrm>
          <a:prstGeom prst="roundRect">
            <a:avLst>
              <a:gd name="adj" fmla="val 215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loud VM Pool Box">
            <a:extLst>
              <a:ext uri="{FF2B5EF4-FFF2-40B4-BE49-F238E27FC236}">
                <a16:creationId xmlns:a16="http://schemas.microsoft.com/office/drawing/2014/main" id="{752DA16B-3130-7B7D-1840-E470BEFD211E}"/>
              </a:ext>
            </a:extLst>
          </p:cNvPr>
          <p:cNvSpPr/>
          <p:nvPr/>
        </p:nvSpPr>
        <p:spPr>
          <a:xfrm>
            <a:off x="7094461" y="1741443"/>
            <a:ext cx="3088721" cy="1170549"/>
          </a:xfrm>
          <a:prstGeom prst="roundRect">
            <a:avLst>
              <a:gd name="adj" fmla="val 2155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Lft IB Cloud Upper VM">
            <a:extLst>
              <a:ext uri="{FF2B5EF4-FFF2-40B4-BE49-F238E27FC236}">
                <a16:creationId xmlns:a16="http://schemas.microsoft.com/office/drawing/2014/main" id="{54C422B1-4BE5-0B68-FF92-A0132DF5A224}"/>
              </a:ext>
            </a:extLst>
          </p:cNvPr>
          <p:cNvGrpSpPr/>
          <p:nvPr/>
        </p:nvGrpSpPr>
        <p:grpSpPr>
          <a:xfrm>
            <a:off x="7422813" y="2140565"/>
            <a:ext cx="373690" cy="114981"/>
            <a:chOff x="-1860843" y="3059045"/>
            <a:chExt cx="373690" cy="114981"/>
          </a:xfrm>
          <a:effectLst/>
        </p:grpSpPr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2668DF99-8731-E0B9-FAD6-5E1644F572AC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58F13C17-6568-FEDC-D142-ED0AC36EA5EA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0B249D8-CEED-3185-034B-2B44BAE35C08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F018553F-8B6D-C0EB-4D1F-53665B878523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BAC0D430-43EF-2CB0-8E5B-326E882AE795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7CCD42A5-6DDB-2E30-EA20-F394445AA958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DBF75B75-7DCC-38C8-EE2D-3268FA27D181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6C4B83BD-2E9C-E6CE-DE25-D1381FE05F9F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E6231B26-B1EF-BF79-ADE6-42DE2095C10C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E6C48569-9FD8-E41E-E184-3D5A72047A4E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0" name="Lft IB Cloud Lower VM">
            <a:extLst>
              <a:ext uri="{FF2B5EF4-FFF2-40B4-BE49-F238E27FC236}">
                <a16:creationId xmlns:a16="http://schemas.microsoft.com/office/drawing/2014/main" id="{E2463662-323C-31A6-869B-93FCF9EE0FD5}"/>
              </a:ext>
            </a:extLst>
          </p:cNvPr>
          <p:cNvGrpSpPr/>
          <p:nvPr/>
        </p:nvGrpSpPr>
        <p:grpSpPr>
          <a:xfrm>
            <a:off x="7424221" y="2518979"/>
            <a:ext cx="373690" cy="114981"/>
            <a:chOff x="-1860843" y="3059045"/>
            <a:chExt cx="373690" cy="114981"/>
          </a:xfrm>
        </p:grpSpPr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9DB5D0EC-69CA-11E1-0C29-5D36FD634399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DB539168-FC30-1B55-A236-E64E83175180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41AEB6AE-1ECC-3AB1-314D-96EF5983156B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6D3FE36-ADB6-B5F0-431E-820514B566FD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7C48045-1DE9-2813-9A21-83BA65ABB2D8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C3B85F94-B551-9E72-EBE2-DD77CB833669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4B1F4273-EA4F-7A34-1434-CF27B6E36C9F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CD17716D-C9FB-090B-446A-1EDB030999BA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E1F81E63-4B2D-1BC6-95B6-6D314CD7E28C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F0A327AD-EBA7-9DDB-5940-98A897087F63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4" name="Cloud Coord">
            <a:extLst>
              <a:ext uri="{FF2B5EF4-FFF2-40B4-BE49-F238E27FC236}">
                <a16:creationId xmlns:a16="http://schemas.microsoft.com/office/drawing/2014/main" id="{B847ABA1-3C29-BEB4-BF1F-8C68E2E19B4A}"/>
              </a:ext>
            </a:extLst>
          </p:cNvPr>
          <p:cNvGrpSpPr/>
          <p:nvPr/>
        </p:nvGrpSpPr>
        <p:grpSpPr>
          <a:xfrm>
            <a:off x="6075042" y="3487236"/>
            <a:ext cx="373690" cy="114981"/>
            <a:chOff x="-1860843" y="3059045"/>
            <a:chExt cx="373690" cy="114981"/>
          </a:xfrm>
        </p:grpSpPr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64201552-E049-6DF5-34F8-DB2DC78A10A1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7996836A-B114-7735-A948-BE4D23E3AD7C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C741166D-EA40-B21B-86D1-03E260EBD744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EDA70CB5-253B-78DD-BAA1-0F66144DE579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47CF2B2F-64CB-F01B-6625-04B3276B60BE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B72A2E03-3645-81CC-AE38-7268CE821263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8B0D2D58-F7E4-ADCC-3D44-481AD5671C78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818DD096-4AFE-D42D-D1EF-ECFD3EA732EC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458C8256-6029-A28B-762C-EDE1F605130C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3B65250C-1F67-68DA-1A25-B7C485D9886A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8" name="IB Cloud Orch Svc">
            <a:extLst>
              <a:ext uri="{FF2B5EF4-FFF2-40B4-BE49-F238E27FC236}">
                <a16:creationId xmlns:a16="http://schemas.microsoft.com/office/drawing/2014/main" id="{98185209-24AE-5140-0D98-D8EB692D9D4C}"/>
              </a:ext>
            </a:extLst>
          </p:cNvPr>
          <p:cNvSpPr/>
          <p:nvPr/>
        </p:nvSpPr>
        <p:spPr>
          <a:xfrm>
            <a:off x="5598818" y="2213857"/>
            <a:ext cx="1290852" cy="307537"/>
          </a:xfrm>
          <a:prstGeom prst="roundRect">
            <a:avLst>
              <a:gd name="adj" fmla="val 50000"/>
            </a:avLst>
          </a:prstGeom>
          <a:solidFill>
            <a:srgbClr val="00F0B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Incredibuild Cloud Orchestration Service</a:t>
            </a:r>
          </a:p>
        </p:txBody>
      </p:sp>
      <p:grpSp>
        <p:nvGrpSpPr>
          <p:cNvPr id="341" name="Lft Upper VM">
            <a:extLst>
              <a:ext uri="{FF2B5EF4-FFF2-40B4-BE49-F238E27FC236}">
                <a16:creationId xmlns:a16="http://schemas.microsoft.com/office/drawing/2014/main" id="{6FB22592-3DE6-C8FD-CFD2-B396A9757A37}"/>
              </a:ext>
            </a:extLst>
          </p:cNvPr>
          <p:cNvGrpSpPr/>
          <p:nvPr/>
        </p:nvGrpSpPr>
        <p:grpSpPr>
          <a:xfrm>
            <a:off x="7649155" y="3444605"/>
            <a:ext cx="373690" cy="114981"/>
            <a:chOff x="-1860843" y="3059045"/>
            <a:chExt cx="373690" cy="114981"/>
          </a:xfrm>
        </p:grpSpPr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20FFB74-BE23-D138-CE08-5F926F609859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5F1F6F88-4216-2A58-258D-10490A031A4E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0112DE70-F6B2-B8C0-4CCF-2E3E16177310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491BC958-B1ED-65DB-E0C2-7ED4B6C27451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38C1D123-4C27-9218-C1DA-51991D4E0436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100C5D7-CF48-A857-5F3D-1A131C2BE623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B61654B7-BC84-D930-61C1-68F8C897F65E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7DAC464-D4EE-BF62-4A85-1325CB7AF644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DFF6BC14-100B-7ADD-0FD6-3D64F2D2D13C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278B03FB-2036-452E-5134-0F9934F21B20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Middle Upper VM">
            <a:extLst>
              <a:ext uri="{FF2B5EF4-FFF2-40B4-BE49-F238E27FC236}">
                <a16:creationId xmlns:a16="http://schemas.microsoft.com/office/drawing/2014/main" id="{528BD72F-FA6E-2CC5-D486-B40D16D605BF}"/>
              </a:ext>
            </a:extLst>
          </p:cNvPr>
          <p:cNvGrpSpPr/>
          <p:nvPr/>
        </p:nvGrpSpPr>
        <p:grpSpPr>
          <a:xfrm>
            <a:off x="8188358" y="3443493"/>
            <a:ext cx="373690" cy="114981"/>
            <a:chOff x="-1860843" y="3059045"/>
            <a:chExt cx="373690" cy="114981"/>
          </a:xfrm>
        </p:grpSpPr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0189B3FB-D630-0DEC-2939-079C7D5863B6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0A8CF1C-1DB5-20C2-BBA2-C1538EDA4B0D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F3FAC28-8368-B32B-71EE-9387A05A441D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195D823-C94C-60D9-1981-8D402DAFE658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F4C64F53-0026-F317-8CBE-F8D85099D5C5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92AC1C3-934C-9C42-AB73-FF3AC7929328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C00C35C-9646-A810-9F88-4BBDD4E22845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FB592F3C-F4C0-ACFB-0041-4EA7CB17F685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81A822EA-EA4A-DF09-7092-3B9B9A10BF63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E2D8227A-7CD3-FB32-18D7-0743DDEA8EDF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3" name="Rt Upper VM">
            <a:extLst>
              <a:ext uri="{FF2B5EF4-FFF2-40B4-BE49-F238E27FC236}">
                <a16:creationId xmlns:a16="http://schemas.microsoft.com/office/drawing/2014/main" id="{130AD1C8-8645-A80F-FE4C-65ED5F0048A3}"/>
              </a:ext>
            </a:extLst>
          </p:cNvPr>
          <p:cNvGrpSpPr/>
          <p:nvPr/>
        </p:nvGrpSpPr>
        <p:grpSpPr>
          <a:xfrm>
            <a:off x="8722430" y="3443493"/>
            <a:ext cx="373690" cy="114981"/>
            <a:chOff x="-1860843" y="3059045"/>
            <a:chExt cx="373690" cy="114981"/>
          </a:xfrm>
        </p:grpSpPr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CE906295-1D75-1371-AE2A-F2395F22D583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36353D0-42CE-EC2C-DD88-38E102C4D7F6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24437F16-672E-EB5A-7ED2-AE4E6D7FAFDA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49C40456-273B-3FF1-3483-4FA46F1513FC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5A526243-61C8-80F2-DBF1-E6F3C52EC2AC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74D32583-9C45-0991-D642-0732E95349D7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76B5823B-18B7-CF8F-8DA6-FF70006C0282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43C41ED8-D05B-8751-24EA-E60FBFEBA0B8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02CE7C28-50CD-0C59-6C6F-4A27A3395035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A59F0916-80F1-0096-A045-474578526470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4" name="Lft Lower VM">
            <a:extLst>
              <a:ext uri="{FF2B5EF4-FFF2-40B4-BE49-F238E27FC236}">
                <a16:creationId xmlns:a16="http://schemas.microsoft.com/office/drawing/2014/main" id="{61635AB3-AABD-BEAD-2053-61A1B6FDD2B7}"/>
              </a:ext>
            </a:extLst>
          </p:cNvPr>
          <p:cNvGrpSpPr/>
          <p:nvPr/>
        </p:nvGrpSpPr>
        <p:grpSpPr>
          <a:xfrm>
            <a:off x="7649155" y="3754813"/>
            <a:ext cx="373690" cy="114981"/>
            <a:chOff x="-1860843" y="3059045"/>
            <a:chExt cx="373690" cy="114981"/>
          </a:xfrm>
        </p:grpSpPr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9C008571-1940-86B0-6BFE-DC03214DC248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9111B604-9CF6-6D61-5FFF-3D8A644FE631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30531F0-5190-EE8D-1334-2A5880AAC0C9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9CFA5E5C-A1FA-371B-9C61-73BC225B69E5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27F880D4-D5F3-4520-FBD0-087191AFE020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265B37D1-4650-17DA-D526-7158324FF9F7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669C902A-9A31-BB6B-11C7-5FDFA8AD4232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8C63018F-CB2B-21D0-3FD9-BFC90A8AA373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83302C6-F2EC-8DB4-9174-F7E55962D8FE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9131E71E-0342-907A-257A-AF3A153206D1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5" name="Middle Lower VM">
            <a:extLst>
              <a:ext uri="{FF2B5EF4-FFF2-40B4-BE49-F238E27FC236}">
                <a16:creationId xmlns:a16="http://schemas.microsoft.com/office/drawing/2014/main" id="{2BA0B2ED-0BC1-D5C2-18AF-0C0AA477EFF0}"/>
              </a:ext>
            </a:extLst>
          </p:cNvPr>
          <p:cNvGrpSpPr/>
          <p:nvPr/>
        </p:nvGrpSpPr>
        <p:grpSpPr>
          <a:xfrm>
            <a:off x="8184370" y="3754813"/>
            <a:ext cx="373690" cy="114981"/>
            <a:chOff x="-1860843" y="3059045"/>
            <a:chExt cx="373690" cy="114981"/>
          </a:xfrm>
        </p:grpSpPr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4ED3A92F-2068-93CF-866F-D6ACB00D48B8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BBFD2BCB-D5E9-C271-7BF7-3C8FC13F6135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15218BF3-BD09-E26B-04DC-5C112C84AB42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2C47DD79-E895-76D3-E2B1-0A6241A426D0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2F4257C0-423A-5EF1-DE03-C9CFCB50D5BC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470AF81C-4F5E-C196-5788-6DC1335242F9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F22F3090-298A-5DA5-E0BD-4E6132B50C8B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2FB79F97-9B17-7B17-1929-8632EC9E8056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B5BF9843-79F5-41B5-C4D4-2DB697C92BEB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B9BDC198-9E7B-5E76-1E39-3B52A560B36C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6" name="Rt Lower VM">
            <a:extLst>
              <a:ext uri="{FF2B5EF4-FFF2-40B4-BE49-F238E27FC236}">
                <a16:creationId xmlns:a16="http://schemas.microsoft.com/office/drawing/2014/main" id="{0C99FA06-190B-F121-20F3-F902568C4227}"/>
              </a:ext>
            </a:extLst>
          </p:cNvPr>
          <p:cNvGrpSpPr/>
          <p:nvPr/>
        </p:nvGrpSpPr>
        <p:grpSpPr>
          <a:xfrm>
            <a:off x="8717513" y="3754813"/>
            <a:ext cx="373690" cy="114981"/>
            <a:chOff x="-1860843" y="3059045"/>
            <a:chExt cx="373690" cy="114981"/>
          </a:xfrm>
        </p:grpSpPr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E818E171-A0E1-D84F-D93D-1851189B3336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44CB7594-FB7B-93D9-E821-F45023E5A4C6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E8ECEFA4-4419-B534-371B-394E43D2686A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7B63D19C-DEBE-303F-29CF-290EFBC9436C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26A9C698-3938-8928-83F1-7721B04913F4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D2DC194B-55A1-8138-D85E-5083C1C3C0A1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B978CB7C-289F-3139-9E98-614B64374B05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BF1E6FB5-A716-579A-EA68-E46E6FA35807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6FE98398-54FB-D274-1A4B-E741219F70A5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36FF960F-7BFE-1082-0125-813D30DF3A4C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8" name="Cloud VM Pool Box">
            <a:extLst>
              <a:ext uri="{FF2B5EF4-FFF2-40B4-BE49-F238E27FC236}">
                <a16:creationId xmlns:a16="http://schemas.microsoft.com/office/drawing/2014/main" id="{D281D947-E892-36CD-D48D-6CD41F10F30A}"/>
              </a:ext>
            </a:extLst>
          </p:cNvPr>
          <p:cNvSpPr/>
          <p:nvPr/>
        </p:nvSpPr>
        <p:spPr>
          <a:xfrm>
            <a:off x="5425581" y="3117831"/>
            <a:ext cx="4768914" cy="1030552"/>
          </a:xfrm>
          <a:prstGeom prst="roundRect">
            <a:avLst>
              <a:gd name="adj" fmla="val 2155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9" name="Lft Upper VDI">
            <a:extLst>
              <a:ext uri="{FF2B5EF4-FFF2-40B4-BE49-F238E27FC236}">
                <a16:creationId xmlns:a16="http://schemas.microsoft.com/office/drawing/2014/main" id="{E2C3BCB2-7562-D0F0-8CFC-9EF13A2B190F}"/>
              </a:ext>
            </a:extLst>
          </p:cNvPr>
          <p:cNvGrpSpPr/>
          <p:nvPr/>
        </p:nvGrpSpPr>
        <p:grpSpPr>
          <a:xfrm>
            <a:off x="6893244" y="4633008"/>
            <a:ext cx="373690" cy="114981"/>
            <a:chOff x="-1860843" y="3059045"/>
            <a:chExt cx="373690" cy="114981"/>
          </a:xfrm>
        </p:grpSpPr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258719E7-D928-13F6-7173-2F1582A09399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37ADE3FC-370D-8504-BB03-956AFB16F399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C9269EB3-508D-01C3-D11C-7E0C2533A03C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03D20A69-3B3F-2FEB-14C3-B483FF9EE009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9E188E2F-02E2-F4FE-3997-E5FC433F830D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94A0D4D3-61EE-1397-418E-0CA2BC8C1E25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EC7DF305-249A-63B2-A2DD-EB49DB5E5BDB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A154A05C-E408-F72C-9F03-6562223C66E9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EDE461C4-10EC-F4A3-973C-4F881A6F8080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CE836AFC-3E25-8517-EC2C-9A5B51DB186F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0" name="Rt Upper VDI">
            <a:extLst>
              <a:ext uri="{FF2B5EF4-FFF2-40B4-BE49-F238E27FC236}">
                <a16:creationId xmlns:a16="http://schemas.microsoft.com/office/drawing/2014/main" id="{BDAB5396-CC81-56FF-6AFD-227BBC69B0E3}"/>
              </a:ext>
            </a:extLst>
          </p:cNvPr>
          <p:cNvGrpSpPr/>
          <p:nvPr/>
        </p:nvGrpSpPr>
        <p:grpSpPr>
          <a:xfrm>
            <a:off x="7430265" y="4633008"/>
            <a:ext cx="373690" cy="114981"/>
            <a:chOff x="-1860843" y="3059045"/>
            <a:chExt cx="373690" cy="114981"/>
          </a:xfrm>
        </p:grpSpPr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26FD5521-13CE-08E1-84C7-15315C10F215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1B606F44-E93E-6E70-52DD-4EBD93E23F48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7C89971A-5921-24F3-94F4-B5A829E4A1AD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E22CC8C2-7B5A-61C8-5988-0ADEFB7D091B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F3299559-BBBB-DADA-1115-8531B3682FD3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0DA8604B-3914-716E-41A5-DCE5E29FB98C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FDDED3B1-F7DA-2C76-93EA-3AF051137205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C07FF000-CB9A-D457-7401-B023A362A426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7F58412C-E934-D9DB-D8F3-ACBD3C39060E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00EF9365-E04B-A818-07EB-2B7F989D046B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2" name="Lft Lower VDI">
            <a:extLst>
              <a:ext uri="{FF2B5EF4-FFF2-40B4-BE49-F238E27FC236}">
                <a16:creationId xmlns:a16="http://schemas.microsoft.com/office/drawing/2014/main" id="{A188DC98-BF49-6F49-5C3F-88E1B405F113}"/>
              </a:ext>
            </a:extLst>
          </p:cNvPr>
          <p:cNvGrpSpPr/>
          <p:nvPr/>
        </p:nvGrpSpPr>
        <p:grpSpPr>
          <a:xfrm>
            <a:off x="6893244" y="4943216"/>
            <a:ext cx="373690" cy="114981"/>
            <a:chOff x="-1860843" y="3059045"/>
            <a:chExt cx="373690" cy="114981"/>
          </a:xfrm>
        </p:grpSpPr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A80AF2EE-B81D-0594-29B3-A9EE6FBB57BC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3DC2098D-6EAD-1116-E29A-8FA467CE807D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EFADC69-D69C-647E-DB32-979F66A6B71D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097F07C9-8D0F-2057-7FC8-0C475B614202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C3300C63-CBD0-F0A0-AEAF-86BFF1B26262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3AF3EDB4-A27D-AA3F-33A8-E1C19956479B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4E6DF477-95F8-774A-8C72-6683995BA22D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E9892F42-801E-3B2A-BA7C-3839CA6DDDA8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A9F3095-E984-CECA-033A-A49D02901D42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AC72B194-1BB5-6BDA-288E-F79C4DCC54A2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3" name="Rt Lower VDI">
            <a:extLst>
              <a:ext uri="{FF2B5EF4-FFF2-40B4-BE49-F238E27FC236}">
                <a16:creationId xmlns:a16="http://schemas.microsoft.com/office/drawing/2014/main" id="{13727437-54B0-5146-3EA8-6EF7E3A4477F}"/>
              </a:ext>
            </a:extLst>
          </p:cNvPr>
          <p:cNvGrpSpPr/>
          <p:nvPr/>
        </p:nvGrpSpPr>
        <p:grpSpPr>
          <a:xfrm>
            <a:off x="7428459" y="4943216"/>
            <a:ext cx="373690" cy="114981"/>
            <a:chOff x="-1860843" y="3059045"/>
            <a:chExt cx="373690" cy="114981"/>
          </a:xfrm>
        </p:grpSpPr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B5CF6355-9A0F-908C-9BE5-C00D3465C4C6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BF4A3701-A442-88CA-B231-2D449C6002F2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96B3B7F1-A611-80EC-C345-BFEB578B1462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BFE82DC9-2550-11F8-830D-41ED0DFBA6CB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3658F50B-2122-E6B1-0A14-93F88B0B764A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FEE54367-E554-3D4C-9576-4C0CF8C7E2FF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66890A16-FA9B-4489-E79E-31B58FF32958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D6D86029-13BF-A305-5E61-0B1A350CB1E5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7507D92F-7D8C-6394-5FC8-FFADF3E34733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B8D7330A-158C-F40E-7532-69796564E6EB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75" name="Cloud VM Pool Box">
            <a:extLst>
              <a:ext uri="{FF2B5EF4-FFF2-40B4-BE49-F238E27FC236}">
                <a16:creationId xmlns:a16="http://schemas.microsoft.com/office/drawing/2014/main" id="{25211EFC-0B87-D2F8-1AD8-CB21EEE22DDF}"/>
              </a:ext>
            </a:extLst>
          </p:cNvPr>
          <p:cNvSpPr/>
          <p:nvPr/>
        </p:nvSpPr>
        <p:spPr>
          <a:xfrm>
            <a:off x="6554879" y="4533559"/>
            <a:ext cx="1565696" cy="832952"/>
          </a:xfrm>
          <a:prstGeom prst="roundRect">
            <a:avLst>
              <a:gd name="adj" fmla="val 2155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IB Logo Lft Upper VM">
            <a:extLst>
              <a:ext uri="{FF2B5EF4-FFF2-40B4-BE49-F238E27FC236}">
                <a16:creationId xmlns:a16="http://schemas.microsoft.com/office/drawing/2014/main" id="{6D723825-F11B-5463-FAC8-5F042C8E3155}"/>
              </a:ext>
            </a:extLst>
          </p:cNvPr>
          <p:cNvSpPr>
            <a:spLocks noChangeAspect="1"/>
          </p:cNvSpPr>
          <p:nvPr/>
        </p:nvSpPr>
        <p:spPr>
          <a:xfrm>
            <a:off x="7563617" y="3394373"/>
            <a:ext cx="156428" cy="117007"/>
          </a:xfrm>
          <a:custGeom>
            <a:avLst/>
            <a:gdLst>
              <a:gd name="connsiteX0" fmla="*/ 443571 w 781425"/>
              <a:gd name="connsiteY0" fmla="*/ 0 h 701201"/>
              <a:gd name="connsiteX1" fmla="*/ 781425 w 781425"/>
              <a:gd name="connsiteY1" fmla="*/ 0 h 701201"/>
              <a:gd name="connsiteX2" fmla="*/ 337856 w 781425"/>
              <a:gd name="connsiteY2" fmla="*/ 701201 h 701201"/>
              <a:gd name="connsiteX3" fmla="*/ 0 w 781425"/>
              <a:gd name="connsiteY3" fmla="*/ 701201 h 701201"/>
              <a:gd name="connsiteX4" fmla="*/ 443571 w 781425"/>
              <a:gd name="connsiteY4" fmla="*/ 0 h 70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25" h="701201">
                <a:moveTo>
                  <a:pt x="443571" y="0"/>
                </a:moveTo>
                <a:lnTo>
                  <a:pt x="781425" y="0"/>
                </a:lnTo>
                <a:lnTo>
                  <a:pt x="337856" y="701201"/>
                </a:lnTo>
                <a:lnTo>
                  <a:pt x="0" y="701201"/>
                </a:lnTo>
                <a:lnTo>
                  <a:pt x="443571" y="0"/>
                </a:lnTo>
                <a:close/>
              </a:path>
            </a:pathLst>
          </a:custGeom>
          <a:solidFill>
            <a:srgbClr val="00F0B9"/>
          </a:solidFill>
          <a:ln w="43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479" name="IB Logo Mid Upper VM">
            <a:extLst>
              <a:ext uri="{FF2B5EF4-FFF2-40B4-BE49-F238E27FC236}">
                <a16:creationId xmlns:a16="http://schemas.microsoft.com/office/drawing/2014/main" id="{FCF7B40A-D63E-5E8F-5908-146A7C032327}"/>
              </a:ext>
            </a:extLst>
          </p:cNvPr>
          <p:cNvSpPr>
            <a:spLocks noChangeAspect="1"/>
          </p:cNvSpPr>
          <p:nvPr/>
        </p:nvSpPr>
        <p:spPr>
          <a:xfrm>
            <a:off x="8096549" y="3391792"/>
            <a:ext cx="156428" cy="117007"/>
          </a:xfrm>
          <a:custGeom>
            <a:avLst/>
            <a:gdLst>
              <a:gd name="connsiteX0" fmla="*/ 443571 w 781425"/>
              <a:gd name="connsiteY0" fmla="*/ 0 h 701201"/>
              <a:gd name="connsiteX1" fmla="*/ 781425 w 781425"/>
              <a:gd name="connsiteY1" fmla="*/ 0 h 701201"/>
              <a:gd name="connsiteX2" fmla="*/ 337856 w 781425"/>
              <a:gd name="connsiteY2" fmla="*/ 701201 h 701201"/>
              <a:gd name="connsiteX3" fmla="*/ 0 w 781425"/>
              <a:gd name="connsiteY3" fmla="*/ 701201 h 701201"/>
              <a:gd name="connsiteX4" fmla="*/ 443571 w 781425"/>
              <a:gd name="connsiteY4" fmla="*/ 0 h 70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25" h="701201">
                <a:moveTo>
                  <a:pt x="443571" y="0"/>
                </a:moveTo>
                <a:lnTo>
                  <a:pt x="781425" y="0"/>
                </a:lnTo>
                <a:lnTo>
                  <a:pt x="337856" y="701201"/>
                </a:lnTo>
                <a:lnTo>
                  <a:pt x="0" y="701201"/>
                </a:lnTo>
                <a:lnTo>
                  <a:pt x="443571" y="0"/>
                </a:lnTo>
                <a:close/>
              </a:path>
            </a:pathLst>
          </a:custGeom>
          <a:solidFill>
            <a:srgbClr val="00F0B9"/>
          </a:solidFill>
          <a:ln w="43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481" name="IB Logo Rt Lower VM">
            <a:extLst>
              <a:ext uri="{FF2B5EF4-FFF2-40B4-BE49-F238E27FC236}">
                <a16:creationId xmlns:a16="http://schemas.microsoft.com/office/drawing/2014/main" id="{51243A66-CF97-99A5-A59B-81B5149EC783}"/>
              </a:ext>
            </a:extLst>
          </p:cNvPr>
          <p:cNvSpPr>
            <a:spLocks noChangeAspect="1"/>
          </p:cNvSpPr>
          <p:nvPr/>
        </p:nvSpPr>
        <p:spPr>
          <a:xfrm>
            <a:off x="8632077" y="3703828"/>
            <a:ext cx="156428" cy="117007"/>
          </a:xfrm>
          <a:custGeom>
            <a:avLst/>
            <a:gdLst>
              <a:gd name="connsiteX0" fmla="*/ 443571 w 781425"/>
              <a:gd name="connsiteY0" fmla="*/ 0 h 701201"/>
              <a:gd name="connsiteX1" fmla="*/ 781425 w 781425"/>
              <a:gd name="connsiteY1" fmla="*/ 0 h 701201"/>
              <a:gd name="connsiteX2" fmla="*/ 337856 w 781425"/>
              <a:gd name="connsiteY2" fmla="*/ 701201 h 701201"/>
              <a:gd name="connsiteX3" fmla="*/ 0 w 781425"/>
              <a:gd name="connsiteY3" fmla="*/ 701201 h 701201"/>
              <a:gd name="connsiteX4" fmla="*/ 443571 w 781425"/>
              <a:gd name="connsiteY4" fmla="*/ 0 h 70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25" h="701201">
                <a:moveTo>
                  <a:pt x="443571" y="0"/>
                </a:moveTo>
                <a:lnTo>
                  <a:pt x="781425" y="0"/>
                </a:lnTo>
                <a:lnTo>
                  <a:pt x="337856" y="701201"/>
                </a:lnTo>
                <a:lnTo>
                  <a:pt x="0" y="701201"/>
                </a:lnTo>
                <a:lnTo>
                  <a:pt x="443571" y="0"/>
                </a:lnTo>
                <a:close/>
              </a:path>
            </a:pathLst>
          </a:custGeom>
          <a:solidFill>
            <a:srgbClr val="00F0B9"/>
          </a:solidFill>
          <a:ln w="43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483" name="IB Logo Lft Upper VDI">
            <a:extLst>
              <a:ext uri="{FF2B5EF4-FFF2-40B4-BE49-F238E27FC236}">
                <a16:creationId xmlns:a16="http://schemas.microsoft.com/office/drawing/2014/main" id="{80D137F0-0761-72B7-0D5B-45DF05F84FDD}"/>
              </a:ext>
            </a:extLst>
          </p:cNvPr>
          <p:cNvSpPr>
            <a:spLocks noChangeAspect="1"/>
          </p:cNvSpPr>
          <p:nvPr/>
        </p:nvSpPr>
        <p:spPr>
          <a:xfrm>
            <a:off x="6808827" y="4582559"/>
            <a:ext cx="156428" cy="117007"/>
          </a:xfrm>
          <a:custGeom>
            <a:avLst/>
            <a:gdLst>
              <a:gd name="connsiteX0" fmla="*/ 443571 w 781425"/>
              <a:gd name="connsiteY0" fmla="*/ 0 h 701201"/>
              <a:gd name="connsiteX1" fmla="*/ 781425 w 781425"/>
              <a:gd name="connsiteY1" fmla="*/ 0 h 701201"/>
              <a:gd name="connsiteX2" fmla="*/ 337856 w 781425"/>
              <a:gd name="connsiteY2" fmla="*/ 701201 h 701201"/>
              <a:gd name="connsiteX3" fmla="*/ 0 w 781425"/>
              <a:gd name="connsiteY3" fmla="*/ 701201 h 701201"/>
              <a:gd name="connsiteX4" fmla="*/ 443571 w 781425"/>
              <a:gd name="connsiteY4" fmla="*/ 0 h 70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25" h="701201">
                <a:moveTo>
                  <a:pt x="443571" y="0"/>
                </a:moveTo>
                <a:lnTo>
                  <a:pt x="781425" y="0"/>
                </a:lnTo>
                <a:lnTo>
                  <a:pt x="337856" y="701201"/>
                </a:lnTo>
                <a:lnTo>
                  <a:pt x="0" y="701201"/>
                </a:lnTo>
                <a:lnTo>
                  <a:pt x="443571" y="0"/>
                </a:lnTo>
                <a:close/>
              </a:path>
            </a:pathLst>
          </a:custGeom>
          <a:solidFill>
            <a:srgbClr val="00F0B9"/>
          </a:solidFill>
          <a:ln w="43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grpSp>
        <p:nvGrpSpPr>
          <p:cNvPr id="484" name="Lft Upper VDI">
            <a:extLst>
              <a:ext uri="{FF2B5EF4-FFF2-40B4-BE49-F238E27FC236}">
                <a16:creationId xmlns:a16="http://schemas.microsoft.com/office/drawing/2014/main" id="{DA99F4F5-5424-2868-2721-28B6124C7C0A}"/>
              </a:ext>
            </a:extLst>
          </p:cNvPr>
          <p:cNvGrpSpPr/>
          <p:nvPr/>
        </p:nvGrpSpPr>
        <p:grpSpPr>
          <a:xfrm>
            <a:off x="8959501" y="4633008"/>
            <a:ext cx="373690" cy="114981"/>
            <a:chOff x="-1860843" y="3059045"/>
            <a:chExt cx="373690" cy="114981"/>
          </a:xfrm>
        </p:grpSpPr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5263AD34-CCAA-DA6F-E96C-D97E14B571F6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3EBDEB9A-219C-EC5F-7C7E-AADB746D255B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2C3DE4A7-CEC4-301C-59CC-E243995C1215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412F6F62-4AD6-F8CB-1191-7754FC23D398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36463837-01F0-431E-A8B2-2CD9F4DEDAF0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984AF64-30F5-E0BC-234E-C0DEBA72C43C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C56722AF-0748-06DD-FBB9-77A65B229273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BAADB15D-03BF-B9A1-EED0-65CB409CD122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7014676D-2B5C-7BAC-FCC2-F70F69FCB335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90B204E1-7978-44E8-7FEF-7C53581D0FAD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6" name="Lft Lower VDI">
            <a:extLst>
              <a:ext uri="{FF2B5EF4-FFF2-40B4-BE49-F238E27FC236}">
                <a16:creationId xmlns:a16="http://schemas.microsoft.com/office/drawing/2014/main" id="{AF4E22D9-FE98-AF0B-6526-156537085C97}"/>
              </a:ext>
            </a:extLst>
          </p:cNvPr>
          <p:cNvGrpSpPr/>
          <p:nvPr/>
        </p:nvGrpSpPr>
        <p:grpSpPr>
          <a:xfrm>
            <a:off x="8959501" y="4943216"/>
            <a:ext cx="373690" cy="114981"/>
            <a:chOff x="-1860843" y="3059045"/>
            <a:chExt cx="373690" cy="114981"/>
          </a:xfrm>
        </p:grpSpPr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4C815BC1-4477-9703-7711-2BB9FF0546CF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5091B244-F726-E449-ADF1-6E969431521E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28DC968F-3A6C-4170-CCB2-9D53C78EC5AB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33B5F6C9-D861-C113-600F-62B5A00AAE4E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DEEED911-E23E-11BA-079A-9246F4B61360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64B688B7-499E-A1D3-40A2-800A7A5A460B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A258C535-46B3-3AD7-CD8D-5CE7ECF833FD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701228AD-F5D6-594A-FC30-A0C0358F9307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7B8CBEAD-E812-B66F-CC89-9E6BB28B9B3D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753EB765-90C4-C957-7F80-C2412E0AB9FD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7" name="Rt Lower VDI">
            <a:extLst>
              <a:ext uri="{FF2B5EF4-FFF2-40B4-BE49-F238E27FC236}">
                <a16:creationId xmlns:a16="http://schemas.microsoft.com/office/drawing/2014/main" id="{1F223E67-2CBA-BEE0-C195-627B915CA017}"/>
              </a:ext>
            </a:extLst>
          </p:cNvPr>
          <p:cNvGrpSpPr/>
          <p:nvPr/>
        </p:nvGrpSpPr>
        <p:grpSpPr>
          <a:xfrm>
            <a:off x="9494716" y="4943216"/>
            <a:ext cx="373690" cy="114981"/>
            <a:chOff x="-1860843" y="3059045"/>
            <a:chExt cx="373690" cy="114981"/>
          </a:xfrm>
        </p:grpSpPr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673430D3-C28F-AB00-7BD4-D57162344BCE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A10E8780-1FD0-96F5-A024-9F16A24A4CA9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26FF4ADC-A860-32C3-C2CB-D6C096843C92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A3FF56E9-5FCC-4C5C-C5ED-5EC4036F0B2E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9C446238-1677-D281-7AF1-82DC4FA9423E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9DCE87D5-327E-9E74-5ADB-376233F769F0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60624146-D740-981D-5B8C-4398CB4A788B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DAAA4629-B2BF-F22A-859B-C0394EA73846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81098318-81A4-ECD0-56D9-1F92E1418754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7C5B1D45-E407-8E35-142C-94C4BF88AD43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8" name="Cloud VM Pool Box">
            <a:extLst>
              <a:ext uri="{FF2B5EF4-FFF2-40B4-BE49-F238E27FC236}">
                <a16:creationId xmlns:a16="http://schemas.microsoft.com/office/drawing/2014/main" id="{7A7ED8D4-C513-0D22-5AC9-1C12A0F1DD60}"/>
              </a:ext>
            </a:extLst>
          </p:cNvPr>
          <p:cNvSpPr/>
          <p:nvPr/>
        </p:nvSpPr>
        <p:spPr>
          <a:xfrm>
            <a:off x="8621136" y="4533559"/>
            <a:ext cx="1565696" cy="814856"/>
          </a:xfrm>
          <a:prstGeom prst="roundRect">
            <a:avLst>
              <a:gd name="adj" fmla="val 2155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0" name="Far Rt Upper VM">
            <a:extLst>
              <a:ext uri="{FF2B5EF4-FFF2-40B4-BE49-F238E27FC236}">
                <a16:creationId xmlns:a16="http://schemas.microsoft.com/office/drawing/2014/main" id="{64DF6918-FB03-5462-E7D7-F40DD509EF83}"/>
              </a:ext>
            </a:extLst>
          </p:cNvPr>
          <p:cNvGrpSpPr/>
          <p:nvPr/>
        </p:nvGrpSpPr>
        <p:grpSpPr>
          <a:xfrm>
            <a:off x="9256799" y="3443493"/>
            <a:ext cx="373690" cy="114981"/>
            <a:chOff x="-1860843" y="3059045"/>
            <a:chExt cx="373690" cy="114981"/>
          </a:xfrm>
        </p:grpSpPr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95287C69-71F2-6242-7FA3-8B0AA3F440E6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E1AA22D7-7A80-94A1-27A5-8D6727242821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85385262-C01B-87CF-9274-8B57AE208673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C12415D3-C090-22B5-5DCE-81B5221F4492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D6891E4E-9A60-9C3A-E605-A7250A4C6B1A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45B95565-37C3-9371-A493-691B224F37B8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D0D184A2-AD8B-499B-511B-A3CE02748F42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3F81B4B7-D25A-CB18-055D-0E3B084EA8C7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84C28A88-7E20-D98C-083E-F12BF056060A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ECC14D00-E800-34F9-4C8F-8FF430F7750B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1" name="Far Rt Lower VM">
            <a:extLst>
              <a:ext uri="{FF2B5EF4-FFF2-40B4-BE49-F238E27FC236}">
                <a16:creationId xmlns:a16="http://schemas.microsoft.com/office/drawing/2014/main" id="{1FDC5A35-D7EB-D327-69F1-C6C53E1874A0}"/>
              </a:ext>
            </a:extLst>
          </p:cNvPr>
          <p:cNvGrpSpPr/>
          <p:nvPr/>
        </p:nvGrpSpPr>
        <p:grpSpPr>
          <a:xfrm>
            <a:off x="9251253" y="3746580"/>
            <a:ext cx="373690" cy="114981"/>
            <a:chOff x="-1860843" y="3059045"/>
            <a:chExt cx="373690" cy="114981"/>
          </a:xfrm>
        </p:grpSpPr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85DAAE19-C6C5-273C-68F7-22DD1FC96154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0B75D184-43E6-175C-456C-37A32B800483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3A6377F1-5F41-4B35-C044-03F363FCAE9A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AAC9DD04-C365-B12C-D1DB-D6CAB6668A82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3CB5C31F-76D3-0016-3919-4343057969A2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717D6469-69AF-DED0-1124-8718E797672E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1C88FE61-2876-6EFF-DA50-14196F8B8C42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67D3F208-75B1-D188-654F-906327C1BCFA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BB806369-2EC2-8419-E1E4-7BB6809717AF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DB17878D-B4A7-9181-50A2-6CDE9BE33DA6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3" name="IB Logo Far Rt Upper VM">
            <a:extLst>
              <a:ext uri="{FF2B5EF4-FFF2-40B4-BE49-F238E27FC236}">
                <a16:creationId xmlns:a16="http://schemas.microsoft.com/office/drawing/2014/main" id="{B015C3AB-5B35-4B83-4E7D-D344F43EA9B7}"/>
              </a:ext>
            </a:extLst>
          </p:cNvPr>
          <p:cNvSpPr>
            <a:spLocks noChangeAspect="1"/>
          </p:cNvSpPr>
          <p:nvPr/>
        </p:nvSpPr>
        <p:spPr>
          <a:xfrm>
            <a:off x="9177742" y="3398461"/>
            <a:ext cx="156428" cy="117007"/>
          </a:xfrm>
          <a:custGeom>
            <a:avLst/>
            <a:gdLst>
              <a:gd name="connsiteX0" fmla="*/ 443571 w 781425"/>
              <a:gd name="connsiteY0" fmla="*/ 0 h 701201"/>
              <a:gd name="connsiteX1" fmla="*/ 781425 w 781425"/>
              <a:gd name="connsiteY1" fmla="*/ 0 h 701201"/>
              <a:gd name="connsiteX2" fmla="*/ 337856 w 781425"/>
              <a:gd name="connsiteY2" fmla="*/ 701201 h 701201"/>
              <a:gd name="connsiteX3" fmla="*/ 0 w 781425"/>
              <a:gd name="connsiteY3" fmla="*/ 701201 h 701201"/>
              <a:gd name="connsiteX4" fmla="*/ 443571 w 781425"/>
              <a:gd name="connsiteY4" fmla="*/ 0 h 70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25" h="701201">
                <a:moveTo>
                  <a:pt x="443571" y="0"/>
                </a:moveTo>
                <a:lnTo>
                  <a:pt x="781425" y="0"/>
                </a:lnTo>
                <a:lnTo>
                  <a:pt x="337856" y="701201"/>
                </a:lnTo>
                <a:lnTo>
                  <a:pt x="0" y="701201"/>
                </a:lnTo>
                <a:lnTo>
                  <a:pt x="443571" y="0"/>
                </a:lnTo>
                <a:close/>
              </a:path>
            </a:pathLst>
          </a:custGeom>
          <a:solidFill>
            <a:srgbClr val="00F0B9"/>
          </a:solidFill>
          <a:ln w="43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sp>
        <p:nvSpPr>
          <p:cNvPr id="555" name="Developer VDI">
            <a:extLst>
              <a:ext uri="{FF2B5EF4-FFF2-40B4-BE49-F238E27FC236}">
                <a16:creationId xmlns:a16="http://schemas.microsoft.com/office/drawing/2014/main" id="{D75E210B-D617-29F0-FC98-AD893FF5042D}"/>
              </a:ext>
            </a:extLst>
          </p:cNvPr>
          <p:cNvSpPr txBox="1"/>
          <p:nvPr/>
        </p:nvSpPr>
        <p:spPr>
          <a:xfrm>
            <a:off x="9198051" y="5200237"/>
            <a:ext cx="1168235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Developer VDI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ordita" pitchFamily="50" charset="0"/>
              <a:ea typeface="Noto Sans" panose="020B0502040504020204" pitchFamily="34" charset="0"/>
              <a:cs typeface="Arial"/>
            </a:endParaRPr>
          </a:p>
        </p:txBody>
      </p:sp>
      <p:sp>
        <p:nvSpPr>
          <p:cNvPr id="557" name="Gen Purpose VMs Text">
            <a:extLst>
              <a:ext uri="{FF2B5EF4-FFF2-40B4-BE49-F238E27FC236}">
                <a16:creationId xmlns:a16="http://schemas.microsoft.com/office/drawing/2014/main" id="{5480431C-5929-E867-8502-D0B3D358A308}"/>
              </a:ext>
            </a:extLst>
          </p:cNvPr>
          <p:cNvSpPr txBox="1"/>
          <p:nvPr/>
        </p:nvSpPr>
        <p:spPr>
          <a:xfrm>
            <a:off x="8773023" y="3994671"/>
            <a:ext cx="1644086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General Purpose VMs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ordita" pitchFamily="50" charset="0"/>
              <a:ea typeface="Noto Sans" panose="020B0502040504020204" pitchFamily="34" charset="0"/>
              <a:cs typeface="Arial"/>
            </a:endParaRPr>
          </a:p>
        </p:txBody>
      </p:sp>
      <p:sp>
        <p:nvSpPr>
          <p:cNvPr id="559" name="IB Cloud Helpers Text">
            <a:extLst>
              <a:ext uri="{FF2B5EF4-FFF2-40B4-BE49-F238E27FC236}">
                <a16:creationId xmlns:a16="http://schemas.microsoft.com/office/drawing/2014/main" id="{DC04DC1F-E5ED-12B4-A069-D5FDFE062BDF}"/>
              </a:ext>
            </a:extLst>
          </p:cNvPr>
          <p:cNvSpPr txBox="1"/>
          <p:nvPr/>
        </p:nvSpPr>
        <p:spPr>
          <a:xfrm>
            <a:off x="8653618" y="2757094"/>
            <a:ext cx="1644086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Incredibuild Cloud Helpers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ordita" pitchFamily="50" charset="0"/>
              <a:ea typeface="Noto Sans" panose="020B0502040504020204" pitchFamily="34" charset="0"/>
              <a:cs typeface="Arial"/>
            </a:endParaRPr>
          </a:p>
        </p:txBody>
      </p:sp>
      <p:sp>
        <p:nvSpPr>
          <p:cNvPr id="561" name="VPC/VNET Text">
            <a:extLst>
              <a:ext uri="{FF2B5EF4-FFF2-40B4-BE49-F238E27FC236}">
                <a16:creationId xmlns:a16="http://schemas.microsoft.com/office/drawing/2014/main" id="{3FC9A03A-D75C-7660-7597-D42105CA3C2E}"/>
              </a:ext>
            </a:extLst>
          </p:cNvPr>
          <p:cNvSpPr txBox="1"/>
          <p:nvPr/>
        </p:nvSpPr>
        <p:spPr>
          <a:xfrm>
            <a:off x="5194297" y="1634882"/>
            <a:ext cx="1060883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VPC / VNET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ordita" pitchFamily="50" charset="0"/>
              <a:ea typeface="Noto Sans" panose="020B0502040504020204" pitchFamily="34" charset="0"/>
              <a:cs typeface="Arial"/>
            </a:endParaRPr>
          </a:p>
        </p:txBody>
      </p:sp>
      <p:grpSp>
        <p:nvGrpSpPr>
          <p:cNvPr id="562" name="Rt Upper VDI Farm">
            <a:extLst>
              <a:ext uri="{FF2B5EF4-FFF2-40B4-BE49-F238E27FC236}">
                <a16:creationId xmlns:a16="http://schemas.microsoft.com/office/drawing/2014/main" id="{BAF5B08F-6A42-51F9-2C50-8263E56E863B}"/>
              </a:ext>
            </a:extLst>
          </p:cNvPr>
          <p:cNvGrpSpPr/>
          <p:nvPr/>
        </p:nvGrpSpPr>
        <p:grpSpPr>
          <a:xfrm>
            <a:off x="9492175" y="4629906"/>
            <a:ext cx="373690" cy="114981"/>
            <a:chOff x="-1860843" y="3059045"/>
            <a:chExt cx="373690" cy="114981"/>
          </a:xfrm>
        </p:grpSpPr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A55CF0B1-2C76-24FB-147C-69D439FC6DB6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D53BD849-BC5C-5957-1822-EA4BA6ECAB29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0AD50D2-4344-4367-709C-E24B3885B0D7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9C944EAB-537A-6C1A-B0C2-3A3A83642C1E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BA851D32-C899-6CFE-940F-4114D3201FF6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84F586C1-F982-6FED-DE28-C19076DC01CE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4502626E-DB88-193F-9B5D-1A11ED96BF1F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674BE90C-BADE-DE61-AE3E-96A28CFE995E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6B464BC4-FFF6-6946-A3F4-9456D3F82F36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EAE90595-A363-4F97-AADD-92386EC21CB6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4" name="Build Command">
            <a:extLst>
              <a:ext uri="{FF2B5EF4-FFF2-40B4-BE49-F238E27FC236}">
                <a16:creationId xmlns:a16="http://schemas.microsoft.com/office/drawing/2014/main" id="{FC3996C3-AF47-FFCC-21E7-584AD2DDD4E3}"/>
              </a:ext>
            </a:extLst>
          </p:cNvPr>
          <p:cNvGrpSpPr/>
          <p:nvPr/>
        </p:nvGrpSpPr>
        <p:grpSpPr>
          <a:xfrm>
            <a:off x="10641003" y="4617728"/>
            <a:ext cx="262994" cy="262994"/>
            <a:chOff x="6076279" y="1683257"/>
            <a:chExt cx="517026" cy="517026"/>
          </a:xfrm>
        </p:grpSpPr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613CE950-999D-0BE7-F68D-46D586F34041}"/>
                </a:ext>
              </a:extLst>
            </p:cNvPr>
            <p:cNvSpPr/>
            <p:nvPr/>
          </p:nvSpPr>
          <p:spPr>
            <a:xfrm>
              <a:off x="6076279" y="1683257"/>
              <a:ext cx="517026" cy="5170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576" name="Graphic 575">
              <a:extLst>
                <a:ext uri="{FF2B5EF4-FFF2-40B4-BE49-F238E27FC236}">
                  <a16:creationId xmlns:a16="http://schemas.microsoft.com/office/drawing/2014/main" id="{28A7D523-39E7-C68F-A7D3-51530C1CC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157427" y="1830922"/>
              <a:ext cx="324250" cy="222922"/>
            </a:xfrm>
            <a:prstGeom prst="rect">
              <a:avLst/>
            </a:prstGeom>
            <a:effectLst>
              <a:outerShdw blurRad="520700" sx="102000" sy="102000" algn="ctr" rotWithShape="0">
                <a:srgbClr val="01EB9C">
                  <a:alpha val="29000"/>
                </a:srgbClr>
              </a:outerShdw>
            </a:effectLst>
          </p:spPr>
        </p:pic>
      </p:grpSp>
      <p:grpSp>
        <p:nvGrpSpPr>
          <p:cNvPr id="577" name="Glow Job Actv Rt Upper VDI Farm">
            <a:extLst>
              <a:ext uri="{FF2B5EF4-FFF2-40B4-BE49-F238E27FC236}">
                <a16:creationId xmlns:a16="http://schemas.microsoft.com/office/drawing/2014/main" id="{FC7A1E01-D52B-0E8B-F113-C5C301215B58}"/>
              </a:ext>
            </a:extLst>
          </p:cNvPr>
          <p:cNvGrpSpPr/>
          <p:nvPr/>
        </p:nvGrpSpPr>
        <p:grpSpPr>
          <a:xfrm>
            <a:off x="9488828" y="4629839"/>
            <a:ext cx="373690" cy="114981"/>
            <a:chOff x="-1860843" y="3059045"/>
            <a:chExt cx="373690" cy="114981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D8012A76-0911-30D0-26C6-FC0AF5156342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C81BC818-4B1F-67F6-FE89-40D9CD923E9E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noFill/>
            <a:ln w="12347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6508BF84-B4D4-AD41-F58A-82A6745C7B14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noFill/>
            <a:ln w="12347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77DD9B46-501E-ECC8-4B88-58D81E4424DC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noFill/>
            <a:ln w="12347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4878B509-267A-3456-58EE-DFF385040C8B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noFill/>
            <a:ln w="12347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E39AE89E-3550-FEF4-96C8-A32D7FA59042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noFill/>
            <a:ln w="12347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7D80150B-110C-4851-7BAC-12A2B6E6931E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noFill/>
            <a:ln w="12347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EB27AF2D-866D-83AC-92D4-E7A14D666388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noFill/>
            <a:ln w="12347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162FB899-6563-2CAF-B925-1E3291FBA6F5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noFill/>
            <a:ln w="12347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685237FE-8ADE-D2A2-8E98-853E450F12E4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88" name="Send To Coord">
            <a:extLst>
              <a:ext uri="{FF2B5EF4-FFF2-40B4-BE49-F238E27FC236}">
                <a16:creationId xmlns:a16="http://schemas.microsoft.com/office/drawing/2014/main" id="{9B85E8CF-4919-0091-75AA-E643E25F1BAA}"/>
              </a:ext>
            </a:extLst>
          </p:cNvPr>
          <p:cNvCxnSpPr>
            <a:cxnSpLocks/>
          </p:cNvCxnSpPr>
          <p:nvPr/>
        </p:nvCxnSpPr>
        <p:spPr>
          <a:xfrm flipH="1" flipV="1">
            <a:off x="6839074" y="3832343"/>
            <a:ext cx="2562419" cy="688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9" name="Recv Fr Coord">
            <a:extLst>
              <a:ext uri="{FF2B5EF4-FFF2-40B4-BE49-F238E27FC236}">
                <a16:creationId xmlns:a16="http://schemas.microsoft.com/office/drawing/2014/main" id="{4E94082B-21C5-D733-9959-F95587DFB665}"/>
              </a:ext>
            </a:extLst>
          </p:cNvPr>
          <p:cNvCxnSpPr>
            <a:cxnSpLocks/>
          </p:cNvCxnSpPr>
          <p:nvPr/>
        </p:nvCxnSpPr>
        <p:spPr>
          <a:xfrm>
            <a:off x="6808827" y="3951737"/>
            <a:ext cx="2580522" cy="676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2" name="Coord Send To Orch">
            <a:extLst>
              <a:ext uri="{FF2B5EF4-FFF2-40B4-BE49-F238E27FC236}">
                <a16:creationId xmlns:a16="http://schemas.microsoft.com/office/drawing/2014/main" id="{89430A86-9978-A140-1137-1C71807D15F3}"/>
              </a:ext>
            </a:extLst>
          </p:cNvPr>
          <p:cNvCxnSpPr>
            <a:cxnSpLocks/>
          </p:cNvCxnSpPr>
          <p:nvPr/>
        </p:nvCxnSpPr>
        <p:spPr>
          <a:xfrm flipV="1">
            <a:off x="6349685" y="2572072"/>
            <a:ext cx="0" cy="852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5" name="Coord Rcv Fr Orch">
            <a:extLst>
              <a:ext uri="{FF2B5EF4-FFF2-40B4-BE49-F238E27FC236}">
                <a16:creationId xmlns:a16="http://schemas.microsoft.com/office/drawing/2014/main" id="{C22E149F-DA71-3B74-6637-87CED1BD63FE}"/>
              </a:ext>
            </a:extLst>
          </p:cNvPr>
          <p:cNvCxnSpPr>
            <a:cxnSpLocks/>
          </p:cNvCxnSpPr>
          <p:nvPr/>
        </p:nvCxnSpPr>
        <p:spPr>
          <a:xfrm>
            <a:off x="6205322" y="2587600"/>
            <a:ext cx="0" cy="837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12" name="Glow Lft IB Cloud Upper VM">
            <a:extLst>
              <a:ext uri="{FF2B5EF4-FFF2-40B4-BE49-F238E27FC236}">
                <a16:creationId xmlns:a16="http://schemas.microsoft.com/office/drawing/2014/main" id="{9D78969E-E882-0091-4A1D-72F535C28735}"/>
              </a:ext>
            </a:extLst>
          </p:cNvPr>
          <p:cNvGrpSpPr/>
          <p:nvPr/>
        </p:nvGrpSpPr>
        <p:grpSpPr>
          <a:xfrm>
            <a:off x="7424186" y="2139144"/>
            <a:ext cx="373690" cy="114981"/>
            <a:chOff x="-1860843" y="3059045"/>
            <a:chExt cx="373690" cy="114981"/>
          </a:xfrm>
          <a:effectLst>
            <a:glow rad="139700">
              <a:srgbClr val="00F0B9">
                <a:alpha val="40000"/>
              </a:srgbClr>
            </a:glow>
          </a:effectLst>
        </p:grpSpPr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420A4C80-8172-2984-D5C8-DEEFA2164DEB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73DB1424-CF05-A6BC-F8F9-9AC47B7B278A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1F9534EC-CAA0-432E-03AD-274FA9A6D751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ED96EB35-2B25-EFCE-5123-4B51EAB21876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7684B40C-CAFA-C91B-D0C9-374889FBA055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324906B7-E7EB-F2B0-4927-8896296F0D9B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2FE5FA0E-884B-2BA5-5A63-93BBD4BDED3F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DA3CFFE2-B6E6-1C74-9BB0-61D9230FCFD1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A9746E4E-792D-AC76-3828-4B979C21C516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CF88081F-EEF8-0E0E-CDE7-A39904DBD3E7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3" name="Glow Lft IB Cloud Lower VM">
            <a:extLst>
              <a:ext uri="{FF2B5EF4-FFF2-40B4-BE49-F238E27FC236}">
                <a16:creationId xmlns:a16="http://schemas.microsoft.com/office/drawing/2014/main" id="{F993AE69-BFB7-2638-8E10-285EDE2F5D34}"/>
              </a:ext>
            </a:extLst>
          </p:cNvPr>
          <p:cNvGrpSpPr/>
          <p:nvPr/>
        </p:nvGrpSpPr>
        <p:grpSpPr>
          <a:xfrm>
            <a:off x="7422813" y="2518472"/>
            <a:ext cx="373690" cy="114981"/>
            <a:chOff x="-1860843" y="3059045"/>
            <a:chExt cx="373690" cy="114981"/>
          </a:xfrm>
          <a:effectLst>
            <a:glow rad="139700">
              <a:srgbClr val="00F0B9">
                <a:alpha val="40000"/>
              </a:srgbClr>
            </a:glow>
          </a:effectLst>
        </p:grpSpPr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E189CEF0-471A-CE28-5634-F4A7E1E86B25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4AD892AE-14BB-BD99-0DCF-CA685242BCF7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BA87B01A-ADF4-361C-6971-4D482177995D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C476F277-D275-EC70-69B7-0AB5FE7F7F70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0ABC46A3-134A-8592-E3C8-7552F52C9097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3A6774AB-25FA-3842-35E7-884791233409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B6C09EEB-5D57-9365-E542-F045D7F0EFEF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490CC284-A043-A4E7-F8B3-1C4058A1CF59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693734F8-137E-2946-0475-F160DC5A9EE6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6E3EF5F9-C7F4-31B4-7A74-684494BC1DC7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73" name="IB Logo Rt Upper VDI">
            <a:extLst>
              <a:ext uri="{FF2B5EF4-FFF2-40B4-BE49-F238E27FC236}">
                <a16:creationId xmlns:a16="http://schemas.microsoft.com/office/drawing/2014/main" id="{757DF00C-6C79-A13B-C148-E7C3190EBDB3}"/>
              </a:ext>
            </a:extLst>
          </p:cNvPr>
          <p:cNvSpPr>
            <a:spLocks noChangeAspect="1"/>
          </p:cNvSpPr>
          <p:nvPr/>
        </p:nvSpPr>
        <p:spPr>
          <a:xfrm>
            <a:off x="9407758" y="4579457"/>
            <a:ext cx="156428" cy="117007"/>
          </a:xfrm>
          <a:custGeom>
            <a:avLst/>
            <a:gdLst>
              <a:gd name="connsiteX0" fmla="*/ 443571 w 781425"/>
              <a:gd name="connsiteY0" fmla="*/ 0 h 701201"/>
              <a:gd name="connsiteX1" fmla="*/ 781425 w 781425"/>
              <a:gd name="connsiteY1" fmla="*/ 0 h 701201"/>
              <a:gd name="connsiteX2" fmla="*/ 337856 w 781425"/>
              <a:gd name="connsiteY2" fmla="*/ 701201 h 701201"/>
              <a:gd name="connsiteX3" fmla="*/ 0 w 781425"/>
              <a:gd name="connsiteY3" fmla="*/ 701201 h 701201"/>
              <a:gd name="connsiteX4" fmla="*/ 443571 w 781425"/>
              <a:gd name="connsiteY4" fmla="*/ 0 h 70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25" h="701201">
                <a:moveTo>
                  <a:pt x="443571" y="0"/>
                </a:moveTo>
                <a:lnTo>
                  <a:pt x="781425" y="0"/>
                </a:lnTo>
                <a:lnTo>
                  <a:pt x="337856" y="701201"/>
                </a:lnTo>
                <a:lnTo>
                  <a:pt x="0" y="701201"/>
                </a:lnTo>
                <a:lnTo>
                  <a:pt x="443571" y="0"/>
                </a:lnTo>
                <a:close/>
              </a:path>
            </a:pathLst>
          </a:custGeom>
          <a:solidFill>
            <a:srgbClr val="00F0B9"/>
          </a:solidFill>
          <a:ln w="43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rdita"/>
              <a:ea typeface="+mn-ea"/>
              <a:cs typeface="Arial"/>
            </a:endParaRPr>
          </a:p>
        </p:txBody>
      </p:sp>
      <p:pic>
        <p:nvPicPr>
          <p:cNvPr id="656" name="Graphic 655" descr="Connected outline">
            <a:extLst>
              <a:ext uri="{FF2B5EF4-FFF2-40B4-BE49-F238E27FC236}">
                <a16:creationId xmlns:a16="http://schemas.microsoft.com/office/drawing/2014/main" id="{8DCCA491-924D-59D3-7204-4C8F2370F6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52182" y="2268335"/>
            <a:ext cx="271025" cy="271025"/>
          </a:xfrm>
          <a:prstGeom prst="rect">
            <a:avLst/>
          </a:prstGeom>
        </p:spPr>
      </p:pic>
      <p:grpSp>
        <p:nvGrpSpPr>
          <p:cNvPr id="657" name="Glow Rt IB Cloud Upper VM">
            <a:extLst>
              <a:ext uri="{FF2B5EF4-FFF2-40B4-BE49-F238E27FC236}">
                <a16:creationId xmlns:a16="http://schemas.microsoft.com/office/drawing/2014/main" id="{83DA00B8-7EAF-6458-DE91-35CA2EC4A469}"/>
              </a:ext>
            </a:extLst>
          </p:cNvPr>
          <p:cNvGrpSpPr/>
          <p:nvPr/>
        </p:nvGrpSpPr>
        <p:grpSpPr>
          <a:xfrm>
            <a:off x="8007729" y="2140566"/>
            <a:ext cx="373690" cy="114981"/>
            <a:chOff x="-1860843" y="3059045"/>
            <a:chExt cx="373690" cy="114981"/>
          </a:xfrm>
          <a:effectLst>
            <a:glow rad="139700">
              <a:srgbClr val="00F0B9">
                <a:alpha val="40000"/>
              </a:srgbClr>
            </a:glow>
          </a:effectLst>
        </p:grpSpPr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86D9469E-6B04-16AF-B611-E2B741C74EFE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8376E17A-DCDD-C3CD-D8BE-1F0EA881A2F8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AD15B9CF-D219-9794-33AE-642CB8A824DC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E97755E7-C435-9CC7-51AF-F5D262A5DFDB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0C938AF3-9BB3-1A02-B100-1CEF141B86E0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C7A35837-9FC6-5E5D-2320-6B538FCDD038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3AB0F199-31AB-2ED7-D579-71C0370063CF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BD805108-D263-362B-74F2-E22AFE416227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E0187705-B663-259E-154D-FD78183EE69D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AFB25FFF-33A1-C4CA-6431-5A1A9412F2CF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8" name="Glow Rt IB Cloud Lower VM">
            <a:extLst>
              <a:ext uri="{FF2B5EF4-FFF2-40B4-BE49-F238E27FC236}">
                <a16:creationId xmlns:a16="http://schemas.microsoft.com/office/drawing/2014/main" id="{85431DC4-44F0-F117-840B-56B4EA3DA5E7}"/>
              </a:ext>
            </a:extLst>
          </p:cNvPr>
          <p:cNvGrpSpPr/>
          <p:nvPr/>
        </p:nvGrpSpPr>
        <p:grpSpPr>
          <a:xfrm>
            <a:off x="8007224" y="2518980"/>
            <a:ext cx="373690" cy="114981"/>
            <a:chOff x="-1860843" y="3059045"/>
            <a:chExt cx="373690" cy="114981"/>
          </a:xfrm>
          <a:effectLst>
            <a:glow rad="139700">
              <a:srgbClr val="00F0B9">
                <a:alpha val="40000"/>
              </a:srgbClr>
            </a:glow>
          </a:effectLst>
        </p:grpSpPr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67F4DCBC-A2F3-AAD3-E0C2-1EF8E2D7D94F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22731CBE-A8FA-F4D9-3C10-DB4A6D1F8921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EC47EAB0-C19D-98A2-B7D2-0E7A92959EA6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F2E76B7F-F715-D230-8731-9187E3C4B0F3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49B6A914-0E39-547C-A996-55E99223F9D9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671B3342-9436-9943-5098-E72D40B99637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211B3BD1-AECC-E916-C348-72FE42AEB554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B3DA4D2C-0682-A782-0370-3CF4A008CFA9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63908055-4DCB-EFFA-E023-507E1A18BA1E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57EA2AF6-01BC-B059-2CE5-594397D5569A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9" name="Glow Rt IB Pool Upper VM">
            <a:extLst>
              <a:ext uri="{FF2B5EF4-FFF2-40B4-BE49-F238E27FC236}">
                <a16:creationId xmlns:a16="http://schemas.microsoft.com/office/drawing/2014/main" id="{D665D03D-EA14-D236-7C96-D8ECA15A8750}"/>
              </a:ext>
            </a:extLst>
          </p:cNvPr>
          <p:cNvGrpSpPr/>
          <p:nvPr/>
        </p:nvGrpSpPr>
        <p:grpSpPr>
          <a:xfrm>
            <a:off x="9397831" y="2141596"/>
            <a:ext cx="373690" cy="114981"/>
            <a:chOff x="-1860843" y="3059045"/>
            <a:chExt cx="373690" cy="114981"/>
          </a:xfrm>
          <a:effectLst>
            <a:glow rad="139700">
              <a:srgbClr val="00F0B9">
                <a:alpha val="40000"/>
              </a:srgbClr>
            </a:glow>
          </a:effectLst>
        </p:grpSpPr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D39A0B31-45B4-1E6E-D9CC-655BCCE37311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17493496-82E0-0586-2CA9-3665DA13E36A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4D69EB84-6C01-6A06-6F16-FB8D663AB73A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DE3B39C8-6A46-ECF6-44D5-C4915714E155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7FE1F05A-76CE-79E6-3983-26C1C45A15CB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E7F9D321-69E4-3026-8881-0EA15517D14D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67D3F560-0F30-5A1C-ECB9-380663D0EFD6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90F11EB9-C7F0-6F9D-F6F4-C2631D5FDC5A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4CF3830E-6EAF-C657-B830-620A39B48E95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B20AA914-161F-EE98-19BC-19791121CB38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0" name="Glow Rt IB Pool Lower VM">
            <a:extLst>
              <a:ext uri="{FF2B5EF4-FFF2-40B4-BE49-F238E27FC236}">
                <a16:creationId xmlns:a16="http://schemas.microsoft.com/office/drawing/2014/main" id="{7CA8D724-7583-BD34-6A96-E6B49E710775}"/>
              </a:ext>
            </a:extLst>
          </p:cNvPr>
          <p:cNvGrpSpPr/>
          <p:nvPr/>
        </p:nvGrpSpPr>
        <p:grpSpPr>
          <a:xfrm>
            <a:off x="9392531" y="2520276"/>
            <a:ext cx="373690" cy="114981"/>
            <a:chOff x="-1860843" y="3059045"/>
            <a:chExt cx="373690" cy="114981"/>
          </a:xfrm>
          <a:effectLst>
            <a:glow rad="139700">
              <a:srgbClr val="00F0B9">
                <a:alpha val="40000"/>
              </a:srgbClr>
            </a:glow>
          </a:effectLst>
        </p:grpSpPr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879FAFA9-E161-FD00-8F0A-621BB21712B2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C65CC638-C61C-A418-BEEF-919B3647D471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4B4A68A3-7842-370C-9C72-BAF1403506E2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7DEF59C-155C-A162-C63A-8BECDEF4261D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75770987-6BAD-D38F-1F05-A5AB59869C14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20FB6E25-20B6-71D0-1362-32135CA41123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20E5B586-282D-8127-52EE-D3859C10B74C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F01ABF8A-3AFF-8D5C-AD3B-0C665CB678E6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49DD5441-35EC-883F-15B2-8D93DF3E93B0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DADCB4AA-DA96-5900-5C08-6C758EC8BE31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1" name="Glow Lft Upper VM">
            <a:extLst>
              <a:ext uri="{FF2B5EF4-FFF2-40B4-BE49-F238E27FC236}">
                <a16:creationId xmlns:a16="http://schemas.microsoft.com/office/drawing/2014/main" id="{07BFFADF-D7DE-F7C9-37EE-2B09752D49BF}"/>
              </a:ext>
            </a:extLst>
          </p:cNvPr>
          <p:cNvGrpSpPr/>
          <p:nvPr/>
        </p:nvGrpSpPr>
        <p:grpSpPr>
          <a:xfrm>
            <a:off x="7647763" y="3445033"/>
            <a:ext cx="373690" cy="114981"/>
            <a:chOff x="-1860843" y="3059045"/>
            <a:chExt cx="373690" cy="114981"/>
          </a:xfrm>
        </p:grpSpPr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081E5D55-1F95-4936-6FF8-162A5472B53E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  <a:effectLst>
              <a:glow rad="139700">
                <a:srgbClr val="00F0B9">
                  <a:alpha val="40000"/>
                </a:srgbClr>
              </a:glo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903D93E-5006-06BB-62C4-0B353C9CD7AB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26CB38BF-E90E-F00B-5949-2BC797AE2DE3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332C2DC-98D4-5675-EBDE-0CD1D6CD5DFF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1254D2DC-E1B6-BE29-0304-841F64A66796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CD8D8CD8-B2A9-A14E-2AA7-16FDAF16CED9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0B7B1FFD-E6C7-4685-2DEF-11D5094FACAD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FDC891B3-87E7-5A5B-3405-F2929A886728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F59B5A03-1EE4-492C-3D6C-A06C8613BBB7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1DE066E4-2028-6912-4946-4D20764BD979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99" name="Glow Middle VM">
            <a:extLst>
              <a:ext uri="{FF2B5EF4-FFF2-40B4-BE49-F238E27FC236}">
                <a16:creationId xmlns:a16="http://schemas.microsoft.com/office/drawing/2014/main" id="{733E5664-BAF3-F707-B0C9-9A021530211F}"/>
              </a:ext>
            </a:extLst>
          </p:cNvPr>
          <p:cNvGrpSpPr/>
          <p:nvPr/>
        </p:nvGrpSpPr>
        <p:grpSpPr>
          <a:xfrm>
            <a:off x="8189781" y="3443493"/>
            <a:ext cx="373690" cy="114981"/>
            <a:chOff x="-1860843" y="3059045"/>
            <a:chExt cx="373690" cy="114981"/>
          </a:xfrm>
        </p:grpSpPr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AC3B95E8-2A2E-9C66-9EF8-9459FB8D03EB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  <a:effectLst>
              <a:glow rad="139700">
                <a:srgbClr val="00F0B9">
                  <a:alpha val="40000"/>
                </a:srgbClr>
              </a:glo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6067051A-252E-EA41-F9E7-8062682BF16E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F2733F1C-4089-8CC9-F3CC-72755A59AC45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56589E13-6F83-F471-DA9F-056017A0FE90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556BA58F-1904-CA70-A562-5F3BC593165C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37F8838E-E2B0-8F2A-68B6-932572D7DA05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A37D3772-A43D-F73A-E679-82DC698DB271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D69F17BD-4E9A-78E4-676E-65D867390670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22794665-2EAF-E75E-2F87-BA267CB94342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F8216060-2F5D-2324-2DFC-C0133EE9DE1F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12" name="Glow Rt Lower VM">
            <a:extLst>
              <a:ext uri="{FF2B5EF4-FFF2-40B4-BE49-F238E27FC236}">
                <a16:creationId xmlns:a16="http://schemas.microsoft.com/office/drawing/2014/main" id="{280FCACA-55C8-3D8E-1B55-0C6450761B43}"/>
              </a:ext>
            </a:extLst>
          </p:cNvPr>
          <p:cNvGrpSpPr/>
          <p:nvPr/>
        </p:nvGrpSpPr>
        <p:grpSpPr>
          <a:xfrm>
            <a:off x="8718410" y="3753294"/>
            <a:ext cx="373690" cy="114981"/>
            <a:chOff x="-1860843" y="3059045"/>
            <a:chExt cx="373690" cy="114981"/>
          </a:xfrm>
        </p:grpSpPr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B8DC52E3-96D7-4052-5337-7FAC482258F6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  <a:effectLst>
              <a:glow rad="139700">
                <a:srgbClr val="00F0B9">
                  <a:alpha val="40000"/>
                </a:srgbClr>
              </a:glo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3873D9D2-C4BF-DB58-A5B5-537221621DC4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B3FF0814-528C-D1CF-D46E-76DC55E6BB60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13EFD888-527A-C0F4-9CB3-6932EF9702D1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87CAA3AC-B2C2-4340-6F2A-A67C596860FC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9B00E3E1-6D33-7395-DE6F-203BAA1509CF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231EFE5D-F596-3DEC-EDE1-32B238BF30A1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69F19578-6E21-0A58-3CE0-EB1A2851C49F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B70147BB-74BC-4C3F-A06F-F100E2393BF4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68922AAC-F1E7-63DF-E4A9-EADB82FBC5D9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3" name="Glow Far Rt Upper VM">
            <a:extLst>
              <a:ext uri="{FF2B5EF4-FFF2-40B4-BE49-F238E27FC236}">
                <a16:creationId xmlns:a16="http://schemas.microsoft.com/office/drawing/2014/main" id="{1078DE30-8161-7A3E-6D79-BAB936524D56}"/>
              </a:ext>
            </a:extLst>
          </p:cNvPr>
          <p:cNvGrpSpPr/>
          <p:nvPr/>
        </p:nvGrpSpPr>
        <p:grpSpPr>
          <a:xfrm>
            <a:off x="9256799" y="3445166"/>
            <a:ext cx="373690" cy="114981"/>
            <a:chOff x="-1860843" y="3059045"/>
            <a:chExt cx="373690" cy="114981"/>
          </a:xfrm>
        </p:grpSpPr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C48FFF09-E3B5-DD92-3624-153637B8AE11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  <a:effectLst>
              <a:glow rad="139700">
                <a:srgbClr val="00F0B9">
                  <a:alpha val="40000"/>
                </a:srgbClr>
              </a:glo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8FD015CC-C53E-3CD6-5D82-05A970835CAC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406AC08B-C1DC-7EF4-0881-17732E6B6D72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1286C611-3BD9-E697-D6E0-05C9FF0FB3A6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608FF629-5615-786B-B9F3-E1F0FB9B636F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C2D68B57-F939-54C6-A3C1-0744EF9F79C3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777CD536-2A0B-1BD2-B116-31A4F2F5F9B9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6974C3FC-B59C-4E3C-C402-B914E139F88A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DCDB0DF5-D704-FF23-1C39-D36AEB3E5B5D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16EF61C2-1A0E-2DF7-4907-6B193E8A9CA1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5" name="Gray Lft IB Cloud Upper VM">
            <a:extLst>
              <a:ext uri="{FF2B5EF4-FFF2-40B4-BE49-F238E27FC236}">
                <a16:creationId xmlns:a16="http://schemas.microsoft.com/office/drawing/2014/main" id="{D5FA45DC-B963-8AB8-3C1B-30D9F731F2ED}"/>
              </a:ext>
            </a:extLst>
          </p:cNvPr>
          <p:cNvGrpSpPr/>
          <p:nvPr/>
        </p:nvGrpSpPr>
        <p:grpSpPr>
          <a:xfrm>
            <a:off x="8007729" y="2140565"/>
            <a:ext cx="373690" cy="114981"/>
            <a:chOff x="-1860843" y="3059045"/>
            <a:chExt cx="373690" cy="114981"/>
          </a:xfrm>
          <a:effectLst/>
        </p:grpSpPr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EFBC2E3F-B9CF-A300-8EA4-4B5B3AF30D60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30DB8D09-0A78-5898-C0B9-79BE96A4B333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59F8CD40-CDFD-60D7-7746-542AFABAB653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0EF9CC10-AC38-E36D-E757-55195C9EE84D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0010D7EB-0728-9108-488B-8193B79E1AC1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52B7C847-BCF6-34F1-99E8-8CDD2181E6F4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272990E8-3B68-A010-FE9C-9F0B1A71BC6C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25DBC0CD-EB87-B7F3-ED7E-839CF2FA2B2E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4D006256-2155-E09D-BEC3-D2B6EEB37484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3F0F0EDA-B947-4874-3C26-7C9C869CF1FB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56" name="2nd Glow Rt IB Pool Lower VM">
            <a:extLst>
              <a:ext uri="{FF2B5EF4-FFF2-40B4-BE49-F238E27FC236}">
                <a16:creationId xmlns:a16="http://schemas.microsoft.com/office/drawing/2014/main" id="{A04127D1-5BD7-EC01-EC0B-131BFB7F7713}"/>
              </a:ext>
            </a:extLst>
          </p:cNvPr>
          <p:cNvGrpSpPr/>
          <p:nvPr/>
        </p:nvGrpSpPr>
        <p:grpSpPr>
          <a:xfrm>
            <a:off x="8007224" y="2518471"/>
            <a:ext cx="373690" cy="114981"/>
            <a:chOff x="-1860843" y="3059045"/>
            <a:chExt cx="373690" cy="114981"/>
          </a:xfrm>
          <a:effectLst>
            <a:glow rad="139700">
              <a:srgbClr val="00F0B9">
                <a:alpha val="40000"/>
              </a:srgbClr>
            </a:glow>
          </a:effectLst>
        </p:grpSpPr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252F0167-C5CF-4795-EB14-03D43A3E5BB0}"/>
                </a:ext>
              </a:extLst>
            </p:cNvPr>
            <p:cNvSpPr/>
            <p:nvPr/>
          </p:nvSpPr>
          <p:spPr>
            <a:xfrm>
              <a:off x="-1860843" y="3059045"/>
              <a:ext cx="373690" cy="114981"/>
            </a:xfrm>
            <a:custGeom>
              <a:avLst/>
              <a:gdLst>
                <a:gd name="connsiteX0" fmla="*/ 0 w 388620"/>
                <a:gd name="connsiteY0" fmla="*/ 0 h 119575"/>
                <a:gd name="connsiteX1" fmla="*/ 388620 w 388620"/>
                <a:gd name="connsiteY1" fmla="*/ 0 h 119575"/>
                <a:gd name="connsiteX2" fmla="*/ 388620 w 388620"/>
                <a:gd name="connsiteY2" fmla="*/ 119576 h 119575"/>
                <a:gd name="connsiteX3" fmla="*/ 0 w 388620"/>
                <a:gd name="connsiteY3" fmla="*/ 119576 h 1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" h="119575">
                  <a:moveTo>
                    <a:pt x="0" y="0"/>
                  </a:moveTo>
                  <a:lnTo>
                    <a:pt x="388620" y="0"/>
                  </a:lnTo>
                  <a:lnTo>
                    <a:pt x="388620" y="119576"/>
                  </a:lnTo>
                  <a:lnTo>
                    <a:pt x="0" y="119576"/>
                  </a:ln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33F11508-B006-8EED-45F0-A4A9E0A7025A}"/>
                </a:ext>
              </a:extLst>
            </p:cNvPr>
            <p:cNvSpPr/>
            <p:nvPr/>
          </p:nvSpPr>
          <p:spPr>
            <a:xfrm>
              <a:off x="-181772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BF41A97B-12E6-58E5-4C36-DA4E31346FA6}"/>
                </a:ext>
              </a:extLst>
            </p:cNvPr>
            <p:cNvSpPr/>
            <p:nvPr/>
          </p:nvSpPr>
          <p:spPr>
            <a:xfrm>
              <a:off x="-178897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A541C539-1DB0-CC49-7379-7DC55B2DF69E}"/>
                </a:ext>
              </a:extLst>
            </p:cNvPr>
            <p:cNvSpPr/>
            <p:nvPr/>
          </p:nvSpPr>
          <p:spPr>
            <a:xfrm>
              <a:off x="-1760235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0774A87D-48CE-B543-F322-E6521AABB901}"/>
                </a:ext>
              </a:extLst>
            </p:cNvPr>
            <p:cNvSpPr/>
            <p:nvPr/>
          </p:nvSpPr>
          <p:spPr>
            <a:xfrm>
              <a:off x="-1731489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FCB258EF-8166-1721-9AEA-40D56EA94293}"/>
                </a:ext>
              </a:extLst>
            </p:cNvPr>
            <p:cNvSpPr/>
            <p:nvPr/>
          </p:nvSpPr>
          <p:spPr>
            <a:xfrm>
              <a:off x="-1702744" y="3094977"/>
              <a:ext cx="7186" cy="43117"/>
            </a:xfrm>
            <a:custGeom>
              <a:avLst/>
              <a:gdLst>
                <a:gd name="connsiteX0" fmla="*/ 0 w 7473"/>
                <a:gd name="connsiteY0" fmla="*/ 0 h 44840"/>
                <a:gd name="connsiteX1" fmla="*/ 0 w 7473"/>
                <a:gd name="connsiteY1" fmla="*/ 44841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73" h="44840">
                  <a:moveTo>
                    <a:pt x="0" y="0"/>
                  </a:moveTo>
                  <a:lnTo>
                    <a:pt x="0" y="44841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28F66DF5-561F-A619-7C02-F6C210699645}"/>
                </a:ext>
              </a:extLst>
            </p:cNvPr>
            <p:cNvSpPr/>
            <p:nvPr/>
          </p:nvSpPr>
          <p:spPr>
            <a:xfrm>
              <a:off x="-1616507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1F8F953F-DB28-9EBC-B9AC-12E1BEB49F01}"/>
                </a:ext>
              </a:extLst>
            </p:cNvPr>
            <p:cNvSpPr/>
            <p:nvPr/>
          </p:nvSpPr>
          <p:spPr>
            <a:xfrm>
              <a:off x="-1645252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938921FE-B8C0-EDEF-191B-83775AC65EB5}"/>
                </a:ext>
              </a:extLst>
            </p:cNvPr>
            <p:cNvSpPr/>
            <p:nvPr/>
          </p:nvSpPr>
          <p:spPr>
            <a:xfrm>
              <a:off x="-1673998" y="3116536"/>
              <a:ext cx="14372" cy="7186"/>
            </a:xfrm>
            <a:custGeom>
              <a:avLst/>
              <a:gdLst>
                <a:gd name="connsiteX0" fmla="*/ 14947 w 14946"/>
                <a:gd name="connsiteY0" fmla="*/ 0 h 7473"/>
                <a:gd name="connsiteX1" fmla="*/ 0 w 14946"/>
                <a:gd name="connsiteY1" fmla="*/ 0 h 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46" h="7473">
                  <a:moveTo>
                    <a:pt x="14947" y="0"/>
                  </a:moveTo>
                  <a:lnTo>
                    <a:pt x="0" y="0"/>
                  </a:lnTo>
                </a:path>
              </a:pathLst>
            </a:custGeom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6DFDBE2A-9ED9-AD51-F79B-0B3B15F5280B}"/>
                </a:ext>
              </a:extLst>
            </p:cNvPr>
            <p:cNvSpPr/>
            <p:nvPr/>
          </p:nvSpPr>
          <p:spPr>
            <a:xfrm>
              <a:off x="-1573390" y="3094977"/>
              <a:ext cx="43117" cy="43117"/>
            </a:xfrm>
            <a:custGeom>
              <a:avLst/>
              <a:gdLst>
                <a:gd name="connsiteX0" fmla="*/ 44841 w 44840"/>
                <a:gd name="connsiteY0" fmla="*/ 22420 h 44840"/>
                <a:gd name="connsiteX1" fmla="*/ 22420 w 44840"/>
                <a:gd name="connsiteY1" fmla="*/ 44841 h 44840"/>
                <a:gd name="connsiteX2" fmla="*/ 0 w 44840"/>
                <a:gd name="connsiteY2" fmla="*/ 22420 h 44840"/>
                <a:gd name="connsiteX3" fmla="*/ 22420 w 44840"/>
                <a:gd name="connsiteY3" fmla="*/ 0 h 44840"/>
                <a:gd name="connsiteX4" fmla="*/ 44841 w 44840"/>
                <a:gd name="connsiteY4" fmla="*/ 22420 h 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0" h="44840">
                  <a:moveTo>
                    <a:pt x="44841" y="22420"/>
                  </a:moveTo>
                  <a:cubicBezTo>
                    <a:pt x="44841" y="34803"/>
                    <a:pt x="34803" y="44841"/>
                    <a:pt x="22420" y="44841"/>
                  </a:cubicBezTo>
                  <a:cubicBezTo>
                    <a:pt x="10038" y="44841"/>
                    <a:pt x="0" y="34803"/>
                    <a:pt x="0" y="22420"/>
                  </a:cubicBezTo>
                  <a:cubicBezTo>
                    <a:pt x="0" y="10038"/>
                    <a:pt x="10038" y="0"/>
                    <a:pt x="22420" y="0"/>
                  </a:cubicBezTo>
                  <a:cubicBezTo>
                    <a:pt x="34803" y="0"/>
                    <a:pt x="44841" y="10038"/>
                    <a:pt x="44841" y="22420"/>
                  </a:cubicBezTo>
                  <a:close/>
                </a:path>
              </a:pathLst>
            </a:custGeom>
            <a:noFill/>
            <a:ln w="12347" cap="flat">
              <a:solidFill>
                <a:srgbClr val="00F0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A40057A-D698-B904-60DE-0935D8BC8749}"/>
              </a:ext>
            </a:extLst>
          </p:cNvPr>
          <p:cNvSpPr txBox="1"/>
          <p:nvPr/>
        </p:nvSpPr>
        <p:spPr>
          <a:xfrm>
            <a:off x="10375871" y="4193396"/>
            <a:ext cx="1517977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rdita"/>
                <a:ea typeface="Noto Sans" panose="020B0502040504020204" pitchFamily="34" charset="0"/>
                <a:cs typeface="Arial"/>
              </a:rPr>
              <a:t>Developer Debbie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ordita" pitchFamily="50" charset="0"/>
              <a:ea typeface="Noto Sans" panose="020B0502040504020204" pitchFamily="34" charset="0"/>
              <a:cs typeface="Arial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00D0ABC3-EFF7-AD39-CB87-7A8F8FE1EE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7643" y="1897746"/>
            <a:ext cx="190500" cy="1905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3C4E673-C108-E7FA-893A-DDB2D4DAB9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3239" y="2427718"/>
            <a:ext cx="190500" cy="1905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23B94CF-0FAD-5EAE-71CA-7ED590B0D23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1256" y="3039789"/>
            <a:ext cx="190500" cy="1905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0513C41F-DFC3-FE1C-33DE-F7899F07D5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7126" y="3642938"/>
            <a:ext cx="190500" cy="1905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9D9ADA8-6740-1408-FC69-B6FCC028C7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7126" y="4260233"/>
            <a:ext cx="190500" cy="1905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C93E2DF-6332-EB78-2116-00A4E4ADE752}"/>
              </a:ext>
            </a:extLst>
          </p:cNvPr>
          <p:cNvSpPr txBox="1"/>
          <p:nvPr/>
        </p:nvSpPr>
        <p:spPr>
          <a:xfrm>
            <a:off x="989074" y="1832168"/>
            <a:ext cx="3005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Allocate a pool of needed capacity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09E290-3B7D-756A-1609-F5AE141540F2}"/>
              </a:ext>
            </a:extLst>
          </p:cNvPr>
          <p:cNvSpPr txBox="1"/>
          <p:nvPr/>
        </p:nvSpPr>
        <p:spPr>
          <a:xfrm>
            <a:off x="1001384" y="2350976"/>
            <a:ext cx="3497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Contain costs by utilizing spot instances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D53246-3A83-EBA4-FA54-F691E4E99B6D}"/>
              </a:ext>
            </a:extLst>
          </p:cNvPr>
          <p:cNvSpPr txBox="1"/>
          <p:nvPr/>
        </p:nvSpPr>
        <p:spPr>
          <a:xfrm>
            <a:off x="1003537" y="2869657"/>
            <a:ext cx="319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Burst when needed - </a:t>
            </a:r>
            <a:r>
              <a:rPr lang="en-US" sz="1400" dirty="0" err="1">
                <a:solidFill>
                  <a:schemeClr val="bg1"/>
                </a:solidFill>
              </a:rPr>
              <a:t>autoscale</a:t>
            </a:r>
            <a:r>
              <a:rPr lang="en-US" sz="1400" dirty="0">
                <a:solidFill>
                  <a:schemeClr val="bg1"/>
                </a:solidFill>
              </a:rPr>
              <a:t> based on compute core requirements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9D7CC0-E8E2-F7E4-44C7-3B1015A72169}"/>
              </a:ext>
            </a:extLst>
          </p:cNvPr>
          <p:cNvSpPr txBox="1"/>
          <p:nvPr/>
        </p:nvSpPr>
        <p:spPr>
          <a:xfrm>
            <a:off x="992837" y="3581637"/>
            <a:ext cx="3505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Orchestration service </a:t>
            </a:r>
            <a:r>
              <a:rPr lang="en-US" sz="1400" dirty="0" err="1">
                <a:solidFill>
                  <a:schemeClr val="bg1"/>
                </a:solidFill>
              </a:rPr>
              <a:t>manges</a:t>
            </a:r>
            <a:r>
              <a:rPr lang="en-US" sz="1400" dirty="0">
                <a:solidFill>
                  <a:schemeClr val="bg1"/>
                </a:solidFill>
              </a:rPr>
              <a:t> automation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88ABAB-9C8D-8D2B-A7D8-9C564FB2BB22}"/>
              </a:ext>
            </a:extLst>
          </p:cNvPr>
          <p:cNvSpPr txBox="1"/>
          <p:nvPr/>
        </p:nvSpPr>
        <p:spPr>
          <a:xfrm>
            <a:off x="982507" y="4025871"/>
            <a:ext cx="37960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0B9"/>
                </a:solidFill>
              </a:rPr>
              <a:t>Once configured automation will handle all elements of requests – deploy, hibernate, maintain pool, deallocation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EFBFDF9A-3C5E-F2D0-D6F8-0F463B98E3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2784" y="4925643"/>
            <a:ext cx="190500" cy="1905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B6376A2-ACBC-7765-8258-C43C6C5F200F}"/>
              </a:ext>
            </a:extLst>
          </p:cNvPr>
          <p:cNvSpPr txBox="1"/>
          <p:nvPr/>
        </p:nvSpPr>
        <p:spPr>
          <a:xfrm>
            <a:off x="986807" y="4863031"/>
            <a:ext cx="335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0B9"/>
                </a:solidFill>
              </a:rPr>
              <a:t>Supports all three major cloud providers</a:t>
            </a:r>
          </a:p>
          <a:p>
            <a:r>
              <a:rPr lang="en-US" sz="1400" dirty="0">
                <a:solidFill>
                  <a:srgbClr val="00F0B9"/>
                </a:solidFill>
              </a:rPr>
              <a:t>AWS, Azure, GCP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31A0A0C-693C-7C07-7DD0-F5E0D4CA3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118" y="6446835"/>
            <a:ext cx="486156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Gordita"/>
                <a:ea typeface="+mn-ea"/>
                <a:cs typeface="Arial"/>
              </a:rPr>
              <a:t>Proprietary  ©2021. All rights reserved. Incredibuild Software Ltd.</a:t>
            </a:r>
          </a:p>
        </p:txBody>
      </p:sp>
    </p:spTree>
    <p:extLst>
      <p:ext uri="{BB962C8B-B14F-4D97-AF65-F5344CB8AC3E}">
        <p14:creationId xmlns:p14="http://schemas.microsoft.com/office/powerpoint/2010/main" val="3452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3 -1.11111E-6 L -0.06328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11393 -0.000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-2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11354 -0.0004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-2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11367 0.0002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credibuild">
      <a:majorFont>
        <a:latin typeface="Gordita"/>
        <a:ea typeface=""/>
        <a:cs typeface="Arial"/>
      </a:majorFont>
      <a:minorFont>
        <a:latin typeface="Gordit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17842</TotalTime>
  <Words>1000</Words>
  <Application>Microsoft Office PowerPoint</Application>
  <PresentationFormat>Widescreen</PresentationFormat>
  <Paragraphs>247</Paragraphs>
  <Slides>15</Slides>
  <Notes>14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Gordita</vt:lpstr>
      <vt:lpstr>Gordita </vt:lpstr>
      <vt:lpstr>Gordita 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 Acceleration Platform – How’s It Work?</vt:lpstr>
      <vt:lpstr>Dev Acceleration Platform – Core…Stand Along To Blazing Fast</vt:lpstr>
      <vt:lpstr>PowerPoint Presentation</vt:lpstr>
      <vt:lpstr>Dev Acceleration Platform – Flying Fast In The Cloud…The Incredibuild Cloud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Beau Peck</dc:creator>
  <cp:lastModifiedBy>Beau Peck</cp:lastModifiedBy>
  <cp:revision>3</cp:revision>
  <dcterms:created xsi:type="dcterms:W3CDTF">2022-08-09T20:24:48Z</dcterms:created>
  <dcterms:modified xsi:type="dcterms:W3CDTF">2022-09-13T15:12:55Z</dcterms:modified>
</cp:coreProperties>
</file>