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</p:sldIdLst>
  <p:sldSz cy="5143500" cx="9144000"/>
  <p:notesSz cx="6858000" cy="9144000"/>
  <p:embeddedFontLst>
    <p:embeddedFont>
      <p:font typeface="Raleway"/>
      <p:regular r:id="rId37"/>
      <p:bold r:id="rId38"/>
      <p:italic r:id="rId39"/>
      <p:boldItalic r:id="rId40"/>
    </p:embeddedFont>
    <p:embeddedFont>
      <p:font typeface="Lato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5A17A89-6122-48E0-B574-EA54E7E571E9}">
  <a:tblStyle styleId="{85A17A89-6122-48E0-B574-EA54E7E571E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aleway-boldItalic.fntdata"/><Relationship Id="rId20" Type="http://schemas.openxmlformats.org/officeDocument/2006/relationships/slide" Target="slides/slide14.xml"/><Relationship Id="rId42" Type="http://schemas.openxmlformats.org/officeDocument/2006/relationships/font" Target="fonts/Lato-bold.fntdata"/><Relationship Id="rId41" Type="http://schemas.openxmlformats.org/officeDocument/2006/relationships/font" Target="fonts/Lato-regular.fntdata"/><Relationship Id="rId22" Type="http://schemas.openxmlformats.org/officeDocument/2006/relationships/slide" Target="slides/slide16.xml"/><Relationship Id="rId44" Type="http://schemas.openxmlformats.org/officeDocument/2006/relationships/font" Target="fonts/Lato-boldItalic.fntdata"/><Relationship Id="rId21" Type="http://schemas.openxmlformats.org/officeDocument/2006/relationships/slide" Target="slides/slide15.xml"/><Relationship Id="rId43" Type="http://schemas.openxmlformats.org/officeDocument/2006/relationships/font" Target="fonts/Lato-italic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font" Target="fonts/Raleway-regular.fntdata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font" Target="fonts/Raleway-italic.fntdata"/><Relationship Id="rId16" Type="http://schemas.openxmlformats.org/officeDocument/2006/relationships/slide" Target="slides/slide10.xml"/><Relationship Id="rId38" Type="http://schemas.openxmlformats.org/officeDocument/2006/relationships/font" Target="fonts/Raleway-bold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47e57e1b92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47e57e1b92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443461e08a_0_6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443461e08a_0_6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fdff62475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fdff62475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fdff62475a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fdff62475a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fdff62475a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fdff62475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fdff62475a_1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fdff62475a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fdff62475a_1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fdff62475a_1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fdff62475a_1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fdff62475a_1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fdff62475a_1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fdff62475a_1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443461e08a_0_6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443461e08a_0_6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446dd5a94b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446dd5a94b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443461e08a_0_5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443461e08a_0_5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fdff62475a_1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fdff62475a_1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fdff62475a_1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fdff62475a_1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47e57e1b92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147e57e1b92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fdff62475a_1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fdff62475a_1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fdff62475a_1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fdff62475a_1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fdff62475a_1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fdff62475a_1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fdff62475a_1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fdff62475a_1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fdff62475a_1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fdff62475a_1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fdff62475a_1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fdff62475a_1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446dd5a94b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1446dd5a94b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fdff62475a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fdff62475a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fdff62475a_1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fdff62475a_1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443461e08a_0_6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443461e08a_0_6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443461e08a_0_6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443461e08a_0_6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443461e08a_0_6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443461e08a_0_6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443461e08a_0_6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443461e08a_0_6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443461e08a_0_6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443461e08a_0_6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443461e08a_0_6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443461e08a_0_6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8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Better Support for C++ Containers</a:t>
            </a:r>
            <a:endParaRPr/>
          </a:p>
        </p:txBody>
      </p:sp>
      <p:sp>
        <p:nvSpPr>
          <p:cNvPr id="155" name="Google Shape;155;p22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Compare to the alternatives</a:t>
            </a:r>
            <a:endParaRPr/>
          </a:p>
        </p:txBody>
      </p:sp>
      <p:sp>
        <p:nvSpPr>
          <p:cNvPr id="156" name="Google Shape;156;p22"/>
          <p:cNvSpPr txBox="1"/>
          <p:nvPr>
            <p:ph idx="2" type="body"/>
          </p:nvPr>
        </p:nvSpPr>
        <p:spPr>
          <a:xfrm>
            <a:off x="5174225" y="1352625"/>
            <a:ext cx="3566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Djinni translates C++ vectors, sets and maps to Javascript's built-in arrays sets and maps.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AA0D91"/>
                </a:solidFill>
                <a:latin typeface="Consolas"/>
                <a:ea typeface="Consolas"/>
                <a:cs typeface="Consolas"/>
                <a:sym typeface="Consolas"/>
              </a:rPr>
              <a:t>const</a:t>
            </a: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strs: </a:t>
            </a:r>
            <a:r>
              <a:rPr lang="en" sz="1100">
                <a:solidFill>
                  <a:srgbClr val="5C2699"/>
                </a:solidFill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[] = cppObj.getStrings();</a:t>
            </a:r>
            <a:endParaRPr sz="1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With Embind they are translated to wrappers to C++ types rather than native JS containers.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6A00"/>
                </a:solidFill>
                <a:latin typeface="Consolas"/>
                <a:ea typeface="Consolas"/>
                <a:cs typeface="Consolas"/>
                <a:sym typeface="Consolas"/>
              </a:rPr>
              <a:t>// What is the type?</a:t>
            </a:r>
            <a:b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solidFill>
                  <a:srgbClr val="AA0D91"/>
                </a:solidFill>
                <a:latin typeface="Consolas"/>
                <a:ea typeface="Consolas"/>
                <a:cs typeface="Consolas"/>
                <a:sym typeface="Consolas"/>
              </a:rPr>
              <a:t>var</a:t>
            </a: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vec =  cppObj.getStrings();</a:t>
            </a:r>
            <a:b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solidFill>
                  <a:srgbClr val="006A00"/>
                </a:solidFill>
                <a:latin typeface="Consolas"/>
                <a:ea typeface="Consolas"/>
                <a:cs typeface="Consolas"/>
                <a:sym typeface="Consolas"/>
              </a:rPr>
              <a:t>// Getting value from vector</a:t>
            </a:r>
            <a:b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solidFill>
                  <a:srgbClr val="AA0D91"/>
                </a:solidFill>
                <a:latin typeface="Consolas"/>
                <a:ea typeface="Consolas"/>
                <a:cs typeface="Consolas"/>
                <a:sym typeface="Consolas"/>
              </a:rPr>
              <a:t>var</a:t>
            </a: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e = vec.get(</a:t>
            </a:r>
            <a:r>
              <a:rPr lang="en" sz="1100">
                <a:solidFill>
                  <a:srgbClr val="1C00CF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 sz="1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WebIDL binder does not translate containers automatically.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Implementing Interfaces in JS/TS</a:t>
            </a:r>
            <a:endParaRPr/>
          </a:p>
        </p:txBody>
      </p:sp>
      <p:sp>
        <p:nvSpPr>
          <p:cNvPr id="162" name="Google Shape;162;p23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Compare to the alternatives</a:t>
            </a:r>
            <a:endParaRPr/>
          </a:p>
        </p:txBody>
      </p:sp>
      <p:sp>
        <p:nvSpPr>
          <p:cNvPr id="163" name="Google Shape;163;p23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Implementing Djinni interfaces in JS/TS is at class level and very natural: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AA0D91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ClientInterfaceImpl </a:t>
            </a:r>
            <a:r>
              <a:rPr lang="en" sz="1100">
                <a:solidFill>
                  <a:srgbClr val="AA0D91"/>
                </a:solidFill>
                <a:latin typeface="Consolas"/>
                <a:ea typeface="Consolas"/>
                <a:cs typeface="Consolas"/>
                <a:sym typeface="Consolas"/>
              </a:rPr>
              <a:t>implements</a:t>
            </a: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test.ClientInterface {</a:t>
            </a:r>
            <a:b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returnStr() { </a:t>
            </a:r>
            <a:r>
              <a:rPr lang="en" sz="1100">
                <a:solidFill>
                  <a:srgbClr val="AA0D91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100">
                <a:solidFill>
                  <a:srgbClr val="C41A16"/>
                </a:solidFill>
                <a:latin typeface="Consolas"/>
                <a:ea typeface="Consolas"/>
                <a:cs typeface="Consolas"/>
                <a:sym typeface="Consolas"/>
              </a:rPr>
              <a:t>"test"</a:t>
            </a: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 }</a:t>
            </a:r>
            <a:b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In Embind, it has to be done at per object level:</a:t>
            </a:r>
            <a:endParaRPr sz="1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AA0D9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var</a:t>
            </a: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x = </a:t>
            </a:r>
            <a:endParaRPr sz="1100">
              <a:solidFill>
                <a:srgbClr val="000000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{ returnStr: </a:t>
            </a:r>
            <a:r>
              <a:rPr lang="en" sz="1100">
                <a:solidFill>
                  <a:srgbClr val="AA0D9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function</a:t>
            </a: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() { </a:t>
            </a:r>
            <a:r>
              <a:rPr lang="en" sz="1100">
                <a:solidFill>
                  <a:srgbClr val="AA0D9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100">
                <a:solidFill>
                  <a:srgbClr val="C41A16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"test"</a:t>
            </a: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; } };</a:t>
            </a:r>
            <a:b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solidFill>
                  <a:srgbClr val="AA0D9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var</a:t>
            </a: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o =</a:t>
            </a:r>
            <a:endParaRPr sz="1100">
              <a:solidFill>
                <a:srgbClr val="000000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Module.test.ClientInterface.implement(x);</a:t>
            </a:r>
            <a:endParaRPr sz="1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Asynchronous Methods</a:t>
            </a:r>
            <a:endParaRPr/>
          </a:p>
        </p:txBody>
      </p:sp>
      <p:sp>
        <p:nvSpPr>
          <p:cNvPr id="169" name="Google Shape;169;p24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Compare to the alternatives</a:t>
            </a:r>
            <a:endParaRPr/>
          </a:p>
        </p:txBody>
      </p:sp>
      <p:sp>
        <p:nvSpPr>
          <p:cNvPr id="170" name="Google Shape;170;p24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Djinni allows you to define async methods by passing </a:t>
            </a:r>
            <a:r>
              <a:rPr b="1" lang="en"/>
              <a:t>future&lt;&gt;</a:t>
            </a:r>
            <a:r>
              <a:rPr lang="en"/>
              <a:t> types.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Djinni:</a:t>
            </a:r>
            <a:endParaRPr b="1" sz="1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get_async_result(): future&lt;i32&gt;;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C++:</a:t>
            </a:r>
            <a:endParaRPr b="1" sz="1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djinni::Promise&lt;</a:t>
            </a:r>
            <a:r>
              <a:rPr lang="en" sz="1100">
                <a:solidFill>
                  <a:srgbClr val="AA0D91"/>
                </a:solidFill>
                <a:latin typeface="Consolas"/>
                <a:ea typeface="Consolas"/>
                <a:cs typeface="Consolas"/>
                <a:sym typeface="Consolas"/>
              </a:rPr>
              <a:t>int32_t</a:t>
            </a: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&gt; pr;</a:t>
            </a:r>
            <a:b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…</a:t>
            </a:r>
            <a:endParaRPr sz="1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djinni::Future&lt;</a:t>
            </a:r>
            <a:r>
              <a:rPr lang="en" sz="1100">
                <a:solidFill>
                  <a:srgbClr val="AA0D91"/>
                </a:solidFill>
                <a:latin typeface="Consolas"/>
                <a:ea typeface="Consolas"/>
                <a:cs typeface="Consolas"/>
                <a:sym typeface="Consolas"/>
              </a:rPr>
              <a:t>int32_t</a:t>
            </a: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&gt; Test::get_async_result() {</a:t>
            </a:r>
            <a:b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100">
                <a:solidFill>
                  <a:srgbClr val="AA0D91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pr.getFuture();</a:t>
            </a:r>
            <a:b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b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solidFill>
                  <a:srgbClr val="006A00"/>
                </a:solidFill>
                <a:latin typeface="Consolas"/>
                <a:ea typeface="Consolas"/>
                <a:cs typeface="Consolas"/>
                <a:sym typeface="Consolas"/>
              </a:rPr>
              <a:t>/* later: pr.setValue(42); */</a:t>
            </a:r>
            <a:endParaRPr sz="1100">
              <a:solidFill>
                <a:srgbClr val="006A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6A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TypeScript:</a:t>
            </a:r>
            <a:endParaRPr b="1" sz="11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AA0D91"/>
                </a:solidFill>
                <a:latin typeface="Consolas"/>
                <a:ea typeface="Consolas"/>
                <a:cs typeface="Consolas"/>
                <a:sym typeface="Consolas"/>
              </a:rPr>
              <a:t>const</a:t>
            </a: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r = </a:t>
            </a:r>
            <a:r>
              <a:rPr lang="en" sz="1100">
                <a:solidFill>
                  <a:srgbClr val="AA0D91"/>
                </a:solidFill>
                <a:latin typeface="Consolas"/>
                <a:ea typeface="Consolas"/>
                <a:cs typeface="Consolas"/>
                <a:sym typeface="Consolas"/>
              </a:rPr>
              <a:t>await</a:t>
            </a: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o.getAsyncResult();</a:t>
            </a:r>
            <a:endParaRPr sz="1100">
              <a:solidFill>
                <a:srgbClr val="006A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Building Web Apps with Djinni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Djinni Workflow</a:t>
            </a:r>
            <a:endParaRPr/>
          </a:p>
        </p:txBody>
      </p:sp>
      <p:sp>
        <p:nvSpPr>
          <p:cNvPr id="181" name="Google Shape;181;p26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Create Djinni IDL files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Define interfaces and their methods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Define user data types (records and enums)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Invoke the code generator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Djinni has a lot of command line options so we would typically create a shell script “run_djinni.sh”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Compile the code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Platform specific code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Portable C++ code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Djinni generated code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C++ Support library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7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Djinni IDL basics</a:t>
            </a:r>
            <a:endParaRPr/>
          </a:p>
        </p:txBody>
      </p:sp>
      <p:sp>
        <p:nvSpPr>
          <p:cNvPr id="187" name="Google Shape;187;p27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6A00"/>
                </a:solidFill>
                <a:latin typeface="Consolas"/>
                <a:ea typeface="Consolas"/>
                <a:cs typeface="Consolas"/>
                <a:sym typeface="Consolas"/>
              </a:rPr>
              <a:t># An interface that will be implemented in C++</a:t>
            </a:r>
            <a:endParaRPr sz="1100">
              <a:solidFill>
                <a:srgbClr val="006A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6A00"/>
                </a:solidFill>
                <a:latin typeface="Consolas"/>
                <a:ea typeface="Consolas"/>
                <a:cs typeface="Consolas"/>
                <a:sym typeface="Consolas"/>
              </a:rPr>
              <a:t># Interfaces have reference semantics</a:t>
            </a:r>
            <a:br>
              <a:rPr lang="en" sz="1100">
                <a:solidFill>
                  <a:srgbClr val="006A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my_interface = interface +c {</a:t>
            </a:r>
            <a:b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100">
                <a:solidFill>
                  <a:srgbClr val="006A00"/>
                </a:solidFill>
                <a:latin typeface="Consolas"/>
                <a:ea typeface="Consolas"/>
                <a:cs typeface="Consolas"/>
                <a:sym typeface="Consolas"/>
              </a:rPr>
              <a:t># Instance method</a:t>
            </a:r>
            <a:b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foo(pos: </a:t>
            </a: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position</a:t>
            </a: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): </a:t>
            </a: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color</a:t>
            </a: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b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100">
                <a:solidFill>
                  <a:srgbClr val="006A00"/>
                </a:solidFill>
                <a:latin typeface="Consolas"/>
                <a:ea typeface="Consolas"/>
                <a:cs typeface="Consolas"/>
                <a:sym typeface="Consolas"/>
              </a:rPr>
              <a:t># Static factory method, the entry point</a:t>
            </a:r>
            <a:b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static create(): my_interface;</a:t>
            </a:r>
            <a:b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7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6A00"/>
                </a:solidFill>
                <a:latin typeface="Consolas"/>
                <a:ea typeface="Consolas"/>
                <a:cs typeface="Consolas"/>
                <a:sym typeface="Consolas"/>
              </a:rPr>
              <a:t># A record with two 32-bit integer fields</a:t>
            </a:r>
            <a:endParaRPr sz="1100">
              <a:solidFill>
                <a:srgbClr val="006A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6A00"/>
                </a:solidFill>
                <a:latin typeface="Consolas"/>
                <a:ea typeface="Consolas"/>
                <a:cs typeface="Consolas"/>
                <a:sym typeface="Consolas"/>
              </a:rPr>
              <a:t># Records have value semantics</a:t>
            </a:r>
            <a:b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position = record {</a:t>
            </a:r>
            <a:b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x: i32;</a:t>
            </a:r>
            <a:b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y: i32;</a:t>
            </a:r>
            <a:b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b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solidFill>
                  <a:srgbClr val="006A00"/>
                </a:solidFill>
                <a:latin typeface="Consolas"/>
                <a:ea typeface="Consolas"/>
                <a:cs typeface="Consolas"/>
                <a:sym typeface="Consolas"/>
              </a:rPr>
              <a:t># An enum with 3 values</a:t>
            </a:r>
            <a:b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color = enum {</a:t>
            </a:r>
            <a:b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red;</a:t>
            </a:r>
            <a:b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green;</a:t>
            </a:r>
            <a:b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blue;</a:t>
            </a:r>
            <a:b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Djinni Primitive Types</a:t>
            </a:r>
            <a:endParaRPr/>
          </a:p>
        </p:txBody>
      </p:sp>
      <p:graphicFrame>
        <p:nvGraphicFramePr>
          <p:cNvPr id="194" name="Google Shape;194;p28"/>
          <p:cNvGraphicFramePr/>
          <p:nvPr/>
        </p:nvGraphicFramePr>
        <p:xfrm>
          <a:off x="729450" y="1967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{85A17A89-6122-48E0-B574-EA54E7E571E9}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Djinni Type</a:t>
                      </a:r>
                      <a:endParaRPr/>
                    </a:p>
                  </a:txBody>
                  <a:tcPr marT="91425" marB="91425" marR="91425" marL="91425"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Javascript Type</a:t>
                      </a:r>
                      <a:endParaRPr/>
                    </a:p>
                  </a:txBody>
                  <a:tcPr marT="91425" marB="91425" marR="91425" marL="91425"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C++ Type</a:t>
                      </a:r>
                      <a:endParaRPr/>
                    </a:p>
                  </a:txBody>
                  <a:tcPr marT="91425" marB="91425" marR="91425" marL="91425"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bool</a:t>
                      </a:r>
                      <a:endParaRPr/>
                    </a:p>
                  </a:txBody>
                  <a:tcPr marT="91425" marB="91425" marR="91425" marL="91425"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bool</a:t>
                      </a:r>
                      <a:endParaRPr/>
                    </a:p>
                  </a:txBody>
                  <a:tcPr marT="91425" marB="91425" marR="91425" marL="91425"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bool</a:t>
                      </a:r>
                      <a:endParaRPr/>
                    </a:p>
                  </a:txBody>
                  <a:tcPr marT="91425" marB="91425" marR="91425" marL="91425"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i8, i16, i32, f32, f64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Number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int8/16/32_t, float, double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i64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Bigint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int64_t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string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string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std::string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binary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Uint8Array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std::vector&lt;uint8_t&gt;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Date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Date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std::chrono::system_clock::time_point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Djinni Composite Types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00" name="Google Shape;200;p29"/>
          <p:cNvGraphicFramePr/>
          <p:nvPr/>
        </p:nvGraphicFramePr>
        <p:xfrm>
          <a:off x="729450" y="1967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{85A17A89-6122-48E0-B574-EA54E7E571E9}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Djinni Type</a:t>
                      </a:r>
                      <a:endParaRPr/>
                    </a:p>
                  </a:txBody>
                  <a:tcPr marT="91425" marB="91425" marR="91425" marL="91425"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Javascript Type</a:t>
                      </a:r>
                      <a:endParaRPr/>
                    </a:p>
                  </a:txBody>
                  <a:tcPr marT="91425" marB="91425" marR="91425" marL="91425"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C++ Type</a:t>
                      </a:r>
                      <a:endParaRPr/>
                    </a:p>
                  </a:txBody>
                  <a:tcPr marT="91425" marB="91425" marR="91425" marL="91425"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list&lt;T&gt;</a:t>
                      </a:r>
                      <a:endParaRPr/>
                    </a:p>
                  </a:txBody>
                  <a:tcPr marT="91425" marB="91425" marR="91425" marL="91425"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Array</a:t>
                      </a:r>
                      <a:endParaRPr/>
                    </a:p>
                  </a:txBody>
                  <a:tcPr marT="91425" marB="91425" marR="91425" marL="91425"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std::vector&lt;&gt;</a:t>
                      </a:r>
                      <a:endParaRPr/>
                    </a:p>
                  </a:txBody>
                  <a:tcPr marT="91425" marB="91425" marR="91425" marL="91425"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set&lt;T&gt;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Set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std::unordered_set&lt;&gt;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map&lt;T&gt;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Map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std::unordered_map&lt;&gt;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optional&lt;T&gt;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 or undefined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std::optional&lt;&gt;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0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try it out!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[Live demo] Turn a mobile app to a web app</a:t>
            </a:r>
            <a:endParaRPr/>
          </a:p>
        </p:txBody>
      </p:sp>
      <p:sp>
        <p:nvSpPr>
          <p:cNvPr id="211" name="Google Shape;211;p31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Use Djinni to generate code for Wasm/TS from the same IDL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Compile C++ code files with emcc into a .wasm file and a .js helper file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Create HTML page and JS/TS code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[Optional] Compile TS code into JS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[Optional] Bundle JS code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Run the web app!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idx="1" type="body"/>
          </p:nvPr>
        </p:nvSpPr>
        <p:spPr>
          <a:xfrm>
            <a:off x="721225" y="2443150"/>
            <a:ext cx="3300900" cy="19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It </a:t>
            </a:r>
            <a:r>
              <a:rPr lang="en" sz="2000">
                <a:solidFill>
                  <a:srgbClr val="000000"/>
                </a:solidFill>
              </a:rPr>
              <a:t>shares a lot of the same C++ code written for the Snapchat mobile apps.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The tool we use to bind the C++ code to TypeScript is the same one we use for iOS and Android: </a:t>
            </a:r>
            <a:r>
              <a:rPr b="1" lang="en" sz="2000">
                <a:solidFill>
                  <a:srgbClr val="000000"/>
                </a:solidFill>
              </a:rPr>
              <a:t>Djinni</a:t>
            </a:r>
            <a:endParaRPr b="1" sz="2000">
              <a:solidFill>
                <a:srgbClr val="000000"/>
              </a:solidFill>
            </a:endParaRPr>
          </a:p>
        </p:txBody>
      </p:sp>
      <p:sp>
        <p:nvSpPr>
          <p:cNvPr id="92" name="Google Shape;92;p14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Snapchat for Desktop web</a:t>
            </a:r>
            <a:endParaRPr/>
          </a:p>
        </p:txBody>
      </p:sp>
      <p:pic>
        <p:nvPicPr>
          <p:cNvPr id="93" name="Google Shape;9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0900" y="1674550"/>
            <a:ext cx="4808300" cy="2704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2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Under The Hood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Design Philosophy of Djinni/Wasm </a:t>
            </a:r>
            <a:endParaRPr/>
          </a:p>
        </p:txBody>
      </p:sp>
      <p:sp>
        <p:nvSpPr>
          <p:cNvPr id="222" name="Google Shape;222;p33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Prioritize developer productivity: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Portable C++ implementation code should work across all platforms.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JS/TS user code should resemble Java/ObjC code on Android and iOS.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Use JS native types as much as possible.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Feature parity with Android and iOS.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Crossing the WebAssembly/Javascript boundary</a:t>
            </a:r>
            <a:endParaRPr/>
          </a:p>
        </p:txBody>
      </p:sp>
      <p:sp>
        <p:nvSpPr>
          <p:cNvPr id="228" name="Google Shape;228;p34"/>
          <p:cNvSpPr txBox="1"/>
          <p:nvPr>
            <p:ph idx="1" type="body"/>
          </p:nvPr>
        </p:nvSpPr>
        <p:spPr>
          <a:xfrm>
            <a:off x="729450" y="2078875"/>
            <a:ext cx="7688700" cy="266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 Assembly functions can be called directly from Javascript, however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 only data type they can directly exchange is just simple numbers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 address space of the C++ module is an `ArrayBuffer` in Javascript. It is accessible from Javascript as `Module.HEAPU32` for example as 32-bit words.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 order to pass other types of data we can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Pass the address of C++ data as a number, and then access the C++ memory space  from JS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Assign a numerical token to the data, and pass the token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We currently use embind to pass basic data types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Numbers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Strings (Embind handles C++ memory access for us)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Opaque objects (through the `emscripten::val` C++ type, Embind assigns a token to the object)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C++ Objects in Javascript</a:t>
            </a:r>
            <a:endParaRPr/>
          </a:p>
        </p:txBody>
      </p:sp>
      <p:sp>
        <p:nvSpPr>
          <p:cNvPr id="234" name="Google Shape;234;p35"/>
          <p:cNvSpPr/>
          <p:nvPr/>
        </p:nvSpPr>
        <p:spPr>
          <a:xfrm>
            <a:off x="1472250" y="2304150"/>
            <a:ext cx="1605000" cy="535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C++ Impl Object</a:t>
            </a:r>
            <a:endParaRPr/>
          </a:p>
        </p:txBody>
      </p:sp>
      <p:sp>
        <p:nvSpPr>
          <p:cNvPr id="235" name="Google Shape;235;p35"/>
          <p:cNvSpPr/>
          <p:nvPr/>
        </p:nvSpPr>
        <p:spPr>
          <a:xfrm>
            <a:off x="1472250" y="3289650"/>
            <a:ext cx="1605000" cy="535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std::shared_ptr&lt;&gt;</a:t>
            </a:r>
            <a:endParaRPr/>
          </a:p>
        </p:txBody>
      </p:sp>
      <p:cxnSp>
        <p:nvCxnSpPr>
          <p:cNvPr id="236" name="Google Shape;236;p35"/>
          <p:cNvCxnSpPr/>
          <p:nvPr/>
        </p:nvCxnSpPr>
        <p:spPr>
          <a:xfrm flipH="1">
            <a:off x="4234150" y="2108850"/>
            <a:ext cx="600" cy="191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237" name="Google Shape;237;p35"/>
          <p:cNvSpPr/>
          <p:nvPr/>
        </p:nvSpPr>
        <p:spPr>
          <a:xfrm>
            <a:off x="5392250" y="3289650"/>
            <a:ext cx="1605000" cy="535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Cpp</a:t>
            </a:r>
            <a:r>
              <a:rPr lang="en"/>
              <a:t>Proxy</a:t>
            </a:r>
            <a:endParaRPr/>
          </a:p>
        </p:txBody>
      </p:sp>
      <p:cxnSp>
        <p:nvCxnSpPr>
          <p:cNvPr id="238" name="Google Shape;238;p35"/>
          <p:cNvCxnSpPr>
            <a:stCxn id="235" idx="0"/>
            <a:endCxn id="234" idx="2"/>
          </p:cNvCxnSpPr>
          <p:nvPr/>
        </p:nvCxnSpPr>
        <p:spPr>
          <a:xfrm rot="10800000">
            <a:off x="2274750" y="2839350"/>
            <a:ext cx="0" cy="45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9" name="Google Shape;239;p35"/>
          <p:cNvCxnSpPr>
            <a:stCxn id="237" idx="1"/>
            <a:endCxn id="235" idx="3"/>
          </p:cNvCxnSpPr>
          <p:nvPr/>
        </p:nvCxnSpPr>
        <p:spPr>
          <a:xfrm rot="10800000">
            <a:off x="3077150" y="3557250"/>
            <a:ext cx="2315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0" name="Google Shape;240;p35"/>
          <p:cNvSpPr/>
          <p:nvPr/>
        </p:nvSpPr>
        <p:spPr>
          <a:xfrm>
            <a:off x="5392250" y="2304150"/>
            <a:ext cx="1605000" cy="535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JS/TS Code</a:t>
            </a:r>
            <a:endParaRPr/>
          </a:p>
        </p:txBody>
      </p:sp>
      <p:cxnSp>
        <p:nvCxnSpPr>
          <p:cNvPr id="241" name="Google Shape;241;p35"/>
          <p:cNvCxnSpPr>
            <a:stCxn id="240" idx="2"/>
            <a:endCxn id="237" idx="0"/>
          </p:cNvCxnSpPr>
          <p:nvPr/>
        </p:nvCxnSpPr>
        <p:spPr>
          <a:xfrm>
            <a:off x="6194750" y="2839350"/>
            <a:ext cx="0" cy="45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2" name="Google Shape;242;p35"/>
          <p:cNvSpPr txBox="1"/>
          <p:nvPr/>
        </p:nvSpPr>
        <p:spPr>
          <a:xfrm>
            <a:off x="729450" y="4144975"/>
            <a:ext cx="7688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Djinni 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generates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 CppProxy objects that forward method calls to C++ objects.  C++ objects are managed with shared_ptr&lt;&gt; so releasing them in C++ code  does not invalidate your reference in JS/TS code.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Automatic Memory Management</a:t>
            </a:r>
            <a:endParaRPr/>
          </a:p>
        </p:txBody>
      </p:sp>
      <p:sp>
        <p:nvSpPr>
          <p:cNvPr id="248" name="Google Shape;248;p36"/>
          <p:cNvSpPr/>
          <p:nvPr/>
        </p:nvSpPr>
        <p:spPr>
          <a:xfrm>
            <a:off x="729450" y="2312675"/>
            <a:ext cx="1605000" cy="535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C++ Object</a:t>
            </a:r>
            <a:endParaRPr/>
          </a:p>
        </p:txBody>
      </p:sp>
      <p:sp>
        <p:nvSpPr>
          <p:cNvPr id="249" name="Google Shape;249;p36"/>
          <p:cNvSpPr/>
          <p:nvPr/>
        </p:nvSpPr>
        <p:spPr>
          <a:xfrm>
            <a:off x="729450" y="3298175"/>
            <a:ext cx="1605000" cy="535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std::shared_ptr&lt;&gt;</a:t>
            </a:r>
            <a:endParaRPr/>
          </a:p>
        </p:txBody>
      </p:sp>
      <p:cxnSp>
        <p:nvCxnSpPr>
          <p:cNvPr id="250" name="Google Shape;250;p36"/>
          <p:cNvCxnSpPr/>
          <p:nvPr/>
        </p:nvCxnSpPr>
        <p:spPr>
          <a:xfrm>
            <a:off x="3184600" y="2125925"/>
            <a:ext cx="0" cy="2578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251" name="Google Shape;251;p36"/>
          <p:cNvSpPr/>
          <p:nvPr/>
        </p:nvSpPr>
        <p:spPr>
          <a:xfrm>
            <a:off x="4034750" y="3298200"/>
            <a:ext cx="1605000" cy="535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CppProxy</a:t>
            </a:r>
            <a:endParaRPr/>
          </a:p>
        </p:txBody>
      </p:sp>
      <p:cxnSp>
        <p:nvCxnSpPr>
          <p:cNvPr id="252" name="Google Shape;252;p36"/>
          <p:cNvCxnSpPr>
            <a:stCxn id="249" idx="0"/>
            <a:endCxn id="248" idx="2"/>
          </p:cNvCxnSpPr>
          <p:nvPr/>
        </p:nvCxnSpPr>
        <p:spPr>
          <a:xfrm rot="10800000">
            <a:off x="1531950" y="2847875"/>
            <a:ext cx="0" cy="45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3" name="Google Shape;253;p36"/>
          <p:cNvCxnSpPr>
            <a:stCxn id="251" idx="1"/>
            <a:endCxn id="249" idx="3"/>
          </p:cNvCxnSpPr>
          <p:nvPr/>
        </p:nvCxnSpPr>
        <p:spPr>
          <a:xfrm rot="10800000">
            <a:off x="2334350" y="3565800"/>
            <a:ext cx="1700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4" name="Google Shape;254;p36"/>
          <p:cNvSpPr/>
          <p:nvPr/>
        </p:nvSpPr>
        <p:spPr>
          <a:xfrm>
            <a:off x="4034750" y="2308413"/>
            <a:ext cx="1605000" cy="535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JS/TS Code</a:t>
            </a:r>
            <a:endParaRPr/>
          </a:p>
        </p:txBody>
      </p:sp>
      <p:cxnSp>
        <p:nvCxnSpPr>
          <p:cNvPr id="255" name="Google Shape;255;p36"/>
          <p:cNvCxnSpPr>
            <a:stCxn id="254" idx="2"/>
            <a:endCxn id="251" idx="0"/>
          </p:cNvCxnSpPr>
          <p:nvPr/>
        </p:nvCxnSpPr>
        <p:spPr>
          <a:xfrm>
            <a:off x="4837250" y="2843613"/>
            <a:ext cx="0" cy="454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6" name="Google Shape;256;p36"/>
          <p:cNvSpPr/>
          <p:nvPr/>
        </p:nvSpPr>
        <p:spPr>
          <a:xfrm>
            <a:off x="6616650" y="3298200"/>
            <a:ext cx="1801500" cy="535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FinalizationRegistry</a:t>
            </a:r>
            <a:endParaRPr/>
          </a:p>
        </p:txBody>
      </p:sp>
      <p:cxnSp>
        <p:nvCxnSpPr>
          <p:cNvPr id="257" name="Google Shape;257;p36"/>
          <p:cNvCxnSpPr>
            <a:stCxn id="256" idx="1"/>
            <a:endCxn id="251" idx="3"/>
          </p:cNvCxnSpPr>
          <p:nvPr/>
        </p:nvCxnSpPr>
        <p:spPr>
          <a:xfrm rot="10800000">
            <a:off x="5639850" y="3565800"/>
            <a:ext cx="976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258" name="Google Shape;258;p36"/>
          <p:cNvCxnSpPr>
            <a:stCxn id="256" idx="2"/>
            <a:endCxn id="249" idx="2"/>
          </p:cNvCxnSpPr>
          <p:nvPr/>
        </p:nvCxnSpPr>
        <p:spPr>
          <a:xfrm rot="5400000">
            <a:off x="4524300" y="840900"/>
            <a:ext cx="600" cy="5985600"/>
          </a:xfrm>
          <a:prstGeom prst="curvedConnector3">
            <a:avLst>
              <a:gd fmla="val 1102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9" name="Google Shape;259;p36"/>
          <p:cNvSpPr txBox="1"/>
          <p:nvPr/>
        </p:nvSpPr>
        <p:spPr>
          <a:xfrm>
            <a:off x="4222125" y="4094700"/>
            <a:ext cx="84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Release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0" name="Google Shape;260;p36"/>
          <p:cNvSpPr txBox="1"/>
          <p:nvPr/>
        </p:nvSpPr>
        <p:spPr>
          <a:xfrm>
            <a:off x="5906250" y="2125925"/>
            <a:ext cx="2846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When JS owned proxy expires, the shared_ptr&lt;&gt; is automatically released.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Retaining Object Identity</a:t>
            </a:r>
            <a:endParaRPr/>
          </a:p>
        </p:txBody>
      </p:sp>
      <p:sp>
        <p:nvSpPr>
          <p:cNvPr id="266" name="Google Shape;266;p37"/>
          <p:cNvSpPr/>
          <p:nvPr/>
        </p:nvSpPr>
        <p:spPr>
          <a:xfrm>
            <a:off x="729450" y="2312675"/>
            <a:ext cx="1605000" cy="535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C++ Object</a:t>
            </a:r>
            <a:endParaRPr/>
          </a:p>
        </p:txBody>
      </p:sp>
      <p:sp>
        <p:nvSpPr>
          <p:cNvPr id="267" name="Google Shape;267;p37"/>
          <p:cNvSpPr/>
          <p:nvPr/>
        </p:nvSpPr>
        <p:spPr>
          <a:xfrm>
            <a:off x="729450" y="3298175"/>
            <a:ext cx="1605000" cy="535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std::shared_ptr&lt;&gt;</a:t>
            </a:r>
            <a:endParaRPr/>
          </a:p>
        </p:txBody>
      </p:sp>
      <p:cxnSp>
        <p:nvCxnSpPr>
          <p:cNvPr id="268" name="Google Shape;268;p37"/>
          <p:cNvCxnSpPr/>
          <p:nvPr/>
        </p:nvCxnSpPr>
        <p:spPr>
          <a:xfrm>
            <a:off x="3184600" y="2125925"/>
            <a:ext cx="0" cy="2578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269" name="Google Shape;269;p37"/>
          <p:cNvSpPr/>
          <p:nvPr/>
        </p:nvSpPr>
        <p:spPr>
          <a:xfrm>
            <a:off x="4034750" y="3298200"/>
            <a:ext cx="1605000" cy="535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CppProxy</a:t>
            </a:r>
            <a:endParaRPr/>
          </a:p>
        </p:txBody>
      </p:sp>
      <p:cxnSp>
        <p:nvCxnSpPr>
          <p:cNvPr id="270" name="Google Shape;270;p37"/>
          <p:cNvCxnSpPr>
            <a:stCxn id="267" idx="0"/>
            <a:endCxn id="266" idx="2"/>
          </p:cNvCxnSpPr>
          <p:nvPr/>
        </p:nvCxnSpPr>
        <p:spPr>
          <a:xfrm rot="10800000">
            <a:off x="1531950" y="2847875"/>
            <a:ext cx="0" cy="45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1" name="Google Shape;271;p37"/>
          <p:cNvCxnSpPr>
            <a:stCxn id="269" idx="1"/>
            <a:endCxn id="267" idx="3"/>
          </p:cNvCxnSpPr>
          <p:nvPr/>
        </p:nvCxnSpPr>
        <p:spPr>
          <a:xfrm rot="10800000">
            <a:off x="2334350" y="3565800"/>
            <a:ext cx="1700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72" name="Google Shape;272;p37"/>
          <p:cNvSpPr/>
          <p:nvPr/>
        </p:nvSpPr>
        <p:spPr>
          <a:xfrm>
            <a:off x="4034750" y="2308413"/>
            <a:ext cx="1605000" cy="535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JS/TS Code</a:t>
            </a:r>
            <a:endParaRPr/>
          </a:p>
        </p:txBody>
      </p:sp>
      <p:cxnSp>
        <p:nvCxnSpPr>
          <p:cNvPr id="273" name="Google Shape;273;p37"/>
          <p:cNvCxnSpPr>
            <a:stCxn id="272" idx="2"/>
            <a:endCxn id="269" idx="0"/>
          </p:cNvCxnSpPr>
          <p:nvPr/>
        </p:nvCxnSpPr>
        <p:spPr>
          <a:xfrm>
            <a:off x="4837250" y="2843613"/>
            <a:ext cx="0" cy="454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74" name="Google Shape;274;p37"/>
          <p:cNvSpPr/>
          <p:nvPr/>
        </p:nvSpPr>
        <p:spPr>
          <a:xfrm>
            <a:off x="6616650" y="3298200"/>
            <a:ext cx="1801500" cy="535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FinalizationRegistry</a:t>
            </a:r>
            <a:endParaRPr/>
          </a:p>
        </p:txBody>
      </p:sp>
      <p:cxnSp>
        <p:nvCxnSpPr>
          <p:cNvPr id="275" name="Google Shape;275;p37"/>
          <p:cNvCxnSpPr>
            <a:stCxn id="274" idx="1"/>
            <a:endCxn id="269" idx="3"/>
          </p:cNvCxnSpPr>
          <p:nvPr/>
        </p:nvCxnSpPr>
        <p:spPr>
          <a:xfrm rot="10800000">
            <a:off x="5639850" y="3565800"/>
            <a:ext cx="976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276" name="Google Shape;276;p37"/>
          <p:cNvSpPr/>
          <p:nvPr/>
        </p:nvSpPr>
        <p:spPr>
          <a:xfrm>
            <a:off x="729450" y="4283675"/>
            <a:ext cx="1605000" cy="454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CppProxyCache</a:t>
            </a:r>
            <a:endParaRPr/>
          </a:p>
        </p:txBody>
      </p:sp>
      <p:cxnSp>
        <p:nvCxnSpPr>
          <p:cNvPr id="277" name="Google Shape;277;p37"/>
          <p:cNvCxnSpPr>
            <a:stCxn id="276" idx="3"/>
            <a:endCxn id="269" idx="2"/>
          </p:cNvCxnSpPr>
          <p:nvPr/>
        </p:nvCxnSpPr>
        <p:spPr>
          <a:xfrm flipH="1" rot="10800000">
            <a:off x="2334450" y="3833525"/>
            <a:ext cx="2502900" cy="677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278" name="Google Shape;278;p37"/>
          <p:cNvSpPr txBox="1"/>
          <p:nvPr/>
        </p:nvSpPr>
        <p:spPr>
          <a:xfrm>
            <a:off x="6070500" y="2125925"/>
            <a:ext cx="2893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The same C++ object always returns to JS as the same proxy.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Javascript Objects in C++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38"/>
          <p:cNvSpPr/>
          <p:nvPr/>
        </p:nvSpPr>
        <p:spPr>
          <a:xfrm>
            <a:off x="729450" y="2304225"/>
            <a:ext cx="1605000" cy="535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C++ User Code</a:t>
            </a:r>
            <a:endParaRPr/>
          </a:p>
        </p:txBody>
      </p:sp>
      <p:sp>
        <p:nvSpPr>
          <p:cNvPr id="285" name="Google Shape;285;p38"/>
          <p:cNvSpPr/>
          <p:nvPr/>
        </p:nvSpPr>
        <p:spPr>
          <a:xfrm>
            <a:off x="729450" y="3130500"/>
            <a:ext cx="1605000" cy="535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std::shared_ptr&lt;&gt;</a:t>
            </a:r>
            <a:endParaRPr/>
          </a:p>
        </p:txBody>
      </p:sp>
      <p:cxnSp>
        <p:nvCxnSpPr>
          <p:cNvPr id="286" name="Google Shape;286;p38"/>
          <p:cNvCxnSpPr/>
          <p:nvPr/>
        </p:nvCxnSpPr>
        <p:spPr>
          <a:xfrm>
            <a:off x="5412975" y="2108850"/>
            <a:ext cx="0" cy="2578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287" name="Google Shape;287;p38"/>
          <p:cNvSpPr/>
          <p:nvPr/>
        </p:nvSpPr>
        <p:spPr>
          <a:xfrm>
            <a:off x="6149725" y="3130500"/>
            <a:ext cx="1605000" cy="535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JS/TS Object</a:t>
            </a:r>
            <a:endParaRPr/>
          </a:p>
        </p:txBody>
      </p:sp>
      <p:sp>
        <p:nvSpPr>
          <p:cNvPr id="288" name="Google Shape;288;p38"/>
          <p:cNvSpPr/>
          <p:nvPr/>
        </p:nvSpPr>
        <p:spPr>
          <a:xfrm>
            <a:off x="3071213" y="3130500"/>
            <a:ext cx="1605000" cy="535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JsProxy</a:t>
            </a:r>
            <a:endParaRPr/>
          </a:p>
        </p:txBody>
      </p:sp>
      <p:cxnSp>
        <p:nvCxnSpPr>
          <p:cNvPr id="289" name="Google Shape;289;p38"/>
          <p:cNvCxnSpPr>
            <a:stCxn id="284" idx="2"/>
            <a:endCxn id="285" idx="0"/>
          </p:cNvCxnSpPr>
          <p:nvPr/>
        </p:nvCxnSpPr>
        <p:spPr>
          <a:xfrm>
            <a:off x="1531950" y="2839425"/>
            <a:ext cx="0" cy="291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0" name="Google Shape;290;p38"/>
          <p:cNvCxnSpPr>
            <a:stCxn id="285" idx="3"/>
            <a:endCxn id="288" idx="1"/>
          </p:cNvCxnSpPr>
          <p:nvPr/>
        </p:nvCxnSpPr>
        <p:spPr>
          <a:xfrm>
            <a:off x="2334450" y="3398100"/>
            <a:ext cx="736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1" name="Google Shape;291;p38"/>
          <p:cNvCxnSpPr>
            <a:stCxn id="288" idx="3"/>
            <a:endCxn id="287" idx="1"/>
          </p:cNvCxnSpPr>
          <p:nvPr/>
        </p:nvCxnSpPr>
        <p:spPr>
          <a:xfrm>
            <a:off x="4676213" y="3398100"/>
            <a:ext cx="1473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92" name="Google Shape;292;p38"/>
          <p:cNvSpPr/>
          <p:nvPr/>
        </p:nvSpPr>
        <p:spPr>
          <a:xfrm>
            <a:off x="3071213" y="4152150"/>
            <a:ext cx="1605000" cy="535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JsProxyCache</a:t>
            </a:r>
            <a:endParaRPr/>
          </a:p>
        </p:txBody>
      </p:sp>
      <p:cxnSp>
        <p:nvCxnSpPr>
          <p:cNvPr id="293" name="Google Shape;293;p38"/>
          <p:cNvCxnSpPr>
            <a:stCxn id="292" idx="0"/>
            <a:endCxn id="288" idx="2"/>
          </p:cNvCxnSpPr>
          <p:nvPr/>
        </p:nvCxnSpPr>
        <p:spPr>
          <a:xfrm rot="10800000">
            <a:off x="3873713" y="3665550"/>
            <a:ext cx="0" cy="48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294" name="Google Shape;294;p38"/>
          <p:cNvSpPr txBox="1"/>
          <p:nvPr/>
        </p:nvSpPr>
        <p:spPr>
          <a:xfrm>
            <a:off x="729450" y="3956775"/>
            <a:ext cx="1707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The same JS object always returns as the same proxy too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5" name="Google Shape;295;p38"/>
          <p:cNvSpPr txBox="1"/>
          <p:nvPr/>
        </p:nvSpPr>
        <p:spPr>
          <a:xfrm>
            <a:off x="2822963" y="2156100"/>
            <a:ext cx="2101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Proxy contains generated methods that forwards calls to JS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9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Marshalling Data Across the Language Boundary</a:t>
            </a:r>
            <a:endParaRPr/>
          </a:p>
        </p:txBody>
      </p:sp>
      <p:sp>
        <p:nvSpPr>
          <p:cNvPr id="301" name="Google Shape;301;p39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Djinni data marshalling </a:t>
            </a:r>
            <a:r>
              <a:rPr lang="en"/>
              <a:t>protocol: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AA0D91"/>
                </a:solidFill>
                <a:latin typeface="Consolas"/>
                <a:ea typeface="Consolas"/>
                <a:cs typeface="Consolas"/>
                <a:sym typeface="Consolas"/>
              </a:rPr>
              <a:t>struct</a:t>
            </a: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100">
                <a:solidFill>
                  <a:srgbClr val="5C2699"/>
                </a:solidFill>
                <a:latin typeface="Consolas"/>
                <a:ea typeface="Consolas"/>
                <a:cs typeface="Consolas"/>
                <a:sym typeface="Consolas"/>
              </a:rPr>
              <a:t>MarshallingHelperClass</a:t>
            </a: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b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100">
                <a:solidFill>
                  <a:srgbClr val="AA0D91"/>
                </a:solidFill>
                <a:latin typeface="Consolas"/>
                <a:ea typeface="Consolas"/>
                <a:cs typeface="Consolas"/>
                <a:sym typeface="Consolas"/>
              </a:rPr>
              <a:t>using</a:t>
            </a: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CppType = ...;</a:t>
            </a:r>
            <a:b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100">
                <a:solidFill>
                  <a:srgbClr val="AA0D91"/>
                </a:solidFill>
                <a:latin typeface="Consolas"/>
                <a:ea typeface="Consolas"/>
                <a:cs typeface="Consolas"/>
                <a:sym typeface="Consolas"/>
              </a:rPr>
              <a:t>using</a:t>
            </a: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JsType = ...;</a:t>
            </a:r>
            <a:b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b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100">
                <a:solidFill>
                  <a:srgbClr val="AA0D91"/>
                </a:solidFill>
                <a:latin typeface="Consolas"/>
                <a:ea typeface="Consolas"/>
                <a:cs typeface="Consolas"/>
                <a:sym typeface="Consolas"/>
              </a:rPr>
              <a:t>static</a:t>
            </a: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CppType </a:t>
            </a:r>
            <a:r>
              <a:rPr lang="en" sz="1100">
                <a:solidFill>
                  <a:srgbClr val="1C00CF"/>
                </a:solidFill>
                <a:latin typeface="Consolas"/>
                <a:ea typeface="Consolas"/>
                <a:cs typeface="Consolas"/>
                <a:sym typeface="Consolas"/>
              </a:rPr>
              <a:t>toCpp</a:t>
            </a:r>
            <a:r>
              <a:rPr lang="en" sz="1100">
                <a:solidFill>
                  <a:srgbClr val="5C2699"/>
                </a:solidFill>
                <a:latin typeface="Consolas"/>
                <a:ea typeface="Consolas"/>
                <a:cs typeface="Consolas"/>
                <a:sym typeface="Consolas"/>
              </a:rPr>
              <a:t>(JsType x)</a:t>
            </a: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lang="en" sz="1100">
                <a:solidFill>
                  <a:srgbClr val="AA0D91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...;}</a:t>
            </a:r>
            <a:b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100">
                <a:solidFill>
                  <a:srgbClr val="AA0D91"/>
                </a:solidFill>
                <a:latin typeface="Consolas"/>
                <a:ea typeface="Consolas"/>
                <a:cs typeface="Consolas"/>
                <a:sym typeface="Consolas"/>
              </a:rPr>
              <a:t>static</a:t>
            </a: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JsType </a:t>
            </a:r>
            <a:r>
              <a:rPr lang="en" sz="1100">
                <a:solidFill>
                  <a:srgbClr val="1C00CF"/>
                </a:solidFill>
                <a:latin typeface="Consolas"/>
                <a:ea typeface="Consolas"/>
                <a:cs typeface="Consolas"/>
                <a:sym typeface="Consolas"/>
              </a:rPr>
              <a:t>fromCpp</a:t>
            </a:r>
            <a:r>
              <a:rPr lang="en" sz="1100">
                <a:solidFill>
                  <a:srgbClr val="5C2699"/>
                </a:solidFill>
                <a:latin typeface="Consolas"/>
                <a:ea typeface="Consolas"/>
                <a:cs typeface="Consolas"/>
                <a:sym typeface="Consolas"/>
              </a:rPr>
              <a:t>(CppType x)</a:t>
            </a: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lang="en" sz="1100">
                <a:solidFill>
                  <a:srgbClr val="AA0D91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...;}</a:t>
            </a:r>
            <a:b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b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100">
                <a:solidFill>
                  <a:srgbClr val="AA0D91"/>
                </a:solidFill>
                <a:latin typeface="Consolas"/>
                <a:ea typeface="Consolas"/>
                <a:cs typeface="Consolas"/>
                <a:sym typeface="Consolas"/>
              </a:rPr>
              <a:t>using</a:t>
            </a: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Boxed = ...;</a:t>
            </a:r>
            <a:b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};</a:t>
            </a:r>
            <a:endParaRPr/>
          </a:p>
        </p:txBody>
      </p:sp>
      <p:sp>
        <p:nvSpPr>
          <p:cNvPr id="302" name="Google Shape;302;p39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Djinni C+</a:t>
            </a:r>
            <a:r>
              <a:rPr lang="en"/>
              <a:t>+</a:t>
            </a:r>
            <a:r>
              <a:rPr lang="en"/>
              <a:t> support lib provides marshallers for built-in primitive types and composite types.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Djinni code generator generates marshallers for user defined types, which ultimately calls built-in marshallers to perform the conversion.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 </a:t>
            </a:r>
            <a:r>
              <a:rPr b="1" lang="en"/>
              <a:t>Boxed </a:t>
            </a:r>
            <a:r>
              <a:rPr lang="en"/>
              <a:t>type points to another marshaller, which </a:t>
            </a:r>
            <a:r>
              <a:rPr lang="en"/>
              <a:t>will be</a:t>
            </a:r>
            <a:r>
              <a:rPr lang="en"/>
              <a:t> used when the data has to be converted to an object.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0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Exception Handling</a:t>
            </a:r>
            <a:endParaRPr/>
          </a:p>
        </p:txBody>
      </p:sp>
      <p:sp>
        <p:nvSpPr>
          <p:cNvPr id="308" name="Google Shape;308;p40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Throwing C++ exceptions into JS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All C++ implementation methods are called in a </a:t>
            </a:r>
            <a:r>
              <a:rPr b="1" lang="en"/>
              <a:t>try</a:t>
            </a:r>
            <a:r>
              <a:rPr lang="en"/>
              <a:t>/</a:t>
            </a:r>
            <a:r>
              <a:rPr b="1" lang="en"/>
              <a:t>catch</a:t>
            </a:r>
            <a:r>
              <a:rPr lang="en"/>
              <a:t> block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Exceptions are converted to JS </a:t>
            </a:r>
            <a:r>
              <a:rPr b="1" lang="en"/>
              <a:t>Error </a:t>
            </a:r>
            <a:r>
              <a:rPr lang="en"/>
              <a:t>object and then thrown to the Javascript side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</a:t>
            </a:r>
            <a:r>
              <a:rPr lang="en"/>
              <a:t>he original C++ exception pointer is stored in the JS </a:t>
            </a:r>
            <a:r>
              <a:rPr b="1" lang="en"/>
              <a:t>Error</a:t>
            </a:r>
            <a:r>
              <a:rPr lang="en"/>
              <a:t> object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If the exception was originally a wrapped JS </a:t>
            </a:r>
            <a:r>
              <a:rPr b="1" lang="en"/>
              <a:t>Error</a:t>
            </a:r>
            <a:r>
              <a:rPr lang="en"/>
              <a:t>, unwrap it and throw the original </a:t>
            </a:r>
            <a:r>
              <a:rPr b="1" lang="en"/>
              <a:t>Error</a:t>
            </a:r>
            <a:r>
              <a:rPr lang="en"/>
              <a:t> object to the Javascript side</a:t>
            </a:r>
            <a:endParaRPr/>
          </a:p>
        </p:txBody>
      </p:sp>
      <p:sp>
        <p:nvSpPr>
          <p:cNvPr id="309" name="Google Shape;309;p40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Throwing JS exceptions into C++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All JS implementation methods are called through a JS helper method, which turns JS exceptions into </a:t>
            </a:r>
            <a:r>
              <a:rPr b="1" lang="en"/>
              <a:t>Error </a:t>
            </a:r>
            <a:r>
              <a:rPr lang="en"/>
              <a:t>objects and return them to C++.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If an </a:t>
            </a:r>
            <a:r>
              <a:rPr b="1" lang="en"/>
              <a:t>Error</a:t>
            </a:r>
            <a:r>
              <a:rPr lang="en"/>
              <a:t> object is detected, they are </a:t>
            </a:r>
            <a:r>
              <a:rPr lang="en"/>
              <a:t>converted</a:t>
            </a:r>
            <a:r>
              <a:rPr lang="en"/>
              <a:t> to a C++ </a:t>
            </a:r>
            <a:r>
              <a:rPr b="1" lang="en"/>
              <a:t>JsException </a:t>
            </a:r>
            <a:r>
              <a:rPr lang="en"/>
              <a:t>and thrown</a:t>
            </a:r>
            <a:r>
              <a:rPr lang="en"/>
              <a:t>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If the </a:t>
            </a:r>
            <a:r>
              <a:rPr b="1" lang="en"/>
              <a:t>Error</a:t>
            </a:r>
            <a:r>
              <a:rPr lang="en"/>
              <a:t> has a stored C++ exception pointer, retrieve the pointer and throw it.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Limitations</a:t>
            </a:r>
            <a:endParaRPr/>
          </a:p>
        </p:txBody>
      </p:sp>
      <p:sp>
        <p:nvSpPr>
          <p:cNvPr id="315" name="Google Shape;315;p41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Javascript does not support overriding the default comparison and hash operation on user defined types.  Therefore Djinni cannot automatically generate these methods for user defined types.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And because of the above, user defined types cannot be used as map keys.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There is no multi-threading.  Web Assembly itself can support threads with web workers, but Embind currently does not work well across threads.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Requires relatively recent versions of browsers to run.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Djinni</a:t>
            </a:r>
            <a:endParaRPr/>
          </a:p>
        </p:txBody>
      </p:sp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Djinni is a project originally created by Dropbox that generates bridging code between C++ and other programming languages.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It consists of</a:t>
            </a:r>
            <a:endParaRPr/>
          </a:p>
          <a:p>
            <a:pPr indent="-29876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An interface definition language (IDL)</a:t>
            </a:r>
            <a:endParaRPr/>
          </a:p>
          <a:p>
            <a:pPr indent="-29876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 code generator</a:t>
            </a:r>
            <a:endParaRPr/>
          </a:p>
          <a:p>
            <a:pPr indent="-29876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 small support library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The original version of Djinni supports interfacing C++ with Objective-C (for  iOS) and Java (for Android).</a:t>
            </a:r>
            <a:endParaRPr/>
          </a:p>
        </p:txBody>
      </p:sp>
      <p:sp>
        <p:nvSpPr>
          <p:cNvPr id="100" name="Google Shape;100;p15"/>
          <p:cNvSpPr/>
          <p:nvPr/>
        </p:nvSpPr>
        <p:spPr>
          <a:xfrm>
            <a:off x="4285000" y="2334500"/>
            <a:ext cx="4278000" cy="22611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5"/>
          <p:cNvSpPr/>
          <p:nvPr/>
        </p:nvSpPr>
        <p:spPr>
          <a:xfrm>
            <a:off x="6058100" y="2521813"/>
            <a:ext cx="1203876" cy="811782"/>
          </a:xfrm>
          <a:prstGeom prst="flowChartMultidocumen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Platform specific code</a:t>
            </a:r>
            <a:endParaRPr/>
          </a:p>
        </p:txBody>
      </p:sp>
      <p:sp>
        <p:nvSpPr>
          <p:cNvPr id="102" name="Google Shape;102;p15"/>
          <p:cNvSpPr/>
          <p:nvPr/>
        </p:nvSpPr>
        <p:spPr>
          <a:xfrm>
            <a:off x="4468850" y="2521825"/>
            <a:ext cx="1203876" cy="811782"/>
          </a:xfrm>
          <a:prstGeom prst="flowChartMultidocumen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Djinni Generated files</a:t>
            </a:r>
            <a:endParaRPr/>
          </a:p>
        </p:txBody>
      </p:sp>
      <p:sp>
        <p:nvSpPr>
          <p:cNvPr id="103" name="Google Shape;103;p15"/>
          <p:cNvSpPr/>
          <p:nvPr/>
        </p:nvSpPr>
        <p:spPr>
          <a:xfrm>
            <a:off x="6058100" y="3557075"/>
            <a:ext cx="1203876" cy="811782"/>
          </a:xfrm>
          <a:prstGeom prst="flowChartMultidocumen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Portable C++ code</a:t>
            </a:r>
            <a:endParaRPr/>
          </a:p>
        </p:txBody>
      </p:sp>
      <p:sp>
        <p:nvSpPr>
          <p:cNvPr id="104" name="Google Shape;104;p15"/>
          <p:cNvSpPr/>
          <p:nvPr/>
        </p:nvSpPr>
        <p:spPr>
          <a:xfrm>
            <a:off x="4468850" y="3557075"/>
            <a:ext cx="1138536" cy="811782"/>
          </a:xfrm>
          <a:prstGeom prst="flowChartMultidocument">
            <a:avLst/>
          </a:prstGeom>
          <a:solidFill>
            <a:srgbClr val="FFFC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Djinni support library</a:t>
            </a:r>
            <a:endParaRPr/>
          </a:p>
        </p:txBody>
      </p:sp>
      <p:sp>
        <p:nvSpPr>
          <p:cNvPr id="105" name="Google Shape;105;p15"/>
          <p:cNvSpPr txBox="1"/>
          <p:nvPr/>
        </p:nvSpPr>
        <p:spPr>
          <a:xfrm>
            <a:off x="7359100" y="3221300"/>
            <a:ext cx="120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Mobile App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6" name="Google Shape;106;p15"/>
          <p:cNvSpPr/>
          <p:nvPr/>
        </p:nvSpPr>
        <p:spPr>
          <a:xfrm>
            <a:off x="4585475" y="1318638"/>
            <a:ext cx="1138553" cy="759035"/>
          </a:xfrm>
          <a:prstGeom prst="flowChartProcess">
            <a:avLst/>
          </a:prstGeom>
          <a:solidFill>
            <a:srgbClr val="FFFC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Djinni Codegen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Tool</a:t>
            </a:r>
            <a:endParaRPr/>
          </a:p>
        </p:txBody>
      </p:sp>
      <p:sp>
        <p:nvSpPr>
          <p:cNvPr id="107" name="Google Shape;107;p15"/>
          <p:cNvSpPr/>
          <p:nvPr/>
        </p:nvSpPr>
        <p:spPr>
          <a:xfrm>
            <a:off x="6174737" y="1318650"/>
            <a:ext cx="1138536" cy="759024"/>
          </a:xfrm>
          <a:prstGeom prst="flowChartDocumen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Djinni IDL</a:t>
            </a:r>
            <a:endParaRPr/>
          </a:p>
        </p:txBody>
      </p:sp>
      <p:cxnSp>
        <p:nvCxnSpPr>
          <p:cNvPr id="108" name="Google Shape;108;p15"/>
          <p:cNvCxnSpPr>
            <a:stCxn id="107" idx="1"/>
            <a:endCxn id="106" idx="3"/>
          </p:cNvCxnSpPr>
          <p:nvPr/>
        </p:nvCxnSpPr>
        <p:spPr>
          <a:xfrm rot="10800000">
            <a:off x="5724138" y="1698162"/>
            <a:ext cx="450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9" name="Google Shape;109;p15"/>
          <p:cNvCxnSpPr>
            <a:stCxn id="106" idx="2"/>
            <a:endCxn id="102" idx="0"/>
          </p:cNvCxnSpPr>
          <p:nvPr/>
        </p:nvCxnSpPr>
        <p:spPr>
          <a:xfrm flipH="1">
            <a:off x="5153551" y="2077673"/>
            <a:ext cx="1200" cy="44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TL;DR</a:t>
            </a:r>
            <a:endParaRPr/>
          </a:p>
        </p:txBody>
      </p:sp>
      <p:sp>
        <p:nvSpPr>
          <p:cNvPr id="321" name="Google Shape;321;p42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Djinni can bind your C++ code to browser apps as well as mobile apps.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Djinni's TypeScript output make consuming the binding easy and safe.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Djinni is free and open source on github, and it is actively developed and maintained by Snap.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0000FF"/>
                </a:solidFill>
              </a:rPr>
              <a:t>https://github.com/Snapchat/djinni/</a:t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Brief History of Djinni at Snap</a:t>
            </a:r>
            <a:endParaRPr/>
          </a:p>
        </p:txBody>
      </p:sp>
      <p:sp>
        <p:nvSpPr>
          <p:cNvPr id="115" name="Google Shape;115;p16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Snap has been using Djinni since 2016.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In 2018 Dropbox stopped developing Djinni.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We developed our own version based on the original. Lots of stability and performance improvements, and many new features are added to our version over the years.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We open sourced our version in 2021 on Github: </a:t>
            </a:r>
            <a:r>
              <a:rPr lang="en">
                <a:solidFill>
                  <a:srgbClr val="0000FF"/>
                </a:solidFill>
              </a:rPr>
              <a:t>https://github.com/snapchat/djinni</a:t>
            </a:r>
            <a:endParaRPr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The Web Assembly support we developed for the Snapchat web app is the latest new feature.</a:t>
            </a:r>
            <a:endParaRPr/>
          </a:p>
        </p:txBody>
      </p:sp>
      <p:sp>
        <p:nvSpPr>
          <p:cNvPr id="116" name="Google Shape;116;p16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 Assembly</a:t>
            </a:r>
            <a:endParaRPr/>
          </a:p>
        </p:txBody>
      </p:sp>
      <p:sp>
        <p:nvSpPr>
          <p:cNvPr id="122" name="Google Shape;122;p17"/>
          <p:cNvSpPr txBox="1"/>
          <p:nvPr>
            <p:ph idx="1" type="body"/>
          </p:nvPr>
        </p:nvSpPr>
        <p:spPr>
          <a:xfrm>
            <a:off x="721225" y="1980600"/>
            <a:ext cx="3300900" cy="239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WebAssembly is a new type of code that can be run in modern web browsers and provides new features and major gains in performance.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It is not primarily intended to be written by hand, rather it is designed to be an effective compilation target for source languages like C, C++, Rust, etc.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The focus of this work though, is about reusing our existing C++ code.</a:t>
            </a:r>
            <a:endParaRPr/>
          </a:p>
        </p:txBody>
      </p:sp>
      <p:pic>
        <p:nvPicPr>
          <p:cNvPr id="123" name="Google Shape;12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2125" y="1693175"/>
            <a:ext cx="4505149" cy="239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did we build our own wasm binding tool</a:t>
            </a:r>
            <a:endParaRPr/>
          </a:p>
        </p:txBody>
      </p:sp>
      <p:sp>
        <p:nvSpPr>
          <p:cNvPr id="129" name="Google Shape;129;p18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Snap has a large C++ code base that is </a:t>
            </a:r>
            <a:r>
              <a:rPr lang="en"/>
              <a:t>already bridged</a:t>
            </a:r>
            <a:r>
              <a:rPr lang="en"/>
              <a:t> to our mobile apps through Djinni.  Having Djinni support wasm means we get to reuse both our interfaces and our implementation code.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 dev teams are already familiar with using Djinni on other platforms.  Giving them the same tool means very little learning is required.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The alternatives have some limitations that made them not viable for our use case.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Compare to the alternatives</a:t>
            </a:r>
            <a:endParaRPr/>
          </a:p>
        </p:txBody>
      </p:sp>
      <p:sp>
        <p:nvSpPr>
          <p:cNvPr id="135" name="Google Shape;135;p19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two C++ binding tools recommended on the Emscripten(the C++ WebAssembly toolchain) website are </a:t>
            </a:r>
            <a:r>
              <a:rPr b="1" lang="en"/>
              <a:t>WebIDL binder </a:t>
            </a:r>
            <a:r>
              <a:rPr lang="en"/>
              <a:t>and</a:t>
            </a:r>
            <a:r>
              <a:rPr b="1" lang="en"/>
              <a:t> </a:t>
            </a:r>
            <a:r>
              <a:rPr b="1" lang="en"/>
              <a:t>Embind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WebIDL binder is a simpler tool than Embind and Djinni. It uses an interface definition language (WebIDL) to define the binding between C++ and Javascript.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Embind uses C++ code to define the interfaces. It is feature rich and supports lots of C++ constructs.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Djinni's Web Assembly feature uses Embind internally. We currently use Embind to forward method calls and perform the marshalling of primitive types.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Same Code for Web Apps and Mobile Apps</a:t>
            </a:r>
            <a:endParaRPr/>
          </a:p>
        </p:txBody>
      </p:sp>
      <p:sp>
        <p:nvSpPr>
          <p:cNvPr id="141" name="Google Shape;141;p20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Compare to the alternatives</a:t>
            </a:r>
            <a:endParaRPr/>
          </a:p>
        </p:txBody>
      </p:sp>
      <p:sp>
        <p:nvSpPr>
          <p:cNvPr id="142" name="Google Shape;142;p20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biggest reason to use Djinni over Embind and other tools is that it supports </a:t>
            </a:r>
            <a:r>
              <a:rPr b="1" lang="en"/>
              <a:t>Web browser, Android, and iOS at the same time.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This allowed Snapchat to take our existing mobile C++ code written for Android and iOS, and bring it into our web apps with very little change.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TypeScript Interface Output</a:t>
            </a:r>
            <a:endParaRPr/>
          </a:p>
        </p:txBody>
      </p:sp>
      <p:sp>
        <p:nvSpPr>
          <p:cNvPr id="148" name="Google Shape;148;p21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Compare to the alternatives</a:t>
            </a:r>
            <a:endParaRPr/>
          </a:p>
        </p:txBody>
      </p:sp>
      <p:sp>
        <p:nvSpPr>
          <p:cNvPr id="149" name="Google Shape;149;p21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Djinni generates TypeScript interface definitions along with Javascript bindings.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TypeScript </a:t>
            </a:r>
            <a:r>
              <a:rPr lang="en"/>
              <a:t>interface</a:t>
            </a:r>
            <a:r>
              <a:rPr lang="en"/>
              <a:t> gives us static error checking and enhanced IDE support.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 generated interface also differentiates nullable and non-null types.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As C++ developers we can all appreciate the value of strict typing.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