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27" r:id="rId4"/>
  </p:sldMasterIdLst>
  <p:notesMasterIdLst>
    <p:notesMasterId r:id="rId73"/>
  </p:notesMasterIdLst>
  <p:handoutMasterIdLst>
    <p:handoutMasterId r:id="rId74"/>
  </p:handoutMasterIdLst>
  <p:sldIdLst>
    <p:sldId id="420" r:id="rId5"/>
    <p:sldId id="310" r:id="rId6"/>
    <p:sldId id="312" r:id="rId7"/>
    <p:sldId id="313" r:id="rId8"/>
    <p:sldId id="367" r:id="rId9"/>
    <p:sldId id="316" r:id="rId10"/>
    <p:sldId id="366" r:id="rId11"/>
    <p:sldId id="321" r:id="rId12"/>
    <p:sldId id="338" r:id="rId13"/>
    <p:sldId id="431" r:id="rId14"/>
    <p:sldId id="320" r:id="rId15"/>
    <p:sldId id="346" r:id="rId16"/>
    <p:sldId id="345" r:id="rId17"/>
    <p:sldId id="323" r:id="rId18"/>
    <p:sldId id="352" r:id="rId19"/>
    <p:sldId id="421" r:id="rId20"/>
    <p:sldId id="422" r:id="rId21"/>
    <p:sldId id="319" r:id="rId22"/>
    <p:sldId id="427" r:id="rId23"/>
    <p:sldId id="428" r:id="rId24"/>
    <p:sldId id="425" r:id="rId25"/>
    <p:sldId id="423" r:id="rId26"/>
    <p:sldId id="429" r:id="rId27"/>
    <p:sldId id="424" r:id="rId28"/>
    <p:sldId id="426" r:id="rId29"/>
    <p:sldId id="415" r:id="rId30"/>
    <p:sldId id="362" r:id="rId31"/>
    <p:sldId id="430" r:id="rId32"/>
    <p:sldId id="378" r:id="rId33"/>
    <p:sldId id="344" r:id="rId34"/>
    <p:sldId id="416" r:id="rId35"/>
    <p:sldId id="417" r:id="rId36"/>
    <p:sldId id="341" r:id="rId37"/>
    <p:sldId id="354" r:id="rId38"/>
    <p:sldId id="412" r:id="rId39"/>
    <p:sldId id="418" r:id="rId40"/>
    <p:sldId id="369" r:id="rId41"/>
    <p:sldId id="357" r:id="rId42"/>
    <p:sldId id="353" r:id="rId43"/>
    <p:sldId id="331" r:id="rId44"/>
    <p:sldId id="364" r:id="rId45"/>
    <p:sldId id="359" r:id="rId46"/>
    <p:sldId id="334" r:id="rId47"/>
    <p:sldId id="407" r:id="rId48"/>
    <p:sldId id="356" r:id="rId49"/>
    <p:sldId id="372" r:id="rId50"/>
    <p:sldId id="355" r:id="rId51"/>
    <p:sldId id="330" r:id="rId52"/>
    <p:sldId id="332" r:id="rId53"/>
    <p:sldId id="326" r:id="rId54"/>
    <p:sldId id="419" r:id="rId55"/>
    <p:sldId id="365" r:id="rId56"/>
    <p:sldId id="358" r:id="rId57"/>
    <p:sldId id="336" r:id="rId58"/>
    <p:sldId id="329" r:id="rId59"/>
    <p:sldId id="373" r:id="rId60"/>
    <p:sldId id="335" r:id="rId61"/>
    <p:sldId id="360" r:id="rId62"/>
    <p:sldId id="361" r:id="rId63"/>
    <p:sldId id="337" r:id="rId64"/>
    <p:sldId id="411" r:id="rId65"/>
    <p:sldId id="399" r:id="rId66"/>
    <p:sldId id="413" r:id="rId67"/>
    <p:sldId id="328" r:id="rId68"/>
    <p:sldId id="410" r:id="rId69"/>
    <p:sldId id="311" r:id="rId70"/>
    <p:sldId id="333" r:id="rId71"/>
    <p:sldId id="432" r:id="rId72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sh, Kristen" initials="KK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44A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4" autoAdjust="0"/>
    <p:restoredTop sz="96405" autoAdjust="0"/>
  </p:normalViewPr>
  <p:slideViewPr>
    <p:cSldViewPr snapToGrid="0" snapToObjects="1">
      <p:cViewPr varScale="1">
        <p:scale>
          <a:sx n="166" d="100"/>
          <a:sy n="166" d="100"/>
        </p:scale>
        <p:origin x="208" y="7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122" d="100"/>
          <a:sy n="122" d="100"/>
        </p:scale>
        <p:origin x="4938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A3B69F-4FD2-46D5-AF5A-48DF0F09A1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79E648-510C-4AAE-B8AF-4B363BE811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E3276-E4B2-4B32-BBB0-F8206143BED1}" type="datetimeFigureOut">
              <a:rPr lang="en-US" smtClean="0"/>
              <a:t>9/14/22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3C7864-5E50-4A8F-9E23-E618BF2498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640F5-F018-44A3-B562-61A04ADE69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8BF33-33CD-45F2-BDDA-7B3B7C694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1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68B1923-6E24-4345-90E0-21DB95AD6B92}" type="datetimeFigureOut">
              <a:rPr lang="en-US" smtClean="0"/>
              <a:t>9/14/22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014D9E-4672-4E89-A17C-40D9A0056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6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36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Multiple Stacks for different processor modes.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Using Global Memory is an anti-pattern in other domains except for Singletons (embedded is full of singletons)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Libnano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– can be further restricted to prevent moving the top of memory to create heaps (_</a:t>
            </a: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sbrk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)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0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Multiple Stacks for different processor modes.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Using Global Memory is an anti-pattern in other domains except for Singletons (embedded is full of singletons)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Libnano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– can be further restricted to prevent moving the top of memory to create heaps (_</a:t>
            </a: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sbrk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)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40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Multiple Stacks for different processor modes.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Using Global Memory is an anti-pattern in other domains except for Singletons (embedded is full of singletons)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Libnano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– can be further restricted to prevent moving the top of memory to create heaps (_</a:t>
            </a: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sbrk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)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08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Multiple Stacks for different processor modes.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Using Global Memory is an anti-pattern in other domains except for Singletons (embedded is full of singletons)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Libnano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– can be further restricted to prevent moving the top of memory to create heaps (_</a:t>
            </a: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sbrk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)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85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33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slide for final implies override </a:t>
            </a:r>
            <a:r>
              <a:rPr lang="en-US" dirty="0" err="1"/>
              <a:t>imples</a:t>
            </a:r>
            <a:r>
              <a:rPr lang="en-US" dirty="0"/>
              <a:t> virtual? Don’t repeat yourself.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85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slide for final implies override </a:t>
            </a:r>
            <a:r>
              <a:rPr lang="en-US" dirty="0" err="1"/>
              <a:t>imples</a:t>
            </a:r>
            <a:r>
              <a:rPr lang="en-US" dirty="0"/>
              <a:t> virtual? Don’t repeat yourself.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01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slide for final implies override </a:t>
            </a:r>
            <a:r>
              <a:rPr lang="en-US" dirty="0" err="1"/>
              <a:t>imples</a:t>
            </a:r>
            <a:r>
              <a:rPr lang="en-US" dirty="0"/>
              <a:t> virtual? Don’t repeat yourself.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41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slide for final implies override </a:t>
            </a:r>
            <a:r>
              <a:rPr lang="en-US" dirty="0" err="1"/>
              <a:t>imples</a:t>
            </a:r>
            <a:r>
              <a:rPr lang="en-US" dirty="0"/>
              <a:t> virtual? Don’t repeat yourself.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9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slide for final implies override </a:t>
            </a:r>
            <a:r>
              <a:rPr lang="en-US" dirty="0" err="1"/>
              <a:t>imples</a:t>
            </a:r>
            <a:r>
              <a:rPr lang="en-US" dirty="0"/>
              <a:t> virtual? Don’t repeat yourself.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14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51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slide for final implies override </a:t>
            </a:r>
            <a:r>
              <a:rPr lang="en-US" dirty="0" err="1"/>
              <a:t>imples</a:t>
            </a:r>
            <a:r>
              <a:rPr lang="en-US" dirty="0"/>
              <a:t> virtual? Don’t repeat yourself.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36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81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slide for final implies override </a:t>
            </a:r>
            <a:r>
              <a:rPr lang="en-US" dirty="0" err="1"/>
              <a:t>imples</a:t>
            </a:r>
            <a:r>
              <a:rPr lang="en-US" dirty="0"/>
              <a:t> virtual? Don’t </a:t>
            </a:r>
            <a:r>
              <a:rPr lang="en-US"/>
              <a:t>repeat yourself.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25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slide for final implies override </a:t>
            </a:r>
            <a:r>
              <a:rPr lang="en-US" dirty="0" err="1"/>
              <a:t>imples</a:t>
            </a:r>
            <a:r>
              <a:rPr lang="en-US" dirty="0"/>
              <a:t> virtual? Don’t repeat yourself.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182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487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880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688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711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848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43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793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495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615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167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647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271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118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128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0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662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10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302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150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7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55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85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0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60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Multiple Stacks for different processor modes.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Using Global Memory is an anti-pattern in other domains except for Singletons (embedded is full of singletons)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Libnano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– can be further restricted to prevent moving the top of memory to create heaps (_</a:t>
            </a: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sbrk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)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D178-E8D3-48A8-B0CE-2DA629A8E69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4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E7EF97-EFA6-4B5A-95EC-DB1793C8F1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4622" y="4713370"/>
            <a:ext cx="953740" cy="41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1EFBFD5-67CA-4251-9DF8-1150BA124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 sz="10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B78E896-8597-4BE7-A6D1-C413C2C39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 sz="1000"/>
            </a:lvl1pPr>
          </a:lstStyle>
          <a:p>
            <a:fld id="{4A9E7B99-7C3F-4BC3-B7B8-7E1F8C620B24}" type="datetime1">
              <a:rPr lang="en-US" smtClean="0"/>
              <a:pPr/>
              <a:t>9/14/22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3FBE8A-74C2-4EB3-807D-1220EEEBE004}"/>
              </a:ext>
            </a:extLst>
          </p:cNvPr>
          <p:cNvCxnSpPr/>
          <p:nvPr userDrawn="1"/>
        </p:nvCxnSpPr>
        <p:spPr>
          <a:xfrm>
            <a:off x="457200" y="936812"/>
            <a:ext cx="822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68C2560D-EC28-3B41-86E8-18F1CE0113B4}" type="datetimeFigureOut">
              <a:rPr lang="en-US" smtClean="0"/>
              <a:pPr/>
              <a:t>9/14/22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BB91C1-9335-44E7-8A8A-B7617A50708E}"/>
              </a:ext>
            </a:extLst>
          </p:cNvPr>
          <p:cNvCxnSpPr/>
          <p:nvPr userDrawn="1"/>
        </p:nvCxnSpPr>
        <p:spPr>
          <a:xfrm>
            <a:off x="457200" y="936812"/>
            <a:ext cx="822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68C2560D-EC28-3B41-86E8-18F1CE0113B4}" type="datetimeFigureOut">
              <a:rPr lang="en-US" smtClean="0"/>
              <a:pPr/>
              <a:t>9/14/22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2C6B1FF6-39B9-40F5-8B67-33C6354A3D4F}" type="slidenum">
              <a:rPr lang="en-US" smtClean="0"/>
              <a:pPr/>
              <a:t>‹#›</a:t>
            </a:fld>
            <a:endParaRPr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68C2560D-EC28-3B41-86E8-18F1CE0113B4}" type="datetimeFigureOut">
              <a:rPr lang="en-US" smtClean="0"/>
              <a:pPr/>
              <a:t>9/14/22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68C2560D-EC28-3B41-86E8-18F1CE0113B4}" type="datetimeFigureOut">
              <a:rPr lang="en-US" smtClean="0"/>
              <a:pPr/>
              <a:t>9/14/22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C002758-F199-4F91-8260-0916A6CAF5C9}"/>
              </a:ext>
            </a:extLst>
          </p:cNvPr>
          <p:cNvCxnSpPr/>
          <p:nvPr userDrawn="1"/>
        </p:nvCxnSpPr>
        <p:spPr>
          <a:xfrm>
            <a:off x="457200" y="936812"/>
            <a:ext cx="822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68C2560D-EC28-3B41-86E8-18F1CE0113B4}" type="datetimeFigureOut">
              <a:rPr lang="en-US" smtClean="0"/>
              <a:pPr/>
              <a:t>9/14/22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8B6A39-FE39-451B-B510-1FDC7F8320FB}"/>
              </a:ext>
            </a:extLst>
          </p:cNvPr>
          <p:cNvCxnSpPr>
            <a:cxnSpLocks/>
          </p:cNvCxnSpPr>
          <p:nvPr userDrawn="1"/>
        </p:nvCxnSpPr>
        <p:spPr>
          <a:xfrm>
            <a:off x="6580092" y="205979"/>
            <a:ext cx="0" cy="43886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90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4047"/>
            <a:ext cx="8229600" cy="3590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C2560D-EC28-3B41-86E8-18F1CE0113B4}" type="datetimeFigureOut">
              <a:rPr lang="en-US" smtClean="0"/>
              <a:pPr/>
              <a:t>9/14/22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FB2ECD-BD72-4E21-8BB0-496F422E80B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91124" y="86598"/>
            <a:ext cx="1015126" cy="43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8" r:id="rId1"/>
    <p:sldLayoutId id="2147493529" r:id="rId2"/>
    <p:sldLayoutId id="2147493531" r:id="rId3"/>
    <p:sldLayoutId id="2147493535" r:id="rId4"/>
    <p:sldLayoutId id="2147493536" r:id="rId5"/>
    <p:sldLayoutId id="2147493537" r:id="rId6"/>
    <p:sldLayoutId id="2147493538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rikrain@amazon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sigman@amazon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HJtmx5f1Fc?feature=oembed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M83l5NZ15c" TargetMode="External"/><Relationship Id="rId7" Type="http://schemas.openxmlformats.org/officeDocument/2006/relationships/hyperlink" Target="https://www.youtube.com/watch?v=ZQFzMfHIxng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D7Sd8A6_fYU" TargetMode="External"/><Relationship Id="rId5" Type="http://schemas.openxmlformats.org/officeDocument/2006/relationships/hyperlink" Target="https://youtu.be/YnWhqhNdYyk" TargetMode="External"/><Relationship Id="rId4" Type="http://schemas.openxmlformats.org/officeDocument/2006/relationships/hyperlink" Target="https://www.youtube.com/watch?v=uwzuAGtAEFk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outamazon.com/news/transportation/a-drone-program-taking-flight" TargetMode="External"/><Relationship Id="rId2" Type="http://schemas.openxmlformats.org/officeDocument/2006/relationships/hyperlink" Target="https://www.aboutamazon.com/news/transportation/amazons-drone-delivery-is-coming-to-texa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mzhvR4wm__M" TargetMode="External"/><Relationship Id="rId4" Type="http://schemas.openxmlformats.org/officeDocument/2006/relationships/hyperlink" Target="https://www.youtube.com/watch?v=3HJtmx5f1Fc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1F48E0-5BB5-C7BD-3578-4CC6F1C88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83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Hardware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4047"/>
            <a:ext cx="8229600" cy="3798474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Frequently they must interact with low level, slower busses used in Industry.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I</a:t>
            </a:r>
            <a:r>
              <a:rPr lang="en-US" baseline="300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2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C, </a:t>
            </a: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SMBus</a:t>
            </a:r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SPI, QSPI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UART, RS-485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CAN, LIN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Ethernet (&lt;=100Mbps), TSN, </a:t>
            </a: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EtherCAT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, etc.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Many others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Devices need to have very fast boot times (&lt;&lt; 1 sec)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Devices need to run for long extended periods with no issues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May have a low power mode.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May support ECC memory, Error Injections</a:t>
            </a:r>
          </a:p>
        </p:txBody>
      </p:sp>
    </p:spTree>
    <p:extLst>
      <p:ext uri="{BB962C8B-B14F-4D97-AF65-F5344CB8AC3E}">
        <p14:creationId xmlns:p14="http://schemas.microsoft.com/office/powerpoint/2010/main" val="9805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What is a ”Super-loop” Firmware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5641"/>
            <a:ext cx="8229600" cy="140181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Is conceptually just a big </a:t>
            </a:r>
            <a:r>
              <a:rPr lang="en-US" b="1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for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loop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There is a single execution context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All executable “tasks” are visited once in the </a:t>
            </a:r>
            <a:r>
              <a:rPr lang="en-US" b="1" i="1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Super Loop 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then it repeats</a:t>
            </a:r>
          </a:p>
          <a:p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5933A7-3927-4A44-9711-FB40F8244862}"/>
              </a:ext>
            </a:extLst>
          </p:cNvPr>
          <p:cNvSpPr txBox="1"/>
          <p:nvPr/>
        </p:nvSpPr>
        <p:spPr>
          <a:xfrm>
            <a:off x="457201" y="2597070"/>
            <a:ext cx="3857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void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TaskManager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::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RunAllTasks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() {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 for (auto&amp; task :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GetTaskList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()) {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     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task.Execute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();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 }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F0D92F7-B9E1-BB41-BF9D-A3151D029CCB}"/>
              </a:ext>
            </a:extLst>
          </p:cNvPr>
          <p:cNvGrpSpPr/>
          <p:nvPr/>
        </p:nvGrpSpPr>
        <p:grpSpPr>
          <a:xfrm>
            <a:off x="1198471" y="3848665"/>
            <a:ext cx="7019037" cy="1170184"/>
            <a:chOff x="1198471" y="3752352"/>
            <a:chExt cx="7019037" cy="117018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E2572E0-6A48-9646-A20C-85385FF59390}"/>
                </a:ext>
              </a:extLst>
            </p:cNvPr>
            <p:cNvSpPr/>
            <p:nvPr/>
          </p:nvSpPr>
          <p:spPr>
            <a:xfrm>
              <a:off x="1636320" y="3752352"/>
              <a:ext cx="957263" cy="51435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Task A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09013E-2EED-7C4C-A8FD-27F74912FE34}"/>
                </a:ext>
              </a:extLst>
            </p:cNvPr>
            <p:cNvSpPr/>
            <p:nvPr/>
          </p:nvSpPr>
          <p:spPr>
            <a:xfrm>
              <a:off x="2593582" y="3752352"/>
              <a:ext cx="457200" cy="514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Task B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C477C12-D318-5640-9CC8-4AAF7A9AFD1E}"/>
                </a:ext>
              </a:extLst>
            </p:cNvPr>
            <p:cNvSpPr/>
            <p:nvPr/>
          </p:nvSpPr>
          <p:spPr>
            <a:xfrm>
              <a:off x="3050782" y="3752352"/>
              <a:ext cx="1457325" cy="5143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Task C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86F6385-A192-AD47-BD84-CE190D352F79}"/>
                </a:ext>
              </a:extLst>
            </p:cNvPr>
            <p:cNvSpPr/>
            <p:nvPr/>
          </p:nvSpPr>
          <p:spPr>
            <a:xfrm>
              <a:off x="4931383" y="3752352"/>
              <a:ext cx="457200" cy="51435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Task A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0CF19A3-16A9-B040-8C3C-D2EDF4F37E5E}"/>
                </a:ext>
              </a:extLst>
            </p:cNvPr>
            <p:cNvSpPr/>
            <p:nvPr/>
          </p:nvSpPr>
          <p:spPr>
            <a:xfrm>
              <a:off x="5388583" y="3752352"/>
              <a:ext cx="1457325" cy="514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Task 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0F7097-B21D-EF48-B922-829C76500B6C}"/>
                </a:ext>
              </a:extLst>
            </p:cNvPr>
            <p:cNvSpPr/>
            <p:nvPr/>
          </p:nvSpPr>
          <p:spPr>
            <a:xfrm>
              <a:off x="6845908" y="3752352"/>
              <a:ext cx="957263" cy="5143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Task C</a:t>
              </a:r>
            </a:p>
          </p:txBody>
        </p: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99614CF5-0359-4B44-87BF-3505AFCB913B}"/>
                </a:ext>
              </a:extLst>
            </p:cNvPr>
            <p:cNvSpPr/>
            <p:nvPr/>
          </p:nvSpPr>
          <p:spPr>
            <a:xfrm rot="5400000">
              <a:off x="2922194" y="3005917"/>
              <a:ext cx="285750" cy="288607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2D029B-1B64-D84A-9F3D-FAD2F6C6791C}"/>
                </a:ext>
              </a:extLst>
            </p:cNvPr>
            <p:cNvSpPr txBox="1"/>
            <p:nvPr/>
          </p:nvSpPr>
          <p:spPr>
            <a:xfrm>
              <a:off x="2513760" y="4622454"/>
              <a:ext cx="118494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One Iteration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13BC813-3B69-CB44-9D32-01D5AB92080D}"/>
                </a:ext>
              </a:extLst>
            </p:cNvPr>
            <p:cNvSpPr/>
            <p:nvPr/>
          </p:nvSpPr>
          <p:spPr>
            <a:xfrm>
              <a:off x="7793947" y="3752352"/>
              <a:ext cx="423561" cy="5143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…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A70A4B3-C276-AD49-A185-AFCF0611B0FC}"/>
                </a:ext>
              </a:extLst>
            </p:cNvPr>
            <p:cNvSpPr/>
            <p:nvPr/>
          </p:nvSpPr>
          <p:spPr>
            <a:xfrm>
              <a:off x="1198471" y="3752352"/>
              <a:ext cx="423561" cy="5143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…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914CCE7-F3AB-8045-BBEC-98BF18411497}"/>
                </a:ext>
              </a:extLst>
            </p:cNvPr>
            <p:cNvSpPr/>
            <p:nvPr/>
          </p:nvSpPr>
          <p:spPr>
            <a:xfrm>
              <a:off x="4500152" y="3752352"/>
              <a:ext cx="423561" cy="5143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…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F26B78F-271B-5E6E-A606-0F72371974BD}"/>
              </a:ext>
            </a:extLst>
          </p:cNvPr>
          <p:cNvSpPr txBox="1"/>
          <p:nvPr/>
        </p:nvSpPr>
        <p:spPr>
          <a:xfrm>
            <a:off x="4737699" y="2566579"/>
            <a:ext cx="3617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class Task {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public: 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virtual void Execute(void) = 0;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35135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  <p:bldP spid="4" grpId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What is a ”Super-loop” Firmware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No </a:t>
            </a:r>
            <a:r>
              <a:rPr lang="en-US" i="1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software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limit of execution time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No guarantee of when next start time is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Blocking constructs effectively halts the system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No idle task*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Consequently, always at 100% processor usage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Metrics (usually trailing window):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Min/Avg/Max Super Loop time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Min/Avg/Max per Task time</a:t>
            </a:r>
          </a:p>
          <a:p>
            <a:pPr lvl="1"/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  <a:p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  <a:p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31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" y="205979"/>
            <a:ext cx="8435340" cy="690492"/>
          </a:xfrm>
        </p:spPr>
        <p:txBody>
          <a:bodyPr>
            <a:normAutofit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What else is missing?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No Heap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No Virtual Memory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No Threads, No Processes, No Scheduler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No User Model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No File System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No Exception handling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No blocking system calls</a:t>
            </a:r>
          </a:p>
        </p:txBody>
      </p:sp>
    </p:spTree>
    <p:extLst>
      <p:ext uri="{BB962C8B-B14F-4D97-AF65-F5344CB8AC3E}">
        <p14:creationId xmlns:p14="http://schemas.microsoft.com/office/powerpoint/2010/main" val="122944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Why is that stuff missing?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8387"/>
            <a:ext cx="8229600" cy="3899134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Eliminates </a:t>
            </a:r>
            <a:r>
              <a:rPr lang="en-US" i="1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entire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classes of runtime errors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No memory fragmentation error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No runtime out of memory conditions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No thread starvation, priority inversion, priority arrangement issues by the Scheduler.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Less functionality means less things can go wrong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Easier to reason about the system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More deterministic, repeatable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Reduces the testing burden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Allows you to focus on solving the high level functionality </a:t>
            </a:r>
            <a:r>
              <a:rPr lang="en-US" i="1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including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accounting for failure modes </a:t>
            </a:r>
            <a:r>
              <a:rPr lang="en-US" b="1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upfront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  <a:p>
            <a:pPr marL="0" indent="0">
              <a:buNone/>
            </a:pPr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6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uess I'll die (5496x5496px) : r/MemeRestoration">
            <a:extLst>
              <a:ext uri="{FF2B5EF4-FFF2-40B4-BE49-F238E27FC236}">
                <a16:creationId xmlns:a16="http://schemas.microsoft.com/office/drawing/2014/main" id="{D512F12B-043D-3B32-3DBE-1D13187F9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1045940"/>
            <a:ext cx="20002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Undefined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5077"/>
            <a:ext cx="8229600" cy="3631223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Removes some open-ended, undefined behavior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We have to consider what happens to the system if: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Your kernel heap is full or is overly fragmented?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Your kernel is deadlocked?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Your kernel had an exception?</a:t>
            </a:r>
          </a:p>
          <a:p>
            <a:pPr lvl="2"/>
            <a:r>
              <a:rPr lang="en-US" i="1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Within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the exception handler?</a:t>
            </a:r>
          </a:p>
          <a:p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“UB” is not an option in a critical environment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If you have a Certification burden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you have to know how your system will behave, even in severe error cases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If something has an open-ended, ”undefined” failure mode, it should be removed</a:t>
            </a:r>
          </a:p>
        </p:txBody>
      </p:sp>
    </p:spTree>
    <p:extLst>
      <p:ext uri="{BB962C8B-B14F-4D97-AF65-F5344CB8AC3E}">
        <p14:creationId xmlns:p14="http://schemas.microsoft.com/office/powerpoint/2010/main" val="188603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What’s Left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Many features of the language are still available with the remaining environment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Using C++’s stronger type system allows us to be </a:t>
            </a:r>
            <a:r>
              <a:rPr lang="en-US" i="1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more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sure that the right behaviors happens.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We can be far more expressive with our hardware model.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C++ can be used all the way down to bare metal 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And wrap the last few bits of assembler/</a:t>
            </a: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builtins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in good interfaces</a:t>
            </a:r>
          </a:p>
        </p:txBody>
      </p:sp>
    </p:spTree>
    <p:extLst>
      <p:ext uri="{BB962C8B-B14F-4D97-AF65-F5344CB8AC3E}">
        <p14:creationId xmlns:p14="http://schemas.microsoft.com/office/powerpoint/2010/main" val="270452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System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4047"/>
            <a:ext cx="8229600" cy="383184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Stacks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Normal Mode Stack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Privileged Mode Stack (optional)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System Calls (</a:t>
            </a:r>
            <a:r>
              <a:rPr lang="en-US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swi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Protect very few “dangerous” operations behind a barrier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restarting, logging fatal errors, data cache operations, fetching keys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Vector Table and Handlers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Hard Faults, Bus Faults, </a:t>
            </a: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etc</a:t>
            </a:r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Special “</a:t>
            </a: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libc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” (</a:t>
            </a: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newlib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/</a:t>
            </a: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libnano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) which is intended for embedded processors which is further restricted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Still have </a:t>
            </a:r>
            <a:r>
              <a:rPr lang="en-US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printf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but reduced functionality (maybe no %f, no 64 bit support)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Even these tiny libraries make assumptions about what’s available!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Stub out functions like 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_</a:t>
            </a:r>
            <a:r>
              <a:rPr lang="en-US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sbrk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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  <a:sym typeface="Wingdings" pitchFamily="2" charset="2"/>
              </a:rPr>
              <a:t> grows the top of memory (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_end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  <a:sym typeface="Wingdings" pitchFamily="2" charset="2"/>
              </a:rPr>
              <a:t>)</a:t>
            </a:r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55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System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4047"/>
            <a:ext cx="8229600" cy="383184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Standard Cross Compiler, but of the “none” variety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arm-none-</a:t>
            </a:r>
            <a:r>
              <a:rPr lang="en-US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eabi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-g++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There are very few default system assumptions like linker scripts, library support, binary formats, etc.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Custom Linker Script with strict limits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You can assert assumptions within the linker syntax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If we statically “allocate” too much </a:t>
            </a:r>
            <a:r>
              <a:rPr lang="en-US" b="1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it won’t build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This can apply to multiple regions, not just global memory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DMA buffers, special low power RAM sections, etc.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Moves </a:t>
            </a:r>
            <a:r>
              <a:rPr lang="en-US" i="1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runtime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allocation problems to </a:t>
            </a:r>
            <a:r>
              <a:rPr lang="en-US" i="1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compile time 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problems.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1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System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4047"/>
            <a:ext cx="8229600" cy="38318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We avoid most ISRs unless </a:t>
            </a:r>
            <a:r>
              <a:rPr lang="en-US" i="1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absolutely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unavoidable.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Some information is captured only in ISR context on some peripherals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Some code must run within ISR to keep the control loop working	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This means most peripherals are </a:t>
            </a:r>
            <a:r>
              <a:rPr lang="en-US" i="1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polled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25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Technical Questions: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Erik Rainey – 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  <a:hlinkClick r:id="rId3"/>
              </a:rPr>
              <a:t>erikrain@amazon.com</a:t>
            </a:r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Interested in working with us? For openings contact: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Matt </a:t>
            </a: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Sigman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– 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  <a:hlinkClick r:id="rId4"/>
              </a:rPr>
              <a:t>msigman@amazon.com</a:t>
            </a:r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  <a:p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75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System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4047"/>
            <a:ext cx="8229600" cy="366016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Using global memory space is generally bad practice in other situations.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It’s one of the only things available in this environment.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Very little global memory is considered shared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The boot path from the reset vector to main() is a progression of enabling various layers of feature support for C++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Stack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Can only use hardcoded addresses to load/store values. No </a:t>
            </a: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Globals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available.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“crt0”</a:t>
            </a:r>
          </a:p>
          <a:p>
            <a:pPr lvl="2">
              <a:lnSpc>
                <a:spcPct val="120000"/>
              </a:lnSpc>
            </a:pP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Globals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initialized and/or zeroed.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Global Class Constructors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Global Classes are constructed before main()</a:t>
            </a:r>
          </a:p>
        </p:txBody>
      </p:sp>
    </p:spTree>
    <p:extLst>
      <p:ext uri="{BB962C8B-B14F-4D97-AF65-F5344CB8AC3E}">
        <p14:creationId xmlns:p14="http://schemas.microsoft.com/office/powerpoint/2010/main" val="22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System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4047"/>
            <a:ext cx="8229600" cy="383184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Must be aware </a:t>
            </a:r>
            <a:r>
              <a:rPr lang="en-US" i="1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when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your Constructors are called relative to the boot sequence when those Objects </a:t>
            </a:r>
            <a:r>
              <a:rPr lang="en-US" i="1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are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the system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What has been enabled in the system?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Can you make system calls?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Are peripheral power/clocks enabled?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Can other tasks run?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Are ISRs enable yet per peripherals?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Are the core systems running? Watchdog, Timer, the Pin Mux?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Controlling Construction-time ends up being useful</a:t>
            </a:r>
          </a:p>
          <a:p>
            <a:pPr lvl="1">
              <a:lnSpc>
                <a:spcPct val="120000"/>
              </a:lnSpc>
            </a:pPr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68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6C5BD-A9F8-DE59-E60B-93CA61D26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Build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09536-62DA-D109-B8EA-EA06AB684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Built from a complete set of sources into a single binary 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All types are known at compile time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Any unknown types in communication channels are ignored. 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The protocols we use have predefined  enumerated types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No new types are allowed at runtime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New types cause a complete rebuild</a:t>
            </a:r>
          </a:p>
          <a:p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  <a:p>
            <a:pPr lvl="1"/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  <a:p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61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6C5BD-A9F8-DE59-E60B-93CA61D26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Software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09536-62DA-D109-B8EA-EA06AB684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Some data structures show up over and over again: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Ring Buffers / FIFO / Circular Buffer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Queues too </a:t>
            </a:r>
            <a:r>
              <a:rPr lang="en-US" sz="18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(but they’re really Ring Buffers)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Containers which can control </a:t>
            </a:r>
            <a:r>
              <a:rPr lang="en-US" i="1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when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contained objects are constructed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Custom error code tuple-like object (result, cause, location) with mechanisms to capture location of problems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Then write a </a:t>
            </a:r>
            <a:r>
              <a:rPr lang="en-US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constexpr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set of valid combinations of these results and causes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This permits us to break the build on ridiculous combinations of values. 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Bus Drivers use Queues of Transactions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A system for “orthogonal” errors collection in normally unreportable locations (Constructors/Operators/void functions)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Combines the error tuple and Ring Buffer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Mostly will want to continue execution, rarely to assert/abort (which capture and reset)</a:t>
            </a:r>
          </a:p>
        </p:txBody>
      </p:sp>
    </p:spTree>
    <p:extLst>
      <p:ext uri="{BB962C8B-B14F-4D97-AF65-F5344CB8AC3E}">
        <p14:creationId xmlns:p14="http://schemas.microsoft.com/office/powerpoint/2010/main" val="117975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6C5BD-A9F8-DE59-E60B-93CA61D26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Software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09536-62DA-D109-B8EA-EA06AB684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Execution environment dictates that most task code ends up looking like a </a:t>
            </a:r>
            <a:r>
              <a:rPr lang="en-US" i="1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Finite State Machine 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or a </a:t>
            </a:r>
            <a:r>
              <a:rPr lang="en-US" i="1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State Chart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. 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Many good libraries, 3</a:t>
            </a:r>
            <a:r>
              <a:rPr lang="en-US" baseline="300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rd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party tools to support this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Abstracting this allows ”inner logic” to be to run on off-target tests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Better testing frameworks, more complete code coverage of the FSM/SC itself. </a:t>
            </a:r>
          </a:p>
        </p:txBody>
      </p:sp>
    </p:spTree>
    <p:extLst>
      <p:ext uri="{BB962C8B-B14F-4D97-AF65-F5344CB8AC3E}">
        <p14:creationId xmlns:p14="http://schemas.microsoft.com/office/powerpoint/2010/main" val="213339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6C5BD-A9F8-DE59-E60B-93CA61D26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Software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09536-62DA-D109-B8EA-EA06AB684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These </a:t>
            </a: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StateCharts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are </a:t>
            </a:r>
            <a:r>
              <a:rPr lang="en-US" i="1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always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written as non-blocking and concurrent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Never, ever block the system from running!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Process data in conceptual chunks, i.e. transactions, bulk transfers. Rarely ever single bytes. DMA engines used as much as possible.	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Function recursion is rarely used and generally avoided. 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Could overrun the (small) stack quickly 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If poorly done, could end up with the same blocking issue.</a:t>
            </a:r>
          </a:p>
        </p:txBody>
      </p:sp>
    </p:spTree>
    <p:extLst>
      <p:ext uri="{BB962C8B-B14F-4D97-AF65-F5344CB8AC3E}">
        <p14:creationId xmlns:p14="http://schemas.microsoft.com/office/powerpoint/2010/main" val="104638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Super Loop Firmware on a Drone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What type of systems use this type of solution?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Simple Bus to Bus message bridging applications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Controllers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Examples are leaves in a graph topology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Simple Sensors (Source)</a:t>
            </a:r>
          </a:p>
          <a:p>
            <a:pPr lvl="2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SPI/I2C Sensors to CAN publisher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Data loggers (Sink)</a:t>
            </a:r>
          </a:p>
          <a:p>
            <a:pPr lvl="2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Capture all data on a bus into an eMMC. 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Controllers (Source + Sink)</a:t>
            </a:r>
          </a:p>
          <a:p>
            <a:pPr lvl="2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UART/CAN, PWM+ADC/CAN, I2C/CAN</a:t>
            </a:r>
          </a:p>
        </p:txBody>
      </p:sp>
    </p:spTree>
    <p:extLst>
      <p:ext uri="{BB962C8B-B14F-4D97-AF65-F5344CB8AC3E}">
        <p14:creationId xmlns:p14="http://schemas.microsoft.com/office/powerpoint/2010/main" val="201806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1943101"/>
            <a:ext cx="5915025" cy="994172"/>
          </a:xfrm>
        </p:spPr>
        <p:txBody>
          <a:bodyPr>
            <a:normAutofit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(Brief Stop) Questions?</a:t>
            </a:r>
          </a:p>
        </p:txBody>
      </p:sp>
    </p:spTree>
    <p:extLst>
      <p:ext uri="{BB962C8B-B14F-4D97-AF65-F5344CB8AC3E}">
        <p14:creationId xmlns:p14="http://schemas.microsoft.com/office/powerpoint/2010/main" val="2959578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1943101"/>
            <a:ext cx="5915025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Embedded C++14 Language Restrictions </a:t>
            </a:r>
          </a:p>
        </p:txBody>
      </p:sp>
    </p:spTree>
    <p:extLst>
      <p:ext uri="{BB962C8B-B14F-4D97-AF65-F5344CB8AC3E}">
        <p14:creationId xmlns:p14="http://schemas.microsoft.com/office/powerpoint/2010/main" val="2687420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Restrictions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A5C236-F236-264A-9CFE-564B9A10447E}"/>
              </a:ext>
            </a:extLst>
          </p:cNvPr>
          <p:cNvSpPr txBox="1">
            <a:spLocks/>
          </p:cNvSpPr>
          <p:nvPr/>
        </p:nvSpPr>
        <p:spPr>
          <a:xfrm>
            <a:off x="457200" y="1046285"/>
            <a:ext cx="8229600" cy="3795739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Strongly should avoid “forever” </a:t>
            </a:r>
            <a:r>
              <a:rPr lang="en-US" sz="28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for/while </a:t>
            </a:r>
            <a:r>
              <a:rPr lang="en-US" sz="28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loops</a:t>
            </a:r>
          </a:p>
          <a:p>
            <a:pPr lvl="1">
              <a:lnSpc>
                <a:spcPct val="120000"/>
              </a:lnSpc>
            </a:pPr>
            <a:r>
              <a:rPr lang="en-US" sz="2800" b="1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Only 1</a:t>
            </a:r>
            <a:r>
              <a:rPr lang="en-US" sz="28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is allowed in the entire system in </a:t>
            </a:r>
            <a:r>
              <a:rPr lang="en-US" sz="28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main()</a:t>
            </a:r>
            <a:r>
              <a:rPr lang="en-US" sz="28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Should avoid Loops without definite bounds</a:t>
            </a:r>
          </a:p>
          <a:p>
            <a:pPr lvl="1">
              <a:lnSpc>
                <a:spcPct val="120000"/>
              </a:lnSpc>
            </a:pPr>
            <a:r>
              <a:rPr lang="en-US" sz="28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without definite, testable exit conditions these could lead to stuck execution</a:t>
            </a:r>
          </a:p>
          <a:p>
            <a:pPr lvl="1">
              <a:lnSpc>
                <a:spcPct val="120000"/>
              </a:lnSpc>
            </a:pPr>
            <a:r>
              <a:rPr lang="en-US" sz="28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Use Timeouts, even counters as a fallback</a:t>
            </a:r>
          </a:p>
          <a:p>
            <a:pPr lvl="1">
              <a:lnSpc>
                <a:spcPct val="120000"/>
              </a:lnSpc>
            </a:pPr>
            <a:r>
              <a:rPr lang="en-US" sz="28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Choose </a:t>
            </a:r>
            <a:r>
              <a:rPr lang="en-US" sz="28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do/while</a:t>
            </a:r>
            <a:r>
              <a:rPr lang="en-US" sz="28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, </a:t>
            </a:r>
            <a:r>
              <a:rPr lang="en-US" sz="28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while,for</a:t>
            </a:r>
            <a:r>
              <a:rPr lang="en-US" sz="28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wisely!</a:t>
            </a:r>
          </a:p>
          <a:p>
            <a:pPr lvl="1">
              <a:lnSpc>
                <a:spcPct val="120000"/>
              </a:lnSpc>
            </a:pPr>
            <a:r>
              <a:rPr lang="en-US" sz="28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Otherwise, the </a:t>
            </a:r>
            <a:r>
              <a:rPr lang="en-US" sz="2800" b="1" i="1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Watchdog</a:t>
            </a:r>
            <a:r>
              <a:rPr lang="en-US" sz="28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will get you.</a:t>
            </a:r>
          </a:p>
        </p:txBody>
      </p:sp>
    </p:spTree>
    <p:extLst>
      <p:ext uri="{BB962C8B-B14F-4D97-AF65-F5344CB8AC3E}">
        <p14:creationId xmlns:p14="http://schemas.microsoft.com/office/powerpoint/2010/main" val="16490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3C73A-741C-DD47-AD81-3E91F11B7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Public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F012A-C850-D34A-B0CD-2863143C7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4881"/>
            <a:ext cx="8229599" cy="1095102"/>
          </a:xfrm>
        </p:spPr>
        <p:txBody>
          <a:bodyPr>
            <a:normAutofit fontScale="400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Drone is approximately 6ft across, 6 motors, Hexagonal shape, Hybrid VTOL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Flies upwards of 60mph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Carries &lt;5 </a:t>
            </a: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lbs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package. Limited (but large) catalog of items.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C++14 Firmware runs on the drone today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More information at the end of the slides</a:t>
            </a:r>
          </a:p>
        </p:txBody>
      </p:sp>
      <p:pic>
        <p:nvPicPr>
          <p:cNvPr id="5" name="Online Media 4" descr="Amazon Prime Air’s New Delivery Drone">
            <a:hlinkClick r:id="" action="ppaction://media"/>
            <a:extLst>
              <a:ext uri="{FF2B5EF4-FFF2-40B4-BE49-F238E27FC236}">
                <a16:creationId xmlns:a16="http://schemas.microsoft.com/office/drawing/2014/main" id="{B8CC0A24-86BA-4B4C-BF64-4E8CA86C5F8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5538" y="2252041"/>
            <a:ext cx="4652921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6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Restrictions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A5C236-F236-264A-9CFE-564B9A10447E}"/>
              </a:ext>
            </a:extLst>
          </p:cNvPr>
          <p:cNvSpPr txBox="1">
            <a:spLocks/>
          </p:cNvSpPr>
          <p:nvPr/>
        </p:nvSpPr>
        <p:spPr>
          <a:xfrm>
            <a:off x="457200" y="1046285"/>
            <a:ext cx="8229600" cy="38128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Should avoid pointers. use reference where possible</a:t>
            </a:r>
          </a:p>
          <a:p>
            <a:pPr lvl="1"/>
            <a:r>
              <a:rPr lang="en-US" sz="14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In an MMU-less environment (like a micro-controller) some real memory may exist at address zero. </a:t>
            </a:r>
          </a:p>
          <a:p>
            <a:pPr lvl="1"/>
            <a:r>
              <a:rPr lang="en-US" sz="14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Can’t count on </a:t>
            </a:r>
            <a:r>
              <a:rPr lang="en-US" sz="14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nullptr_t</a:t>
            </a:r>
            <a:r>
              <a:rPr lang="en-US" sz="14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dereference for protection!</a:t>
            </a:r>
          </a:p>
          <a:p>
            <a:r>
              <a:rPr lang="en-US" sz="14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Must not use Exceptions – space constraints, recursive issues</a:t>
            </a:r>
          </a:p>
          <a:p>
            <a:pPr lvl="1"/>
            <a:r>
              <a:rPr lang="en-US" sz="14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No </a:t>
            </a:r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throw/</a:t>
            </a:r>
            <a:r>
              <a:rPr lang="en-US" sz="14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noexcept</a:t>
            </a:r>
            <a:endParaRPr lang="en-US" sz="14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pPr lvl="1"/>
            <a:r>
              <a:rPr lang="en-US" sz="14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No </a:t>
            </a:r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try/catch</a:t>
            </a:r>
          </a:p>
          <a:p>
            <a:r>
              <a:rPr lang="en-US" sz="14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Should not use Run Time Type Info – all types are known at compile time.</a:t>
            </a:r>
          </a:p>
          <a:p>
            <a:pPr lvl="1"/>
            <a:r>
              <a:rPr lang="en-US" sz="14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typeid</a:t>
            </a:r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()</a:t>
            </a:r>
          </a:p>
          <a:p>
            <a:r>
              <a:rPr lang="en-US" sz="14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Must not use </a:t>
            </a:r>
            <a:r>
              <a:rPr lang="en-US" sz="14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dynamic_cast</a:t>
            </a:r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&lt;&gt;</a:t>
            </a:r>
          </a:p>
          <a:p>
            <a:r>
              <a:rPr lang="en-US" sz="14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Must not use Dynamic memory </a:t>
            </a:r>
          </a:p>
          <a:p>
            <a:pPr lvl="1"/>
            <a:r>
              <a:rPr lang="en-US" sz="14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No </a:t>
            </a:r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new</a:t>
            </a:r>
            <a:r>
              <a:rPr lang="en-US" sz="1400" baseline="300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*</a:t>
            </a:r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/delete</a:t>
            </a:r>
          </a:p>
          <a:p>
            <a:pPr lvl="1"/>
            <a:r>
              <a:rPr lang="en-US" sz="14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No </a:t>
            </a:r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malloc/free</a:t>
            </a:r>
          </a:p>
          <a:p>
            <a:pPr lvl="2"/>
            <a:r>
              <a:rPr lang="en-US" sz="14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[</a:t>
            </a:r>
            <a:r>
              <a:rPr lang="en-US" sz="1400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gcc,clang</a:t>
            </a:r>
            <a:r>
              <a:rPr lang="en-US" sz="14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, et al] Pass the compiler/linker </a:t>
            </a:r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“</a:t>
            </a:r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-</a:t>
            </a:r>
            <a:r>
              <a:rPr lang="en-US" sz="14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Wl</a:t>
            </a:r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,--wrap=malloc -</a:t>
            </a:r>
            <a:r>
              <a:rPr lang="en-US" sz="14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Wl</a:t>
            </a:r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,--wrap=</a:t>
            </a:r>
            <a:r>
              <a:rPr lang="en-US" sz="14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calloc</a:t>
            </a:r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  <a:sym typeface="Wingdings" pitchFamily="2" charset="2"/>
              </a:rPr>
              <a:t>”</a:t>
            </a:r>
          </a:p>
          <a:p>
            <a:pPr lvl="2"/>
            <a:r>
              <a:rPr lang="en-US" sz="14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  <a:sym typeface="Wingdings" pitchFamily="2" charset="2"/>
              </a:rPr>
              <a:t>Then never implement wrappers!</a:t>
            </a:r>
            <a:endParaRPr lang="en-US" sz="1400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3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Restrictions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A5C236-F236-264A-9CFE-564B9A10447E}"/>
              </a:ext>
            </a:extLst>
          </p:cNvPr>
          <p:cNvSpPr txBox="1">
            <a:spLocks/>
          </p:cNvSpPr>
          <p:nvPr/>
        </p:nvSpPr>
        <p:spPr>
          <a:xfrm>
            <a:off x="457200" y="1046284"/>
            <a:ext cx="8229600" cy="383256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With no dynamic memory, there’s no way to consistently use many STL types. </a:t>
            </a:r>
          </a:p>
          <a:p>
            <a:pPr lvl="1"/>
            <a:r>
              <a:rPr lang="en-US" sz="20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No resizable types like </a:t>
            </a:r>
            <a:r>
              <a:rPr lang="en-US" sz="20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std::vector</a:t>
            </a:r>
          </a:p>
          <a:p>
            <a:pPr lvl="1"/>
            <a:r>
              <a:rPr lang="en-US" sz="20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No allocatable types like </a:t>
            </a:r>
            <a:r>
              <a:rPr lang="en-US" sz="20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std::</a:t>
            </a:r>
            <a:r>
              <a:rPr lang="en-US" sz="20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unique_ptr</a:t>
            </a:r>
            <a:endParaRPr lang="en-US" sz="20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pPr lvl="1"/>
            <a:r>
              <a:rPr lang="en-US" sz="20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Also some less obvious ones like </a:t>
            </a:r>
            <a:r>
              <a:rPr lang="en-US" sz="20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std::bind</a:t>
            </a:r>
          </a:p>
          <a:p>
            <a:pPr lvl="1"/>
            <a:r>
              <a:rPr lang="en-US" sz="20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Many things reallocate memory as needed!</a:t>
            </a:r>
          </a:p>
          <a:p>
            <a:pPr lvl="1"/>
            <a:r>
              <a:rPr lang="en-US" sz="20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Even if there are ways to use a subset of the object’s API, don’t.</a:t>
            </a:r>
          </a:p>
          <a:p>
            <a:r>
              <a:rPr lang="en-US" sz="20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Don’t reinvent another Heap with Custom Allocators!</a:t>
            </a:r>
          </a:p>
          <a:p>
            <a:pPr lvl="1"/>
            <a:r>
              <a:rPr lang="en-US" sz="20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The </a:t>
            </a:r>
            <a:r>
              <a:rPr lang="en-US" sz="2000" i="1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interface</a:t>
            </a:r>
            <a:r>
              <a:rPr lang="en-US" sz="20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fails in the same way as before!</a:t>
            </a:r>
          </a:p>
          <a:p>
            <a:pPr lvl="1"/>
            <a:r>
              <a:rPr lang="en-US" sz="20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It is the </a:t>
            </a:r>
            <a:r>
              <a:rPr lang="en-US" sz="2000" i="1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notion</a:t>
            </a:r>
            <a:r>
              <a:rPr lang="en-US" sz="20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we are removing, not any specific implementations of Allocators.</a:t>
            </a:r>
          </a:p>
        </p:txBody>
      </p:sp>
    </p:spTree>
    <p:extLst>
      <p:ext uri="{BB962C8B-B14F-4D97-AF65-F5344CB8AC3E}">
        <p14:creationId xmlns:p14="http://schemas.microsoft.com/office/powerpoint/2010/main" val="285670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The Stages of Heap </a:t>
            </a: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Withdrawl</a:t>
            </a:r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A5C236-F236-264A-9CFE-564B9A10447E}"/>
              </a:ext>
            </a:extLst>
          </p:cNvPr>
          <p:cNvSpPr txBox="1">
            <a:spLocks/>
          </p:cNvSpPr>
          <p:nvPr/>
        </p:nvSpPr>
        <p:spPr>
          <a:xfrm>
            <a:off x="457200" y="1046284"/>
            <a:ext cx="8229600" cy="383256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I don’t know how much memory I need at runtime, so I </a:t>
            </a:r>
            <a:r>
              <a:rPr lang="en-US" sz="2000" b="1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need</a:t>
            </a:r>
            <a:r>
              <a:rPr lang="en-US" sz="20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a Heap.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I know how much “worst case” memory I need at runtime but I still </a:t>
            </a:r>
            <a:r>
              <a:rPr lang="en-US" sz="2000" b="1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would like</a:t>
            </a:r>
            <a:r>
              <a:rPr lang="en-US" sz="20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to use a Heap for convenience, even though my initial allocation could still technically “fail”.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Well I could use a statically allocated pool of memory fixed sizes and manage usage bits with an allocator interface.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7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&lt;Reinvents Heaps&gt;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Oh, that can still run out, so make an </a:t>
            </a:r>
            <a:r>
              <a:rPr lang="en-US" sz="2000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enum</a:t>
            </a:r>
            <a:r>
              <a:rPr lang="en-US" sz="20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of preassigned pools!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4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&lt;Reinvents static memory allocation&gt;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Store static memory with the Objects that need it. Size it appropriately, protect against failure modes which could cause overruns.</a:t>
            </a:r>
          </a:p>
          <a:p>
            <a:pPr marL="0" indent="0">
              <a:buNone/>
            </a:pPr>
            <a:endParaRPr lang="en-US" sz="2000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1943101"/>
            <a:ext cx="5915025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Embedded C++14 Policies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121966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Ask Compilers/Analyzers for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9957"/>
            <a:ext cx="8229600" cy="308247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Turn on every warning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Make them all errors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Be as pedantic and strict as practical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Know your compiler and know your use case. 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3</a:t>
            </a:r>
            <a:r>
              <a:rPr lang="en-US" baseline="30000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rd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party includes may fail under this burden, have a plan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Use compiler suggestions to improve code quality!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Compile against static analyzers with even stricter rules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Match your cross/host compiler versions if possible</a:t>
            </a:r>
          </a:p>
        </p:txBody>
      </p:sp>
    </p:spTree>
    <p:extLst>
      <p:ext uri="{BB962C8B-B14F-4D97-AF65-F5344CB8AC3E}">
        <p14:creationId xmlns:p14="http://schemas.microsoft.com/office/powerpoint/2010/main" val="189062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Don’t re-invent your own basic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9958"/>
            <a:ext cx="8229600" cy="1622506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Use 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&lt;</a:t>
            </a:r>
            <a:r>
              <a:rPr lang="en-US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cstdint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&gt;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Cross-Compilers generally know better than you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Use </a:t>
            </a:r>
            <a:r>
              <a:rPr lang="en-US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uintptr_t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, not </a:t>
            </a:r>
            <a:r>
              <a:rPr lang="en-US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uintXX_t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to transport addresses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Unit testing is important, even in low level code!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2E5DB6-E897-8146-B899-31A7B67C8679}"/>
              </a:ext>
            </a:extLst>
          </p:cNvPr>
          <p:cNvSpPr txBox="1"/>
          <p:nvPr/>
        </p:nvSpPr>
        <p:spPr>
          <a:xfrm>
            <a:off x="457200" y="2813132"/>
            <a:ext cx="8229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using my_uint8 = unsigned char; // is that true on all of your platforms?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using my_uint16 = unsigned short;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using my_int32 = long; // is that really 32bits on your platforms?</a:t>
            </a:r>
          </a:p>
          <a:p>
            <a:endParaRPr lang="en-US" sz="12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uint32_t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PointerToAddress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(void*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ptr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) {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return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reinterpret_cast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&lt;uint32_t&gt;(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ptr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); // error on 64bit Platform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</a:t>
            </a:r>
          </a:p>
          <a:p>
            <a:endParaRPr lang="en-US" sz="12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uintptr_t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PointerToAddress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(void *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ptr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) {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return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reinterpret_cast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&lt;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uintptr_t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&gt;(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ptr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); // works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everwhere</a:t>
            </a:r>
            <a:endParaRPr lang="en-US" sz="12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</a:t>
            </a:r>
          </a:p>
          <a:p>
            <a:endParaRPr lang="en-US" sz="12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3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Would you like my References?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17600"/>
            <a:ext cx="8229599" cy="1454150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Use References </a:t>
            </a:r>
            <a:r>
              <a:rPr lang="en-US" i="1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everywhere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you can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Pointers should be </a:t>
            </a:r>
            <a:r>
              <a:rPr lang="en-US" i="1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rare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There will be low level exceptions, vector tables, DMA, etc.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With effort, their usage can be severally reduced, or isolated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Even Hardware Objects like Peripherals should be references!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2E5DB6-E897-8146-B899-31A7B67C8679}"/>
              </a:ext>
            </a:extLst>
          </p:cNvPr>
          <p:cNvSpPr txBox="1"/>
          <p:nvPr/>
        </p:nvSpPr>
        <p:spPr>
          <a:xfrm>
            <a:off x="457198" y="2571750"/>
            <a:ext cx="8229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// declare as a reference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Foo &amp;foo =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context.GetFoo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();</a:t>
            </a:r>
          </a:p>
          <a:p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foo.bar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();</a:t>
            </a:r>
          </a:p>
          <a:p>
            <a:endParaRPr lang="en-US" sz="12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// pass as a reference 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void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SomeFunc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(Foo&amp; foo);</a:t>
            </a:r>
          </a:p>
          <a:p>
            <a:endParaRPr lang="en-US" sz="12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// Reference to Peripheral via placement new into a reference 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Peripheral&amp;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perph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= *new(PERIPH_ADDRESS) Peripheral{};</a:t>
            </a:r>
          </a:p>
          <a:p>
            <a:endParaRPr lang="en-US" sz="12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// Drivers should take references to other Drivers, Buffers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Driver(Timer&amp; timer, std::array&lt;uint8_t, 1024&gt;&amp;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dma_buffer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26422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namespace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8333"/>
            <a:ext cx="8229600" cy="999067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Unlearning “C” </a:t>
            </a: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namespacing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is hard. 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Mental “Frames” are difficult to dislodge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Commit to C++ </a:t>
            </a: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namespacing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100%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B15AE9-1FAC-3045-A51A-FF2CFB6C11A4}"/>
              </a:ext>
            </a:extLst>
          </p:cNvPr>
          <p:cNvSpPr txBox="1"/>
          <p:nvPr/>
        </p:nvSpPr>
        <p:spPr>
          <a:xfrm>
            <a:off x="457200" y="20574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// DON’T half-way commit to C++ naming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namespace Chip {</a:t>
            </a:r>
          </a:p>
          <a:p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enum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class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ComponentMode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{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ComponentModeFreeRunning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};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class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ComponentPeripheral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{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static void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IntializePeripheral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ComponentMode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mode) = 0;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};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</a:t>
            </a:r>
          </a:p>
          <a:p>
            <a:endParaRPr lang="en-US" sz="12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// DON’T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Chip::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ComponentPeripheral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::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IntializePeripheral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 Chip::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ComponentMode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::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ComponentModeFreeRunning</a:t>
            </a:r>
            <a:endParaRPr lang="en-US" sz="12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0151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DRY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8" y="1088813"/>
            <a:ext cx="8229600" cy="839047"/>
          </a:xfrm>
        </p:spPr>
        <p:txBody>
          <a:bodyPr>
            <a:normAutofit fontScale="475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Keep names DRY – Don’t repeat yourself 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Keep </a:t>
            </a: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enums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and classes properly scoped to the level they are used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Keep functionality related to the peripheral hardware </a:t>
            </a:r>
            <a:r>
              <a:rPr lang="en-US" i="1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in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the peripheral class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2E5DB6-E897-8146-B899-31A7B67C8679}"/>
              </a:ext>
            </a:extLst>
          </p:cNvPr>
          <p:cNvSpPr txBox="1"/>
          <p:nvPr/>
        </p:nvSpPr>
        <p:spPr>
          <a:xfrm>
            <a:off x="457199" y="2057399"/>
            <a:ext cx="8229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// DO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namespace Chip {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namespace Component {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class Peripheral {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enum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class Mode : … {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FreeRunning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};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static void Initialize(Mode mode);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};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</a:t>
            </a:r>
          </a:p>
          <a:p>
            <a:endParaRPr lang="en-US" sz="12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// DO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Chip::Component::Peripheral::Initialize(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 Chip::Component::Peripheral::Mode::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FreeRunning</a:t>
            </a:r>
            <a:endParaRPr lang="en-US" sz="12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8416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Layer-cake of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2267"/>
            <a:ext cx="8229600" cy="1163506"/>
          </a:xfrm>
        </p:spPr>
        <p:txBody>
          <a:bodyPr>
            <a:normAutofit fontScale="475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Layers interact through Pure Virtual Interfaces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Enforces good separation between implementation details and common set of objects.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Virtual overhead is something to keep an eye on but utility and design often wins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2E5DB6-E897-8146-B899-31A7B67C8679}"/>
              </a:ext>
            </a:extLst>
          </p:cNvPr>
          <p:cNvSpPr txBox="1"/>
          <p:nvPr/>
        </p:nvSpPr>
        <p:spPr>
          <a:xfrm>
            <a:off x="457200" y="2365773"/>
            <a:ext cx="822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// interface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class Foo {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public: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 virtual uint64_t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GetCount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(void) const = 0;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};</a:t>
            </a:r>
          </a:p>
          <a:p>
            <a:endParaRPr lang="en-US" sz="12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// implementation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class Bar : public Foo {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public: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 uint64_t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GetCount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() const override { … };	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19801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0406"/>
            <a:ext cx="8229600" cy="375313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Brief Intro to Firmware &amp; the Environment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Embedded C++14 Restrictions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Embedded C++14 Policies and Recommendations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Later Specifications and Reference material</a:t>
            </a:r>
          </a:p>
        </p:txBody>
      </p:sp>
    </p:spTree>
    <p:extLst>
      <p:ext uri="{BB962C8B-B14F-4D97-AF65-F5344CB8AC3E}">
        <p14:creationId xmlns:p14="http://schemas.microsoft.com/office/powerpoint/2010/main" val="33478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Virtual Diamonds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5415"/>
            <a:ext cx="8229600" cy="874835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No “diamond” 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virtual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inheritance patterns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Compilers stops overt bad behavior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Don’t try to make it work, redesign your Hierarchy or Models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86DA2-065F-5F41-BFF2-7A5CA1C9592B}"/>
              </a:ext>
            </a:extLst>
          </p:cNvPr>
          <p:cNvSpPr txBox="1"/>
          <p:nvPr/>
        </p:nvSpPr>
        <p:spPr>
          <a:xfrm>
            <a:off x="457200" y="2070844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class Foo { 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public: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virtual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size_t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GetCount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() const = 0;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};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class Bar : public Foo {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public: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size_t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GetCount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() const override { … }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};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class Baz : public Foo {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public: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size_t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GetCount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() const override { … }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};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class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Gaf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: public Bar, public Baz {};</a:t>
            </a:r>
          </a:p>
          <a:p>
            <a:endParaRPr lang="en-US" sz="9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Gaf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g{};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// where is it from?!</a:t>
            </a:r>
          </a:p>
          <a:p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g.GetCount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();</a:t>
            </a:r>
          </a:p>
          <a:p>
            <a:endParaRPr lang="en-US" sz="9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5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The 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final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frontier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9133"/>
            <a:ext cx="8229600" cy="125664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Use 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final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when appropriate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This controls what can be subclassed and what can not.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Customers need to know what is flexible and what is not.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2E5DB6-E897-8146-B899-31A7B67C8679}"/>
              </a:ext>
            </a:extLst>
          </p:cNvPr>
          <p:cNvSpPr txBox="1"/>
          <p:nvPr/>
        </p:nvSpPr>
        <p:spPr>
          <a:xfrm>
            <a:off x="457200" y="257175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// Interface to a Controller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class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IController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{…};</a:t>
            </a:r>
          </a:p>
          <a:p>
            <a:endParaRPr lang="en-US" sz="12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// implementation has an interface and can not be subclassed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class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ControllerImpl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final : public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IController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{…};</a:t>
            </a:r>
          </a:p>
          <a:p>
            <a:endParaRPr lang="en-US" sz="12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// an attempt to subclass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class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MyController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: public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ControllerImpl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{ // error!</a:t>
            </a:r>
          </a:p>
          <a:p>
            <a:endParaRPr lang="en-US" sz="12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57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RAII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9133"/>
            <a:ext cx="8229600" cy="1160929"/>
          </a:xfrm>
        </p:spPr>
        <p:txBody>
          <a:bodyPr>
            <a:normAutofit fontScale="475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Resource Acquisition is Instantiation (RAII)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A good practice in general C++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An </a:t>
            </a:r>
            <a:r>
              <a:rPr lang="en-US" i="1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essential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practice in Embedded C++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When using placement </a:t>
            </a:r>
            <a:r>
              <a:rPr lang="en-US" dirty="0">
                <a:latin typeface="Courier New" panose="02070309020205020404" pitchFamily="49" charset="0"/>
                <a:ea typeface="Bookerly" panose="02020602040305020204" pitchFamily="18" charset="0"/>
                <a:cs typeface="Courier New" panose="02070309020205020404" pitchFamily="49" charset="0"/>
              </a:rPr>
              <a:t>new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, objects must be destructed manually!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With no Heap, this mainly applies to Hardware 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2E5DB6-E897-8146-B899-31A7B67C8679}"/>
              </a:ext>
            </a:extLst>
          </p:cNvPr>
          <p:cNvSpPr txBox="1"/>
          <p:nvPr/>
        </p:nvSpPr>
        <p:spPr>
          <a:xfrm>
            <a:off x="457200" y="2270062"/>
            <a:ext cx="8229600" cy="2006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class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DriverImpl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{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DriverImpl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(volatile Peripheral&amp; peripheral, …) 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	: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periph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(peripheral) {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	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periph.configure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(…);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	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periph.enable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();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}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~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DriverImpl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() { // must be called explicitly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	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periph.disable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();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}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43800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Fall 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7602"/>
            <a:ext cx="8229600" cy="690492"/>
          </a:xfrm>
        </p:spPr>
        <p:txBody>
          <a:bodyPr>
            <a:normAutofit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Only 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inline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simple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FF3DAB-AC3A-2346-9929-424C6D6B035D}"/>
              </a:ext>
            </a:extLst>
          </p:cNvPr>
          <p:cNvSpPr txBox="1"/>
          <p:nvPr/>
        </p:nvSpPr>
        <p:spPr>
          <a:xfrm>
            <a:off x="457199" y="1794934"/>
            <a:ext cx="82295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class Foo {</a:t>
            </a:r>
          </a:p>
          <a:p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public:</a:t>
            </a:r>
          </a:p>
          <a:p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inline </a:t>
            </a:r>
            <a:r>
              <a:rPr lang="en-US" sz="14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size_t</a:t>
            </a:r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14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GetCount</a:t>
            </a:r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() const { return count_; }          // DO</a:t>
            </a:r>
          </a:p>
          <a:p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inline </a:t>
            </a:r>
            <a:r>
              <a:rPr lang="en-US" sz="14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size_t</a:t>
            </a:r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14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ApproximatePiFromTheMoon</a:t>
            </a:r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(Image&amp; moon) {...}  // DON’T</a:t>
            </a:r>
          </a:p>
          <a:p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Protected:</a:t>
            </a:r>
          </a:p>
          <a:p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</a:t>
            </a:r>
            <a:r>
              <a:rPr lang="en-US" sz="14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size_t</a:t>
            </a:r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count_;</a:t>
            </a:r>
          </a:p>
          <a:p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…</a:t>
            </a:r>
          </a:p>
          <a:p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};</a:t>
            </a:r>
          </a:p>
          <a:p>
            <a:endParaRPr lang="en-US" sz="14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37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My 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const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companion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7601"/>
            <a:ext cx="8229600" cy="1087717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Be as 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const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as you can stand!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This helps inform users about side-effects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This may require some consideration for </a:t>
            </a:r>
            <a:r>
              <a:rPr lang="en-US" dirty="0">
                <a:latin typeface="Courier New" panose="02070309020205020404" pitchFamily="49" charset="0"/>
                <a:ea typeface="Bookerly" panose="02020602040305020204" pitchFamily="18" charset="0"/>
                <a:cs typeface="Courier New" panose="02070309020205020404" pitchFamily="49" charset="0"/>
              </a:rPr>
              <a:t>const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and non-</a:t>
            </a:r>
            <a:r>
              <a:rPr lang="en-US" dirty="0">
                <a:latin typeface="Courier New" panose="02070309020205020404" pitchFamily="49" charset="0"/>
                <a:ea typeface="Bookerly" panose="02020602040305020204" pitchFamily="18" charset="0"/>
                <a:cs typeface="Courier New" panose="02070309020205020404" pitchFamily="49" charset="0"/>
              </a:rPr>
              <a:t>const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use cases.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FF3DAB-AC3A-2346-9929-424C6D6B035D}"/>
              </a:ext>
            </a:extLst>
          </p:cNvPr>
          <p:cNvSpPr txBox="1"/>
          <p:nvPr/>
        </p:nvSpPr>
        <p:spPr>
          <a:xfrm>
            <a:off x="457200" y="2318316"/>
            <a:ext cx="82295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class Foo {</a:t>
            </a:r>
          </a:p>
          <a:p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public:</a:t>
            </a:r>
          </a:p>
          <a:p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const char * const Bar(const char * const, …) const;</a:t>
            </a:r>
          </a:p>
          <a:p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inline const </a:t>
            </a:r>
            <a:r>
              <a:rPr lang="en-US" sz="14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size_t</a:t>
            </a:r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&amp; </a:t>
            </a:r>
            <a:r>
              <a:rPr lang="en-US" sz="14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GetCount</a:t>
            </a:r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() const { return count_; }</a:t>
            </a:r>
          </a:p>
          <a:p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protected:</a:t>
            </a:r>
          </a:p>
          <a:p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</a:t>
            </a:r>
            <a:r>
              <a:rPr lang="en-US" sz="14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size_t</a:t>
            </a:r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count_;</a:t>
            </a:r>
          </a:p>
          <a:p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};</a:t>
            </a:r>
          </a:p>
          <a:p>
            <a:endParaRPr lang="en-US" sz="14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// the methods invoked on the object must be const too</a:t>
            </a:r>
          </a:p>
          <a:p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bool </a:t>
            </a:r>
            <a:r>
              <a:rPr lang="en-US" sz="14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SomeFunc</a:t>
            </a:r>
            <a:r>
              <a:rPr lang="en-US" sz="14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(const Foo&amp; obj) { … };</a:t>
            </a:r>
          </a:p>
        </p:txBody>
      </p:sp>
    </p:spTree>
    <p:extLst>
      <p:ext uri="{BB962C8B-B14F-4D97-AF65-F5344CB8AC3E}">
        <p14:creationId xmlns:p14="http://schemas.microsoft.com/office/powerpoint/2010/main" val="308093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But... Hardware is Weird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2200"/>
            <a:ext cx="8229600" cy="901075"/>
          </a:xfrm>
        </p:spPr>
        <p:txBody>
          <a:bodyPr>
            <a:normAutofit fontScale="475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Methods which use 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const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truly should have no side-effects!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“Read and Clear” (or Clear After Read) register functions should not be marked 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const</a:t>
            </a:r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Side effects should be called out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Wrapping classes may need to remember state on behalf of this HW.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FF3DAB-AC3A-2346-9929-424C6D6B035D}"/>
              </a:ext>
            </a:extLst>
          </p:cNvPr>
          <p:cNvSpPr txBox="1"/>
          <p:nvPr/>
        </p:nvSpPr>
        <p:spPr>
          <a:xfrm>
            <a:off x="440266" y="1993276"/>
            <a:ext cx="82296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class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SimulatedHardwareReadAndClearStatusRegister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{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public: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enum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class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StatusCode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: uint8_t {WAITING = 0x0, BUSY = 0x1, COMPLETE = 0x80}; 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StatusCode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GetStatus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() const { // acts like a Read and Clear Register, problematic!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	auto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tmp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= value_;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	value_ &amp;= ~0x80; // actually modifies status bits!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	return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static_cast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&lt;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StatusCode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&gt;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tmp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;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}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protected: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mutable uint32_t value_;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};</a:t>
            </a:r>
          </a:p>
          <a:p>
            <a:endParaRPr lang="en-US" sz="9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endParaRPr lang="en-US" sz="9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class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ReadAndClearStatusRegister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{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public: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enum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class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StatusCode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: uint8_t {WAITING = 0x0, BUSY = 0x1, COMPLETE = 0x80}; 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// DON’T mark as const, will modify itself.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StatusCode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GetStatus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() { return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static_cast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&lt;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StatusCode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&gt;(value_); }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protected: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uint32_t value_;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426147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Hardware can be 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volatile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5077"/>
            <a:ext cx="8229600" cy="963967"/>
          </a:xfrm>
        </p:spPr>
        <p:txBody>
          <a:bodyPr>
            <a:normAutofit fontScale="475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Use 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volatile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to describe Memory Mapped Registers &amp; Hardware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This can have cascading side effects!</a:t>
            </a:r>
          </a:p>
          <a:p>
            <a:pPr lvl="1"/>
            <a:r>
              <a:rPr lang="en-US" i="1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Methods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may need to be 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volatile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too!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This can help tests on non-native systems avoid weirdness in simulation.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86DA2-065F-5F41-BFF2-7A5CA1C9592B}"/>
              </a:ext>
            </a:extLst>
          </p:cNvPr>
          <p:cNvSpPr txBox="1"/>
          <p:nvPr/>
        </p:nvSpPr>
        <p:spPr>
          <a:xfrm>
            <a:off x="457200" y="2019044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namespace Chip {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struct Peripheral {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Peripheral() : … {} // initialize to good values (Hardware may not like initializing in that order!)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uint32_t CONTROL;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uint32_t MODE;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uint32_t STATUS;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};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class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DriverImpl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: public Driver {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public: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DriverImpl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(volatile Chip::Peripheral&amp; ref) :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m_periph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{ref} {}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protected: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volatile Peripheral&amp;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m_periph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;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};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</a:t>
            </a:r>
          </a:p>
          <a:p>
            <a:endParaRPr lang="en-US" sz="9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// in the context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volatile Chip::Peripheral&amp; periph0 = *::new(PERIPH_ADDRESS) Chip::Peripheral{};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Driver&amp; driver0 = Chip::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DriverImpl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{periph0};</a:t>
            </a:r>
          </a:p>
        </p:txBody>
      </p:sp>
    </p:spTree>
    <p:extLst>
      <p:ext uri="{BB962C8B-B14F-4D97-AF65-F5344CB8AC3E}">
        <p14:creationId xmlns:p14="http://schemas.microsoft.com/office/powerpoint/2010/main" val="352058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Mutability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4534"/>
            <a:ext cx="8229600" cy="1295399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Avoid 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mutable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unless you absolutely need it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Metrics collectors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Try-Locking mechanisms (no blocking!)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FF3DAB-AC3A-2346-9929-424C6D6B035D}"/>
              </a:ext>
            </a:extLst>
          </p:cNvPr>
          <p:cNvSpPr txBox="1"/>
          <p:nvPr/>
        </p:nvSpPr>
        <p:spPr>
          <a:xfrm>
            <a:off x="457200" y="2429933"/>
            <a:ext cx="38184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class Foo {</a:t>
            </a:r>
          </a:p>
          <a:p>
            <a:r>
              <a:rPr lang="en-US" sz="10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public:</a:t>
            </a:r>
          </a:p>
          <a:p>
            <a:r>
              <a:rPr lang="en-US" sz="10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void bar() const {</a:t>
            </a:r>
          </a:p>
          <a:p>
            <a:r>
              <a:rPr lang="en-US" sz="10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	// …</a:t>
            </a:r>
          </a:p>
          <a:p>
            <a:r>
              <a:rPr lang="en-US" sz="10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	</a:t>
            </a:r>
            <a:r>
              <a:rPr lang="en-US" sz="10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call_count</a:t>
            </a:r>
            <a:r>
              <a:rPr lang="en-US" sz="10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++; // mutable</a:t>
            </a:r>
          </a:p>
          <a:p>
            <a:r>
              <a:rPr lang="en-US" sz="10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}</a:t>
            </a:r>
          </a:p>
          <a:p>
            <a:r>
              <a:rPr lang="en-US" sz="10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const </a:t>
            </a:r>
            <a:r>
              <a:rPr lang="en-US" sz="10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size_t</a:t>
            </a:r>
            <a:r>
              <a:rPr lang="en-US" sz="10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&amp; </a:t>
            </a:r>
            <a:r>
              <a:rPr lang="en-US" sz="10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GetCallCount</a:t>
            </a:r>
            <a:r>
              <a:rPr lang="en-US" sz="10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() const { </a:t>
            </a:r>
          </a:p>
          <a:p>
            <a:r>
              <a:rPr lang="en-US" sz="10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	return </a:t>
            </a:r>
            <a:r>
              <a:rPr lang="en-US" sz="10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call_count</a:t>
            </a:r>
            <a:r>
              <a:rPr lang="en-US" sz="10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_; 	</a:t>
            </a:r>
          </a:p>
          <a:p>
            <a:r>
              <a:rPr lang="en-US" sz="10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}</a:t>
            </a:r>
          </a:p>
          <a:p>
            <a:r>
              <a:rPr lang="en-US" sz="10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protected:</a:t>
            </a:r>
          </a:p>
          <a:p>
            <a:r>
              <a:rPr lang="en-US" sz="10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mutable </a:t>
            </a:r>
            <a:r>
              <a:rPr lang="en-US" sz="10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size_t</a:t>
            </a:r>
            <a:r>
              <a:rPr lang="en-US" sz="10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10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call_count</a:t>
            </a:r>
            <a:r>
              <a:rPr lang="en-US" sz="10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_;</a:t>
            </a:r>
          </a:p>
          <a:p>
            <a:r>
              <a:rPr lang="en-US" sz="10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AE082B-68D8-F84A-9F30-65C62D5911AE}"/>
              </a:ext>
            </a:extLst>
          </p:cNvPr>
          <p:cNvSpPr txBox="1"/>
          <p:nvPr/>
        </p:nvSpPr>
        <p:spPr>
          <a:xfrm>
            <a:off x="4125774" y="2398327"/>
            <a:ext cx="4842662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class Baz {</a:t>
            </a:r>
          </a:p>
          <a:p>
            <a:r>
              <a:rPr lang="en-US" sz="10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public:</a:t>
            </a:r>
          </a:p>
          <a:p>
            <a:r>
              <a:rPr lang="en-US" sz="10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bool Check(void) const {</a:t>
            </a:r>
          </a:p>
          <a:p>
            <a:r>
              <a:rPr lang="en-US" sz="10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	if (not lock_.</a:t>
            </a:r>
            <a:r>
              <a:rPr lang="en-US" sz="10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trylock</a:t>
            </a:r>
            <a:r>
              <a:rPr lang="en-US" sz="10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()) { return false; }</a:t>
            </a:r>
          </a:p>
          <a:p>
            <a:r>
              <a:rPr lang="en-US" sz="10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	// operation on shared resource</a:t>
            </a:r>
          </a:p>
          <a:p>
            <a:r>
              <a:rPr lang="en-US" sz="10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	</a:t>
            </a:r>
            <a:r>
              <a:rPr lang="en-US" sz="10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lock_.unlock</a:t>
            </a:r>
            <a:r>
              <a:rPr lang="en-US" sz="10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();</a:t>
            </a:r>
          </a:p>
          <a:p>
            <a:r>
              <a:rPr lang="en-US" sz="10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	// determine success</a:t>
            </a:r>
          </a:p>
          <a:p>
            <a:r>
              <a:rPr lang="en-US" sz="10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}</a:t>
            </a:r>
          </a:p>
          <a:p>
            <a:r>
              <a:rPr lang="en-US" sz="10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protected:</a:t>
            </a:r>
          </a:p>
          <a:p>
            <a:r>
              <a:rPr lang="en-US" sz="10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mutable Lock lock_;</a:t>
            </a:r>
          </a:p>
          <a:p>
            <a:r>
              <a:rPr lang="en-US" sz="10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77132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The 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atomic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2845"/>
            <a:ext cx="8229600" cy="994172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Use 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std::atomic 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types to share data between Tasks and ISRs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Critical Sections tend to be implemented using atomics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READ the docs. 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std::atomic&lt;&gt; 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has some gotchas!</a:t>
            </a:r>
          </a:p>
          <a:p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86DA2-065F-5F41-BFF2-7A5CA1C9592B}"/>
              </a:ext>
            </a:extLst>
          </p:cNvPr>
          <p:cNvSpPr txBox="1"/>
          <p:nvPr/>
        </p:nvSpPr>
        <p:spPr>
          <a:xfrm>
            <a:off x="457200" y="2213079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class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CriticalSection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{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public: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…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bool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trylock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() {}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bool unlock() {}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protected: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std::atomic&lt;uint32_t&gt; count_;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};</a:t>
            </a:r>
          </a:p>
          <a:p>
            <a:endParaRPr lang="en-US" sz="12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// See atomics video from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CppCon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8490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Control your Constructors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0585"/>
            <a:ext cx="8229600" cy="1544958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static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storage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definitions can be used to allow global object Construction phases to be controlled 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Sequence and Lifetime must be thought through!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86DA2-065F-5F41-BFF2-7A5CA1C9592B}"/>
              </a:ext>
            </a:extLst>
          </p:cNvPr>
          <p:cNvSpPr txBox="1"/>
          <p:nvPr/>
        </p:nvSpPr>
        <p:spPr>
          <a:xfrm>
            <a:off x="457200" y="2705543"/>
            <a:ext cx="822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/// Somewhere in global memory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static std::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aligned_storage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&lt;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sizeof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(Foo),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alignof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(Foo)&gt;::type storage;</a:t>
            </a:r>
          </a:p>
          <a:p>
            <a:endParaRPr lang="en-US" sz="12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…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void main(void) {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// object initialization happens in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preallocated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global memory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Foo &amp;foo1 = *::new(&amp;storage) Foo{…}; // </a:t>
            </a:r>
          </a:p>
          <a:p>
            <a:endParaRPr lang="en-US" sz="12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// object initialization happens on stack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Foo foo2{…};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5353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B5D87-0E15-6547-AA4A-A6A239A69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Brief 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F4480-CB2F-AB4A-89B4-6F1DACEA0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This is to help level-set your expectations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This is just what we think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A lot of things are covered in many other </a:t>
            </a: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CppCon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talks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Not strictly about safety critical guidelines.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48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#ifdef nope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8697"/>
            <a:ext cx="8229600" cy="188576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Avoid 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#define 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macros and 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#ifdef 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as much as possible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Convert to 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templates with parametric size</a:t>
            </a:r>
          </a:p>
          <a:p>
            <a:pPr lvl="1"/>
            <a:r>
              <a:rPr lang="en-US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constexprs</a:t>
            </a:r>
            <a:endParaRPr lang="en-US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86DA2-065F-5F41-BFF2-7A5CA1C9592B}"/>
              </a:ext>
            </a:extLst>
          </p:cNvPr>
          <p:cNvSpPr txBox="1"/>
          <p:nvPr/>
        </p:nvSpPr>
        <p:spPr>
          <a:xfrm>
            <a:off x="457200" y="3101473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#define NUM_BYTES (20)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uint8_t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myArray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[NUM_BYTES]; // DON’T</a:t>
            </a:r>
          </a:p>
          <a:p>
            <a:endParaRPr lang="en-US" sz="9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// DO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static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constexpr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size_t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num_bytes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= 20u;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std::array&lt;uint8_t,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num_bytes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&gt;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myArray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;</a:t>
            </a:r>
          </a:p>
          <a:p>
            <a:endParaRPr lang="en-US" sz="9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// DON’T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#define DEBUG</a:t>
            </a:r>
          </a:p>
          <a:p>
            <a:endParaRPr lang="en-US" sz="9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// file local debug flag (wait for C++17 for full support but you can declare this now!)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static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constexpr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bool debug = true;</a:t>
            </a:r>
          </a:p>
        </p:txBody>
      </p:sp>
    </p:spTree>
    <p:extLst>
      <p:ext uri="{BB962C8B-B14F-4D97-AF65-F5344CB8AC3E}">
        <p14:creationId xmlns:p14="http://schemas.microsoft.com/office/powerpoint/2010/main" val="80269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Be as </a:t>
            </a:r>
            <a:r>
              <a:rPr lang="en-US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constexpr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as possible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8697"/>
            <a:ext cx="8229600" cy="1901128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Simple classes should have </a:t>
            </a:r>
            <a:r>
              <a:rPr lang="en-US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constexpr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constructors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Write testable assertions using </a:t>
            </a:r>
            <a:r>
              <a:rPr lang="en-US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constexpr</a:t>
            </a: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</a:t>
            </a:r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Use the </a:t>
            </a:r>
            <a:r>
              <a:rPr lang="en-US" i="1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compiler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to test your code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Keep these anonymous tests in source files, not headers if possible.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Ensure the Linker removes unreferenced code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86DA2-065F-5F41-BFF2-7A5CA1C9592B}"/>
              </a:ext>
            </a:extLst>
          </p:cNvPr>
          <p:cNvSpPr txBox="1"/>
          <p:nvPr/>
        </p:nvSpPr>
        <p:spPr>
          <a:xfrm>
            <a:off x="457200" y="3009140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// in header</a:t>
            </a:r>
          </a:p>
          <a:p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constexpr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uint32_t foo(uint32_t) { … }</a:t>
            </a:r>
          </a:p>
          <a:p>
            <a:endParaRPr lang="en-US" sz="9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endParaRPr lang="en-US" sz="9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// in source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namespace {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constexpr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uint32_t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foo_test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[] = {foo(X), foo(Y)};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static_assert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foo_test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[0] == 0x10, “Must be true or something is wrong”);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 // anonymous</a:t>
            </a:r>
          </a:p>
          <a:p>
            <a:endParaRPr lang="en-US" sz="9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// On Constructors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class Foo final {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constexpr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Foo() : … {}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89659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static_assert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yourself!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0745"/>
            <a:ext cx="8229600" cy="1125255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static_assert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as much as you can.</a:t>
            </a:r>
          </a:p>
          <a:p>
            <a:r>
              <a:rPr lang="en-US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sizeof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(), </a:t>
            </a:r>
            <a:r>
              <a:rPr lang="en-US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offsetof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(), </a:t>
            </a:r>
            <a:r>
              <a:rPr lang="en-US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alignof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() 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are useful in stating assumptions and having the compiler </a:t>
            </a:r>
            <a:r>
              <a:rPr lang="en-US" i="1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and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your cross-compiler check them.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D3BB90-BE88-694C-BB9B-53FE2CEEF0A8}"/>
              </a:ext>
            </a:extLst>
          </p:cNvPr>
          <p:cNvSpPr txBox="1"/>
          <p:nvPr/>
        </p:nvSpPr>
        <p:spPr>
          <a:xfrm>
            <a:off x="457200" y="2323603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struct Peripheral { … };</a:t>
            </a:r>
          </a:p>
          <a:p>
            <a:endParaRPr lang="en-US" sz="9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static_assert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sizeof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(Peripheral) == 0x80, “Definition is incorrect”); // from the Datasheet!</a:t>
            </a:r>
          </a:p>
          <a:p>
            <a:endParaRPr lang="en-US" sz="9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// From the Datasheet!</a:t>
            </a:r>
          </a:p>
          <a:p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static_assert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offsetof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(Peripheral, CTRL) == 0x10, ”Must be at the correct offset”);</a:t>
            </a:r>
          </a:p>
          <a:p>
            <a:endParaRPr lang="en-US" sz="9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struct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FancyDataType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{ … };</a:t>
            </a:r>
          </a:p>
          <a:p>
            <a:endParaRPr lang="en-US" sz="9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static_assert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alignof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FancyDataType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) == 8, “Must has specific alignment!”);</a:t>
            </a:r>
          </a:p>
        </p:txBody>
      </p:sp>
    </p:spTree>
    <p:extLst>
      <p:ext uri="{BB962C8B-B14F-4D97-AF65-F5344CB8AC3E}">
        <p14:creationId xmlns:p14="http://schemas.microsoft.com/office/powerpoint/2010/main" val="310227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alignas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your </a:t>
            </a: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expections</a:t>
            </a:r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" y="1153177"/>
            <a:ext cx="8198285" cy="1162833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Use </a:t>
            </a:r>
            <a:r>
              <a:rPr lang="en-US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alignas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(x) 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for data types which need to understand the Data Cache / Bus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D3BB90-BE88-694C-BB9B-53FE2CEEF0A8}"/>
              </a:ext>
            </a:extLst>
          </p:cNvPr>
          <p:cNvSpPr txBox="1"/>
          <p:nvPr/>
        </p:nvSpPr>
        <p:spPr>
          <a:xfrm>
            <a:off x="457200" y="231601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struct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alignas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(8)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CacheAlignedDataType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{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constexpr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CacheAlignedDataType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(uint16_t _x, 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			  uint16_t _y, 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			  uint16_t _z, 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			  uint16_t _w) 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			  : x{_x}, y{_y}, z{_z}, w{_w} {}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uint16_t x, y, z, w;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}; // would naturally be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alignof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(2)</a:t>
            </a:r>
          </a:p>
          <a:p>
            <a:endParaRPr lang="en-US" sz="9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static_assert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alignof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CacheAlignedDataType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) == 8, “Must has specific alignment!”);</a:t>
            </a:r>
          </a:p>
          <a:p>
            <a:endParaRPr lang="en-US" sz="9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//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prealigned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preinitialized constants which don’t span cache lines</a:t>
            </a: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static const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CacheAlignedDataType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g_value1{1,2,3,4};</a:t>
            </a:r>
          </a:p>
          <a:p>
            <a:endParaRPr lang="en-US" sz="9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//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constexprs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may not even be put into global memory</a:t>
            </a:r>
          </a:p>
          <a:p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constexpr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sz="9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CacheAlignedDataType</a:t>
            </a:r>
            <a:r>
              <a:rPr lang="en-US" sz="9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g_value2{5,6,7,8};</a:t>
            </a:r>
          </a:p>
        </p:txBody>
      </p:sp>
    </p:spTree>
    <p:extLst>
      <p:ext uri="{BB962C8B-B14F-4D97-AF65-F5344CB8AC3E}">
        <p14:creationId xmlns:p14="http://schemas.microsoft.com/office/powerpoint/2010/main" val="11291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Strict enumerations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2663"/>
            <a:ext cx="8229600" cy="1099038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Use </a:t>
            </a:r>
            <a:r>
              <a:rPr lang="en-US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enum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class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to be strict about types for parameters, </a:t>
            </a: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etc</a:t>
            </a:r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Use ”underlying” template wrapper to explicitly get the value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86DA2-065F-5F41-BFF2-7A5CA1C9592B}"/>
              </a:ext>
            </a:extLst>
          </p:cNvPr>
          <p:cNvSpPr txBox="1"/>
          <p:nvPr/>
        </p:nvSpPr>
        <p:spPr>
          <a:xfrm>
            <a:off x="457200" y="2171701"/>
            <a:ext cx="82296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class Peripheral {</a:t>
            </a:r>
          </a:p>
          <a:p>
            <a:r>
              <a:rPr lang="en-US" sz="11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</a:t>
            </a:r>
            <a:r>
              <a:rPr lang="en-US" sz="11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enum</a:t>
            </a:r>
            <a:r>
              <a:rPr lang="en-US" sz="11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class Mode : uint8_t { </a:t>
            </a:r>
            <a:r>
              <a:rPr lang="en-US" sz="11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FreeRunning</a:t>
            </a:r>
            <a:r>
              <a:rPr lang="en-US" sz="11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= 0, </a:t>
            </a:r>
            <a:r>
              <a:rPr lang="en-US" sz="11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SingleShot</a:t>
            </a:r>
            <a:r>
              <a:rPr lang="en-US" sz="11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= 2, … };</a:t>
            </a:r>
          </a:p>
          <a:p>
            <a:r>
              <a:rPr lang="en-US" sz="11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};</a:t>
            </a:r>
          </a:p>
          <a:p>
            <a:endParaRPr lang="en-US" sz="11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11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void </a:t>
            </a:r>
            <a:r>
              <a:rPr lang="en-US" sz="11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DriverImpl</a:t>
            </a:r>
            <a:r>
              <a:rPr lang="en-US" sz="11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::Set(Peripheral::Mode value) {</a:t>
            </a:r>
          </a:p>
          <a:p>
            <a:r>
              <a:rPr lang="en-US" sz="11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</a:t>
            </a:r>
            <a:r>
              <a:rPr lang="en-US" sz="11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m_periph</a:t>
            </a:r>
            <a:r>
              <a:rPr lang="en-US" sz="11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-&gt;MODE = </a:t>
            </a:r>
            <a:r>
              <a:rPr lang="en-US" sz="11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static_cast</a:t>
            </a:r>
            <a:r>
              <a:rPr lang="en-US" sz="11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&lt;</a:t>
            </a:r>
            <a:r>
              <a:rPr lang="en-US" sz="11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typename</a:t>
            </a:r>
            <a:r>
              <a:rPr lang="en-US" sz="11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std::</a:t>
            </a:r>
            <a:r>
              <a:rPr lang="en-US" sz="11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underlying_type</a:t>
            </a:r>
            <a:r>
              <a:rPr lang="en-US" sz="11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&lt;</a:t>
            </a:r>
            <a:r>
              <a:rPr lang="en-US" sz="11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RegisterValue</a:t>
            </a:r>
            <a:r>
              <a:rPr lang="en-US" sz="11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&gt;::type&gt;(value);</a:t>
            </a:r>
          </a:p>
          <a:p>
            <a:r>
              <a:rPr lang="en-US" sz="11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</a:t>
            </a:r>
          </a:p>
          <a:p>
            <a:endParaRPr lang="en-US" sz="11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11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Driver&amp; foo = </a:t>
            </a:r>
            <a:r>
              <a:rPr lang="en-US" sz="11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context.GetFoo</a:t>
            </a:r>
            <a:r>
              <a:rPr lang="en-US" sz="11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();</a:t>
            </a:r>
          </a:p>
          <a:p>
            <a:r>
              <a:rPr lang="en-US" sz="11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foo.Set</a:t>
            </a:r>
            <a:r>
              <a:rPr lang="en-US" sz="11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(Peripheral::Mode::</a:t>
            </a:r>
            <a:r>
              <a:rPr lang="en-US" sz="11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FreeRunning</a:t>
            </a:r>
            <a:r>
              <a:rPr lang="en-US" sz="11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);</a:t>
            </a:r>
          </a:p>
          <a:p>
            <a:endParaRPr lang="en-US" sz="11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54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Delete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what doesn’t spark joy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869"/>
            <a:ext cx="8229600" cy="993531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Rule of 5 + 1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Default, Move, Copy Constructors and Move, Copy Assignment should be defined as needed, deleted or defaulted (+the destructor )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Express your intent to other developers.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86DA2-065F-5F41-BFF2-7A5CA1C9592B}"/>
              </a:ext>
            </a:extLst>
          </p:cNvPr>
          <p:cNvSpPr txBox="1"/>
          <p:nvPr/>
        </p:nvSpPr>
        <p:spPr>
          <a:xfrm>
            <a:off x="457200" y="2057400"/>
            <a:ext cx="8229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class Foo {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public: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// Rule of 5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Foo() = delete; 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Foo(const Foo&amp;) = delete;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Foo(Foo&amp;&amp;) = delete;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Foo&amp; operator=(const Foo&amp;) = delete;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Foo&amp; operator=(Foo&amp;&amp;) = delete;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// Rule of 5 + 1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~Foo() = default;</a:t>
            </a:r>
          </a:p>
          <a:p>
            <a:endParaRPr lang="en-US" sz="12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Foo(…); //!&lt; Can only be constructed w/ Params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69081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Somethings Stay 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869"/>
            <a:ext cx="8229600" cy="69049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Peripherals, Drivers, Services, Stacks, Applications should never be moved or copied in a Statically defined 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86DA2-065F-5F41-BFF2-7A5CA1C9592B}"/>
              </a:ext>
            </a:extLst>
          </p:cNvPr>
          <p:cNvSpPr txBox="1"/>
          <p:nvPr/>
        </p:nvSpPr>
        <p:spPr>
          <a:xfrm>
            <a:off x="457200" y="2057400"/>
            <a:ext cx="8229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class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DriverImpl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: public Driver {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public:</a:t>
            </a:r>
          </a:p>
          <a:p>
            <a:pPr lvl="1"/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// Rule of 5</a:t>
            </a:r>
          </a:p>
          <a:p>
            <a:pPr lvl="1"/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DriverImpl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() = delete; </a:t>
            </a:r>
          </a:p>
          <a:p>
            <a:pPr lvl="1"/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DriverImpl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(const Foo&amp;) = delete;</a:t>
            </a:r>
          </a:p>
          <a:p>
            <a:pPr lvl="1"/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DriverImpl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DriverImpl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&amp;&amp;) = delete;</a:t>
            </a:r>
          </a:p>
          <a:p>
            <a:pPr lvl="1"/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DriverImpl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&amp; operator=(const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DriverImpl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&amp;) = delete;</a:t>
            </a:r>
          </a:p>
          <a:p>
            <a:pPr lvl="1"/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DriverImpl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&amp; operator=(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DriverImpl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&amp;&amp;) = delete;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// Rule of 5 + 1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~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DriverImpl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() = default;</a:t>
            </a:r>
          </a:p>
          <a:p>
            <a:endParaRPr lang="en-US" sz="12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pPr lvl="1"/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DriverImpl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(…); //!&lt; May only be constructed w/ Params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40286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There’s more to remove?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9039"/>
            <a:ext cx="8229600" cy="1591262"/>
          </a:xfrm>
        </p:spPr>
        <p:txBody>
          <a:bodyPr>
            <a:normAutofit fontScale="475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Rule of 16?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There a ton of new and delete </a:t>
            </a: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opeators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that </a:t>
            </a:r>
            <a:r>
              <a:rPr lang="en-US" i="1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may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be trigger when compiling unit tests on non-target hosts. 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Be complete! Understand your </a:t>
            </a: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usecase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!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There’s more in later specifications!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If you aren’t careful (or some container isn’t) about how you placement new you can fall into these others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There’s a lot of details worth understanding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86DA2-065F-5F41-BFF2-7A5CA1C9592B}"/>
              </a:ext>
            </a:extLst>
          </p:cNvPr>
          <p:cNvSpPr txBox="1"/>
          <p:nvPr/>
        </p:nvSpPr>
        <p:spPr>
          <a:xfrm>
            <a:off x="457200" y="2779219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static void* operator new(std::</a:t>
            </a:r>
            <a:r>
              <a:rPr lang="en-US" sz="7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size_t</a:t>
            </a:r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) = delete; </a:t>
            </a:r>
          </a:p>
          <a:p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static void* operator new(std::</a:t>
            </a:r>
            <a:r>
              <a:rPr lang="en-US" sz="7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size_t</a:t>
            </a:r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const std::</a:t>
            </a:r>
            <a:r>
              <a:rPr lang="en-US" sz="7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nothrow_t</a:t>
            </a:r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&amp;) </a:t>
            </a:r>
            <a:r>
              <a:rPr lang="en-US" sz="7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noexcept</a:t>
            </a:r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= delete;</a:t>
            </a:r>
          </a:p>
          <a:p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static inline void* operator new(std::</a:t>
            </a:r>
            <a:r>
              <a:rPr lang="en-US" sz="7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size_t</a:t>
            </a:r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size, void* </a:t>
            </a:r>
            <a:r>
              <a:rPr lang="en-US" sz="7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ptr</a:t>
            </a:r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) </a:t>
            </a:r>
            <a:r>
              <a:rPr lang="en-US" sz="7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noexcept</a:t>
            </a:r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{ return ::operator new(size, </a:t>
            </a:r>
            <a:r>
              <a:rPr lang="en-US" sz="7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ptr</a:t>
            </a:r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); } // routes to other deleted </a:t>
            </a:r>
          </a:p>
          <a:p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static void* operator new[](std::</a:t>
            </a:r>
            <a:r>
              <a:rPr lang="en-US" sz="7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size_t</a:t>
            </a:r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) = delete; </a:t>
            </a:r>
          </a:p>
          <a:p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static void* operator new[](std::</a:t>
            </a:r>
            <a:r>
              <a:rPr lang="en-US" sz="7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size_t</a:t>
            </a:r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const std::</a:t>
            </a:r>
            <a:r>
              <a:rPr lang="en-US" sz="7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nothrow_t</a:t>
            </a:r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&amp;) </a:t>
            </a:r>
            <a:r>
              <a:rPr lang="en-US" sz="7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noexcept</a:t>
            </a:r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= delete; </a:t>
            </a:r>
          </a:p>
          <a:p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static void* operator new[](std::</a:t>
            </a:r>
            <a:r>
              <a:rPr lang="en-US" sz="7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size_t</a:t>
            </a:r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void*) </a:t>
            </a:r>
            <a:r>
              <a:rPr lang="en-US" sz="7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noexcept</a:t>
            </a:r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= delete; </a:t>
            </a:r>
          </a:p>
          <a:p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static inline void operator delete(void*) {} </a:t>
            </a:r>
          </a:p>
          <a:p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static void operator delete(void*, const std::</a:t>
            </a:r>
            <a:r>
              <a:rPr lang="en-US" sz="7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nothrow_t</a:t>
            </a:r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&amp;) </a:t>
            </a:r>
            <a:r>
              <a:rPr lang="en-US" sz="7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noexcept</a:t>
            </a:r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= delete; </a:t>
            </a:r>
          </a:p>
          <a:p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static inline void operator delete(void*, void*) </a:t>
            </a:r>
            <a:r>
              <a:rPr lang="en-US" sz="7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noexcept</a:t>
            </a:r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{} </a:t>
            </a:r>
          </a:p>
          <a:p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static void operator delete(void*, std::</a:t>
            </a:r>
            <a:r>
              <a:rPr lang="en-US" sz="7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size_t</a:t>
            </a:r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) </a:t>
            </a:r>
            <a:r>
              <a:rPr lang="en-US" sz="7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noexcept</a:t>
            </a:r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= delete; </a:t>
            </a:r>
          </a:p>
          <a:p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static void operator delete(void*, std::</a:t>
            </a:r>
            <a:r>
              <a:rPr lang="en-US" sz="7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size_t</a:t>
            </a:r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const std::</a:t>
            </a:r>
            <a:r>
              <a:rPr lang="en-US" sz="7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nothrow_t</a:t>
            </a:r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&amp;) </a:t>
            </a:r>
            <a:r>
              <a:rPr lang="en-US" sz="7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noexcept</a:t>
            </a:r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= delete; </a:t>
            </a:r>
          </a:p>
          <a:p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static void operator delete[](void*) = delete; </a:t>
            </a:r>
          </a:p>
          <a:p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static void operator delete[](void*, const std::</a:t>
            </a:r>
            <a:r>
              <a:rPr lang="en-US" sz="7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nothrow_t</a:t>
            </a:r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&amp;) </a:t>
            </a:r>
            <a:r>
              <a:rPr lang="en-US" sz="7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noexcept</a:t>
            </a:r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= delete; </a:t>
            </a:r>
          </a:p>
          <a:p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static void operator delete[](void*, void*) </a:t>
            </a:r>
            <a:r>
              <a:rPr lang="en-US" sz="7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noexcept</a:t>
            </a:r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= delete; </a:t>
            </a:r>
          </a:p>
          <a:p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static void operator delete[](void*, std::</a:t>
            </a:r>
            <a:r>
              <a:rPr lang="en-US" sz="7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size_t</a:t>
            </a:r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) </a:t>
            </a:r>
            <a:r>
              <a:rPr lang="en-US" sz="7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noexcept</a:t>
            </a:r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= delete; </a:t>
            </a:r>
          </a:p>
          <a:p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static void operator delete[](void*, std::</a:t>
            </a:r>
            <a:r>
              <a:rPr lang="en-US" sz="7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size_t</a:t>
            </a:r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, const std::</a:t>
            </a:r>
            <a:r>
              <a:rPr lang="en-US" sz="7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nothrow_t</a:t>
            </a:r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&amp;) </a:t>
            </a:r>
            <a:r>
              <a:rPr lang="en-US" sz="75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noexcept</a:t>
            </a:r>
            <a:r>
              <a:rPr lang="en-US" sz="75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= delete;</a:t>
            </a:r>
          </a:p>
        </p:txBody>
      </p:sp>
    </p:spTree>
    <p:extLst>
      <p:ext uri="{BB962C8B-B14F-4D97-AF65-F5344CB8AC3E}">
        <p14:creationId xmlns:p14="http://schemas.microsoft.com/office/powerpoint/2010/main" val="225094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0247"/>
            <a:ext cx="8229600" cy="1881554"/>
          </a:xfrm>
        </p:spPr>
        <p:txBody>
          <a:bodyPr>
            <a:normAutofit fontScale="475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Operator Overrides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Implement all in a group </a:t>
            </a:r>
          </a:p>
          <a:p>
            <a:pPr lvl="1"/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==, !=</a:t>
            </a:r>
          </a:p>
          <a:p>
            <a:pPr lvl="1"/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&gt;, &gt;=, &lt;, &lt;=</a:t>
            </a:r>
          </a:p>
          <a:p>
            <a:pPr lvl="1"/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+, -, (on itself) /, *, % (by scalars)</a:t>
            </a:r>
          </a:p>
          <a:p>
            <a:pPr lvl="1"/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operator bool, !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Avoid member access oddities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-&gt;, -&gt;*, &amp;, *a, [] 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which may imply the need to handle exceptions/errors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Keep it regular, avoid weirdness and unexpected behavior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86DA2-065F-5F41-BFF2-7A5CA1C9592B}"/>
              </a:ext>
            </a:extLst>
          </p:cNvPr>
          <p:cNvSpPr txBox="1"/>
          <p:nvPr/>
        </p:nvSpPr>
        <p:spPr>
          <a:xfrm>
            <a:off x="457200" y="2971801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class Foot {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public: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Foot&amp; operator*(const Foot &amp; other); // Logical Error! Foot x Foot = Area!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Foot&amp; operator*(long double v); // OK! Scaled value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03622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operator“”</a:t>
            </a:r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2663"/>
            <a:ext cx="8229600" cy="984738"/>
          </a:xfrm>
        </p:spPr>
        <p:txBody>
          <a:bodyPr>
            <a:normAutofit fontScale="475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Quote Operator – useful for defining constants of a (shorthand) type.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Put these in a separate 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literals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namespace!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Useful for defining mins/</a:t>
            </a: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maxs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for Sensor data types (temp/pressure, </a:t>
            </a: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etc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)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Not all Coding Policies and Test Frameworks like this! </a:t>
            </a:r>
          </a:p>
          <a:p>
            <a:pPr lvl="1"/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86DA2-065F-5F41-BFF2-7A5CA1C9592B}"/>
              </a:ext>
            </a:extLst>
          </p:cNvPr>
          <p:cNvSpPr txBox="1"/>
          <p:nvPr/>
        </p:nvSpPr>
        <p:spPr>
          <a:xfrm>
            <a:off x="457199" y="2176823"/>
            <a:ext cx="837943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class furlong {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public: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constexpr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furlong(long double v) : value{v} {}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protected: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long double value;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};</a:t>
            </a:r>
          </a:p>
          <a:p>
            <a:b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</a:b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namespace literals {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constexpr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furlong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operator""_fur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(long double x) { return furlong(x); }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</a:t>
            </a:r>
          </a:p>
          <a:p>
            <a:b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</a:b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using namespace literals; // enables access to quote operator</a:t>
            </a:r>
          </a:p>
          <a:p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constexpr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std::array&lt;furlong, 4&gt; </a:t>
            </a:r>
            <a:r>
              <a:rPr lang="en-US" sz="1200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track_lengths</a:t>
            </a:r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= {2.0_fur, 5.0_fur, 6.5_fur, 9.0_fur};</a:t>
            </a:r>
          </a:p>
        </p:txBody>
      </p:sp>
    </p:spTree>
    <p:extLst>
      <p:ext uri="{BB962C8B-B14F-4D97-AF65-F5344CB8AC3E}">
        <p14:creationId xmlns:p14="http://schemas.microsoft.com/office/powerpoint/2010/main" val="293759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What is Firmware?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Everyone has a slightly different take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There will be a session later this week in this vein. 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Spectrum of complexity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Many dimensions of constraint types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Used across broad products categories in the industry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Many caveats and special cases</a:t>
            </a:r>
          </a:p>
          <a:p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10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Heed narrowing warnings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1075"/>
            <a:ext cx="8229600" cy="966326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Favor the {} (brace initialization) Constructors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This warns about overflowing values!</a:t>
            </a:r>
          </a:p>
          <a:p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86DA2-065F-5F41-BFF2-7A5CA1C9592B}"/>
              </a:ext>
            </a:extLst>
          </p:cNvPr>
          <p:cNvSpPr txBox="1"/>
          <p:nvPr/>
        </p:nvSpPr>
        <p:spPr>
          <a:xfrm>
            <a:off x="457200" y="2252004"/>
            <a:ext cx="8229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class Foo {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public: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Foo(short a) : b{a} {}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protected: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short b;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};</a:t>
            </a:r>
          </a:p>
          <a:p>
            <a:endParaRPr lang="en-US" sz="12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unsigned long long value = 20092837409893ull;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// or 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int value = 2;</a:t>
            </a:r>
          </a:p>
          <a:p>
            <a:endParaRPr lang="en-US" sz="12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Foo f{value}; // narrowing warning!</a:t>
            </a:r>
          </a:p>
          <a:p>
            <a:endParaRPr lang="en-US" sz="12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6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Be 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explicit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1075"/>
            <a:ext cx="8229600" cy="966326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Use </a:t>
            </a:r>
            <a:r>
              <a:rPr lang="en-US" dirty="0">
                <a:latin typeface="Courier New" panose="02070309020205020404" pitchFamily="49" charset="0"/>
                <a:ea typeface="Bookerly" panose="02020602040305020204" pitchFamily="18" charset="0"/>
                <a:cs typeface="Courier New" panose="02070309020205020404" pitchFamily="49" charset="0"/>
              </a:rPr>
              <a:t>explicit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on Constructors to prevent some behaviors of the language which you may not have expected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86DA2-065F-5F41-BFF2-7A5CA1C9592B}"/>
              </a:ext>
            </a:extLst>
          </p:cNvPr>
          <p:cNvSpPr txBox="1"/>
          <p:nvPr/>
        </p:nvSpPr>
        <p:spPr>
          <a:xfrm>
            <a:off x="457200" y="2252004"/>
            <a:ext cx="822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class Foo {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public: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explicit Foo(uint16_t a, uint16_t b) : a_{a}, b_{b} {}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protected: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	uint16_t a_;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    uint16_t b_;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};</a:t>
            </a:r>
          </a:p>
          <a:p>
            <a:endParaRPr lang="en-US" sz="12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Foo f = {0xCAFE, 0xC0DE}; // Not allowed</a:t>
            </a:r>
          </a:p>
          <a:p>
            <a:r>
              <a:rPr lang="en-US" sz="1200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Foo f{0xCAFE, 0xC0DE};    // Allowed</a:t>
            </a:r>
          </a:p>
          <a:p>
            <a:endParaRPr lang="en-US" sz="1200" dirty="0">
              <a:latin typeface="Fira Code Light" pitchFamily="49" charset="0"/>
              <a:ea typeface="Fira Code Light" pitchFamily="49" charset="0"/>
              <a:cs typeface="Fira Code Light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24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91240"/>
            <a:ext cx="8229600" cy="690492"/>
          </a:xfrm>
        </p:spPr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Later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36584664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What’s holding firmware back?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Other standards bodies don’t have published guidelines, </a:t>
            </a:r>
            <a:r>
              <a:rPr lang="en-US" b="1" i="1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yet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, on usage for later standards. 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MISRA-202x is requesting feedback now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AUTOSAR doesn’t cover C++17 yet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A game of catchup, industry has to have experience with it in order to form opinions</a:t>
            </a:r>
          </a:p>
        </p:txBody>
      </p:sp>
    </p:spTree>
    <p:extLst>
      <p:ext uri="{BB962C8B-B14F-4D97-AF65-F5344CB8AC3E}">
        <p14:creationId xmlns:p14="http://schemas.microsoft.com/office/powerpoint/2010/main" val="16919172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Moving to C++17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Use 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[[deprecated]] 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when you need to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Good customer warning!</a:t>
            </a:r>
          </a:p>
          <a:p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if </a:t>
            </a:r>
            <a:r>
              <a:rPr lang="en-US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constexpr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 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– removes many #ifdef conditions</a:t>
            </a:r>
          </a:p>
          <a:p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std::variant&lt;&gt;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Replaces tons of legacy custom struct/union/</a:t>
            </a: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enum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code! 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Safe in a heap-less system!</a:t>
            </a:r>
          </a:p>
          <a:p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std::optional&lt;&gt;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A simpler form of variant</a:t>
            </a:r>
            <a:endParaRPr lang="en-US" i="1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  <a:p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std::byte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– A standard representation of bytes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Use 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[[</a:t>
            </a:r>
            <a:r>
              <a:rPr lang="en-US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fallthrough</a:t>
            </a:r>
            <a:r>
              <a:rPr lang="en-US" dirty="0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]] 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when you need to (rarely)</a:t>
            </a:r>
          </a:p>
        </p:txBody>
      </p:sp>
    </p:spTree>
    <p:extLst>
      <p:ext uri="{BB962C8B-B14F-4D97-AF65-F5344CB8AC3E}">
        <p14:creationId xmlns:p14="http://schemas.microsoft.com/office/powerpoint/2010/main" val="60668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Moving to C++20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>
                <a:latin typeface="Fira Code Light" pitchFamily="49" charset="0"/>
                <a:ea typeface="Fira Code Light" pitchFamily="49" charset="0"/>
                <a:cs typeface="Fira Code Light" pitchFamily="49" charset="0"/>
              </a:rPr>
              <a:t>consteval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– Enforce compile time only evaluation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Replace the header mess with </a:t>
            </a:r>
            <a:r>
              <a:rPr lang="en-US" dirty="0">
                <a:latin typeface="Courier New" panose="02070309020205020404" pitchFamily="49" charset="0"/>
                <a:ea typeface="Bookerly" panose="02020602040305020204" pitchFamily="18" charset="0"/>
                <a:cs typeface="Courier New" panose="02070309020205020404" pitchFamily="49" charset="0"/>
              </a:rPr>
              <a:t>module</a:t>
            </a:r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Builds times go way down!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Lots of </a:t>
            </a: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CppCon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talks about this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Concepts allow further “lockdown” of Templates with sensible errors. 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Braced initializers for bit fields!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Many more! See C++23 talk in this years </a:t>
            </a: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CppCon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series</a:t>
            </a:r>
          </a:p>
        </p:txBody>
      </p:sp>
    </p:spTree>
    <p:extLst>
      <p:ext uri="{BB962C8B-B14F-4D97-AF65-F5344CB8AC3E}">
        <p14:creationId xmlns:p14="http://schemas.microsoft.com/office/powerpoint/2010/main" val="394199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8F026-D732-7D4C-93D6-AD1B91F69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Other </a:t>
            </a: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CppCon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Talks to catch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77EE8-8D3B-674B-9AE6-83AEE93BF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  <a:hlinkClick r:id="rId3"/>
              </a:rPr>
              <a:t>Handling a Family of Hardware Devices with a Single Implementation - Ben Saks</a:t>
            </a:r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  <a:hlinkClick r:id="rId4"/>
              </a:rPr>
              <a:t>Memory Mapped Devices as Objects – Dan Saks</a:t>
            </a:r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  <a:hlinkClick r:id="rId5"/>
              </a:rPr>
              <a:t>Stop Teaching C</a:t>
            </a:r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  <a:hlinkClick r:id="rId6"/>
              </a:rPr>
              <a:t>Extern c: Talking to C Programmers about C++</a:t>
            </a:r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  <a:hlinkClick r:id="rId7"/>
              </a:rPr>
              <a:t>C++ Atomics from, basics to Advanced. What do they really do?</a:t>
            </a:r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Many, many others!</a:t>
            </a:r>
          </a:p>
        </p:txBody>
      </p:sp>
    </p:spTree>
    <p:extLst>
      <p:ext uri="{BB962C8B-B14F-4D97-AF65-F5344CB8AC3E}">
        <p14:creationId xmlns:p14="http://schemas.microsoft.com/office/powerpoint/2010/main" val="28039345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More About Prime 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  <a:hlinkClick r:id="rId2"/>
              </a:rPr>
              <a:t>https://www.aboutamazon.com/news/transportation/amazons-drone-delivery-is-coming-to-texas</a:t>
            </a:r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  <a:hlinkClick r:id="rId3"/>
              </a:rPr>
              <a:t>https://www.aboutamazon.com/news/transportation/a-drone-program-taking-flight</a:t>
            </a:r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Amazon Prime Air’s New Delivery Drone 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  <a:hlinkClick r:id="rId4"/>
              </a:rPr>
              <a:t>https://www.youtube.com/watch?v=3HJtmx5f1Fc</a:t>
            </a:r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Watch how Amazon is preparing for safe drone delivery 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  <a:hlinkClick r:id="rId5"/>
              </a:rPr>
              <a:t>https://www.youtube.com/watch?v=mzhvR4wm__M</a:t>
            </a:r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  <a:p>
            <a:pPr marL="0" indent="0">
              <a:buNone/>
            </a:pPr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2480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86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What is Firmware?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Usually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, though </a:t>
            </a:r>
            <a:r>
              <a:rPr lang="en-US" b="1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not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always: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is software which is installed into the internal memory of a processor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Has 1 execution context plus interrupts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Runs as highly privileged (</a:t>
            </a: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w.r.t.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processor modes)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Intentionally difficult to update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Updates come as a single large “image” instead of piecemeal updates of individual parts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Limited memory space environments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Limited memory protection mechanisms</a:t>
            </a:r>
          </a:p>
          <a:p>
            <a:pPr marL="0" indent="0">
              <a:buNone/>
            </a:pPr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1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Many Types of Firmware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In order of least complexity: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Bare Metal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Super Loop Firmware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Real Time Operating Systems</a:t>
            </a:r>
          </a:p>
          <a:p>
            <a:pPr lvl="1"/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FreeRTOS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, etc.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Reduced Functionality Operating Systems</a:t>
            </a:r>
          </a:p>
          <a:p>
            <a:pPr lvl="1"/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ucLinux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– </a:t>
            </a: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linux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for micro-controllers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Full Operating Systems, but with limited flexibility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Symbian OS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Some distributions of Linux for Routers (dd-</a:t>
            </a: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wrt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, tomato)</a:t>
            </a:r>
          </a:p>
          <a:p>
            <a:pPr lvl="1"/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15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3ACF-DD39-7247-9AAB-1428DC37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Hardware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2EA2-6335-554B-A373-26AC3935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4047"/>
            <a:ext cx="8229600" cy="3798474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Typically a micro-controller. 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Like an ARM Cortex M series but also covers many different architectures</a:t>
            </a:r>
          </a:p>
          <a:p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These class of devices: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Do not have an MMU, have limited memory protection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Have small but “fast” SRAM (&lt; 1MB - few MB) – some TCM too (1 cycle memory, even smaller)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Have small flash (&lt; 4MB)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May have Single or Double floating point ops (or none)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Run at </a:t>
            </a:r>
            <a:r>
              <a:rPr lang="en-US" dirty="0" err="1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Mhz</a:t>
            </a:r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 ranges in Clock Speed</a:t>
            </a:r>
          </a:p>
          <a:p>
            <a:pPr lvl="1"/>
            <a:r>
              <a:rPr lang="en-US" dirty="0">
                <a:latin typeface="Bookerly" panose="02020602040305020204" pitchFamily="18" charset="0"/>
                <a:ea typeface="Bookerly" panose="02020602040305020204" pitchFamily="18" charset="0"/>
                <a:cs typeface="Bookerly" panose="02020602040305020204" pitchFamily="18" charset="0"/>
              </a:rPr>
              <a:t>Hardware Watchdog</a:t>
            </a:r>
          </a:p>
          <a:p>
            <a:endParaRPr lang="en-US" dirty="0">
              <a:latin typeface="Bookerly" panose="02020602040305020204" pitchFamily="18" charset="0"/>
              <a:ea typeface="Bookerly" panose="02020602040305020204" pitchFamily="18" charset="0"/>
              <a:cs typeface="Bookerly" panose="020206020403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3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7102015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ternal_Simple_Presentation_Template_April2022" id="{F955E243-07B7-9645-8B5C-058C6803CD28}" vid="{F8B28131-318E-1A4A-9193-54C77DE39A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07102015template</Template>
  <TotalTime>26308</TotalTime>
  <Words>6035</Words>
  <Application>Microsoft Macintosh PowerPoint</Application>
  <PresentationFormat>On-screen Show (16:9)</PresentationFormat>
  <Paragraphs>842</Paragraphs>
  <Slides>68</Slides>
  <Notes>41</Notes>
  <HiddenSlides>2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Arial</vt:lpstr>
      <vt:lpstr>Bookerly</vt:lpstr>
      <vt:lpstr>Calibri</vt:lpstr>
      <vt:lpstr>Courier New</vt:lpstr>
      <vt:lpstr>Fira Code Light</vt:lpstr>
      <vt:lpstr>07102015template</vt:lpstr>
      <vt:lpstr>PowerPoint Presentation</vt:lpstr>
      <vt:lpstr>Contacts</vt:lpstr>
      <vt:lpstr>Public Information</vt:lpstr>
      <vt:lpstr>Outline</vt:lpstr>
      <vt:lpstr>Brief Intro</vt:lpstr>
      <vt:lpstr>What is Firmware?</vt:lpstr>
      <vt:lpstr>What is Firmware?</vt:lpstr>
      <vt:lpstr>Many Types of Firmware</vt:lpstr>
      <vt:lpstr>Hardware Environment</vt:lpstr>
      <vt:lpstr>Hardware Environment</vt:lpstr>
      <vt:lpstr>What is a ”Super-loop” Firmware</vt:lpstr>
      <vt:lpstr>What is a ”Super-loop” Firmware</vt:lpstr>
      <vt:lpstr>What else is missing?</vt:lpstr>
      <vt:lpstr>Why is that stuff missing?</vt:lpstr>
      <vt:lpstr>Undefined Behavior</vt:lpstr>
      <vt:lpstr>What’s Left </vt:lpstr>
      <vt:lpstr>System Environment</vt:lpstr>
      <vt:lpstr>System Environment</vt:lpstr>
      <vt:lpstr>System Environment</vt:lpstr>
      <vt:lpstr>System Environment</vt:lpstr>
      <vt:lpstr>System Environment</vt:lpstr>
      <vt:lpstr>Build Environment</vt:lpstr>
      <vt:lpstr>Software Patterns</vt:lpstr>
      <vt:lpstr>Software Execution</vt:lpstr>
      <vt:lpstr>Software Execution</vt:lpstr>
      <vt:lpstr>Super Loop Firmware on a Drone</vt:lpstr>
      <vt:lpstr>(Brief Stop) Questions?</vt:lpstr>
      <vt:lpstr>Embedded C++14 Language Restrictions </vt:lpstr>
      <vt:lpstr>Restrictions</vt:lpstr>
      <vt:lpstr>Restrictions</vt:lpstr>
      <vt:lpstr>Restrictions</vt:lpstr>
      <vt:lpstr>The Stages of Heap Withdrawl</vt:lpstr>
      <vt:lpstr>Embedded C++14 Policies and Recommendations</vt:lpstr>
      <vt:lpstr>Ask Compilers/Analyzers for help</vt:lpstr>
      <vt:lpstr>Don’t re-invent your own basic types</vt:lpstr>
      <vt:lpstr>Would you like my References?</vt:lpstr>
      <vt:lpstr>namespace</vt:lpstr>
      <vt:lpstr>DRY</vt:lpstr>
      <vt:lpstr>Layer-cake of Classes</vt:lpstr>
      <vt:lpstr>Virtual Diamonds</vt:lpstr>
      <vt:lpstr>The final frontier</vt:lpstr>
      <vt:lpstr>RAII</vt:lpstr>
      <vt:lpstr>Fall inline</vt:lpstr>
      <vt:lpstr>My const companion</vt:lpstr>
      <vt:lpstr>But... Hardware is Weird</vt:lpstr>
      <vt:lpstr>Hardware can be volatile</vt:lpstr>
      <vt:lpstr>Mutability</vt:lpstr>
      <vt:lpstr>The atomic age</vt:lpstr>
      <vt:lpstr>Control your Constructors</vt:lpstr>
      <vt:lpstr>#ifdef nope</vt:lpstr>
      <vt:lpstr>Be as constexpr as possible </vt:lpstr>
      <vt:lpstr>static_assert yourself!</vt:lpstr>
      <vt:lpstr>alignas your expections</vt:lpstr>
      <vt:lpstr>Strict enumerations</vt:lpstr>
      <vt:lpstr>Delete what doesn’t spark joy</vt:lpstr>
      <vt:lpstr>Somethings Stay Put</vt:lpstr>
      <vt:lpstr>There’s more to remove?</vt:lpstr>
      <vt:lpstr>Operators</vt:lpstr>
      <vt:lpstr>operator“”</vt:lpstr>
      <vt:lpstr>Heed narrowing warnings</vt:lpstr>
      <vt:lpstr>Be explicit</vt:lpstr>
      <vt:lpstr>Later Specifications</vt:lpstr>
      <vt:lpstr>What’s holding firmware back?</vt:lpstr>
      <vt:lpstr>Moving to C++17</vt:lpstr>
      <vt:lpstr>Moving to C++20</vt:lpstr>
      <vt:lpstr>Other CppCon Talks to catch</vt:lpstr>
      <vt:lpstr>More About Prime Air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C++14 in a ”Super-loop” Firmware</dc:title>
  <dc:creator>Microsoft Office User</dc:creator>
  <cp:lastModifiedBy>Microsoft Office User</cp:lastModifiedBy>
  <cp:revision>41</cp:revision>
  <cp:lastPrinted>2015-07-21T23:27:06Z</cp:lastPrinted>
  <dcterms:created xsi:type="dcterms:W3CDTF">2022-04-27T15:54:36Z</dcterms:created>
  <dcterms:modified xsi:type="dcterms:W3CDTF">2022-09-14T15:30:44Z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