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6"/>
  </p:notesMasterIdLst>
  <p:handoutMasterIdLst>
    <p:handoutMasterId r:id="rId77"/>
  </p:handoutMasterIdLst>
  <p:sldIdLst>
    <p:sldId id="1182" r:id="rId2"/>
    <p:sldId id="1157" r:id="rId3"/>
    <p:sldId id="1158" r:id="rId4"/>
    <p:sldId id="1159" r:id="rId5"/>
    <p:sldId id="1160" r:id="rId6"/>
    <p:sldId id="1162" r:id="rId7"/>
    <p:sldId id="1174" r:id="rId8"/>
    <p:sldId id="1178" r:id="rId9"/>
    <p:sldId id="1183" r:id="rId10"/>
    <p:sldId id="1199" r:id="rId11"/>
    <p:sldId id="1200" r:id="rId12"/>
    <p:sldId id="1205" r:id="rId13"/>
    <p:sldId id="1201" r:id="rId14"/>
    <p:sldId id="1165" r:id="rId15"/>
    <p:sldId id="1166" r:id="rId16"/>
    <p:sldId id="1167" r:id="rId17"/>
    <p:sldId id="1168" r:id="rId18"/>
    <p:sldId id="1184" r:id="rId19"/>
    <p:sldId id="1194" r:id="rId20"/>
    <p:sldId id="1195" r:id="rId21"/>
    <p:sldId id="1175" r:id="rId22"/>
    <p:sldId id="1188" r:id="rId23"/>
    <p:sldId id="1189" r:id="rId24"/>
    <p:sldId id="1202" r:id="rId25"/>
    <p:sldId id="1206" r:id="rId26"/>
    <p:sldId id="1207" r:id="rId27"/>
    <p:sldId id="1208" r:id="rId28"/>
    <p:sldId id="1209" r:id="rId29"/>
    <p:sldId id="1210" r:id="rId30"/>
    <p:sldId id="1211" r:id="rId31"/>
    <p:sldId id="1203" r:id="rId32"/>
    <p:sldId id="1213" r:id="rId33"/>
    <p:sldId id="1214" r:id="rId34"/>
    <p:sldId id="1215" r:id="rId35"/>
    <p:sldId id="1216" r:id="rId36"/>
    <p:sldId id="1173" r:id="rId37"/>
    <p:sldId id="1222" r:id="rId38"/>
    <p:sldId id="1217" r:id="rId39"/>
    <p:sldId id="1254" r:id="rId40"/>
    <p:sldId id="1220" r:id="rId41"/>
    <p:sldId id="1255" r:id="rId42"/>
    <p:sldId id="1221" r:id="rId43"/>
    <p:sldId id="1219" r:id="rId44"/>
    <p:sldId id="1223" r:id="rId45"/>
    <p:sldId id="1224" r:id="rId46"/>
    <p:sldId id="1225" r:id="rId47"/>
    <p:sldId id="1226" r:id="rId48"/>
    <p:sldId id="1229" r:id="rId49"/>
    <p:sldId id="1230" r:id="rId50"/>
    <p:sldId id="1252" r:id="rId51"/>
    <p:sldId id="1253" r:id="rId52"/>
    <p:sldId id="1231" r:id="rId53"/>
    <p:sldId id="1232" r:id="rId54"/>
    <p:sldId id="1233" r:id="rId55"/>
    <p:sldId id="1238" r:id="rId56"/>
    <p:sldId id="1256" r:id="rId57"/>
    <p:sldId id="1239" r:id="rId58"/>
    <p:sldId id="1257" r:id="rId59"/>
    <p:sldId id="1240" r:id="rId60"/>
    <p:sldId id="1234" r:id="rId61"/>
    <p:sldId id="1237" r:id="rId62"/>
    <p:sldId id="1228" r:id="rId63"/>
    <p:sldId id="1241" r:id="rId64"/>
    <p:sldId id="1250" r:id="rId65"/>
    <p:sldId id="1242" r:id="rId66"/>
    <p:sldId id="1243" r:id="rId67"/>
    <p:sldId id="1244" r:id="rId68"/>
    <p:sldId id="1245" r:id="rId69"/>
    <p:sldId id="1246" r:id="rId70"/>
    <p:sldId id="1247" r:id="rId71"/>
    <p:sldId id="1248" r:id="rId72"/>
    <p:sldId id="1251" r:id="rId73"/>
    <p:sldId id="1186" r:id="rId74"/>
    <p:sldId id="1187" r:id="rId75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4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el Saks" initials="DS" lastIdx="26" clrIdx="0"/>
  <p:cmAuthor id="1" name="Ben Saks" initials="BDS" lastIdx="4" clrIdx="1"/>
  <p:cmAuthor id="2" name="Dan Saks" initials="DS" lastIdx="18" clrIdx="2">
    <p:extLst>
      <p:ext uri="{19B8F6BF-5375-455C-9EA6-DF929625EA0E}">
        <p15:presenceInfo xmlns:p15="http://schemas.microsoft.com/office/powerpoint/2012/main" userId="Dan Sak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43C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82" autoAdjust="0"/>
    <p:restoredTop sz="75629" autoAdjust="0"/>
  </p:normalViewPr>
  <p:slideViewPr>
    <p:cSldViewPr>
      <p:cViewPr varScale="1">
        <p:scale>
          <a:sx n="98" d="100"/>
          <a:sy n="98" d="100"/>
        </p:scale>
        <p:origin x="106" y="91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"/>
    </p:cViewPr>
  </p:sorterViewPr>
  <p:notesViewPr>
    <p:cSldViewPr>
      <p:cViewPr varScale="1">
        <p:scale>
          <a:sx n="75" d="100"/>
          <a:sy n="75" d="100"/>
        </p:scale>
        <p:origin x="2866" y="48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commentAuthors" Target="commentAuthors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-1" y="0"/>
            <a:ext cx="5349219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>
                <a:latin typeface="Cambria" panose="02040503050406030204" pitchFamily="18" charset="0"/>
              </a:rPr>
              <a:t>Simulating Low-Level Hardware Devices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-1" y="8685213"/>
            <a:ext cx="534922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ambr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49219" y="8685213"/>
            <a:ext cx="1507194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 smtClean="0">
                <a:latin typeface="Cambria" pitchFamily="18" charset="0"/>
              </a:rPr>
              <a:t>1-</a:t>
            </a:r>
            <a:fld id="{AEDA0FCC-CA5E-427C-A4DF-EA7714DFA80F}" type="slidenum">
              <a:rPr lang="en-US" smtClean="0">
                <a:latin typeface="Cambria" pitchFamily="18" charset="0"/>
              </a:rPr>
              <a:pPr/>
              <a:t>‹#›</a:t>
            </a:fld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3051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spc="-150" smtClean="0">
                <a:effectLst/>
                <a:latin typeface="Consolas" panose="020B0609020204030204" pitchFamily="49" charset="0"/>
                <a:ea typeface="Cambria" panose="02040503050406030204" pitchFamily="18" charset="0"/>
              </a:defRPr>
            </a:lvl1pPr>
          </a:lstStyle>
          <a:p>
            <a:r>
              <a:rPr lang="en-US" spc="0" dirty="0" smtClean="0">
                <a:latin typeface="Cambria" panose="02040503050406030204" pitchFamily="18" charset="0"/>
              </a:rPr>
              <a:t>Simulating Low-Level Hardware Devices</a:t>
            </a:r>
            <a:endParaRPr lang="en-US" spc="0" dirty="0">
              <a:latin typeface="Cambria" panose="020405030504060302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mbria" pitchFamily="18" charset="0"/>
              </a:defRPr>
            </a:lvl1pPr>
          </a:lstStyle>
          <a:p>
            <a:fld id="{B102C7E2-EED7-4E9B-BCC8-FD7EB65594EC}" type="datetimeFigureOut">
              <a:rPr lang="en-US" smtClean="0"/>
              <a:pPr/>
              <a:t>2022-09-19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-1" y="8685213"/>
            <a:ext cx="3886195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mbri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mbria" pitchFamily="18" charset="0"/>
              </a:defRPr>
            </a:lvl1pPr>
          </a:lstStyle>
          <a:p>
            <a:fld id="{58852E01-FE18-4314-957D-6540677278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6811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100" kern="1200">
        <a:solidFill>
          <a:schemeClr val="tx1"/>
        </a:solidFill>
        <a:latin typeface="Cambria" pitchFamily="18" charset="0"/>
        <a:ea typeface="+mn-ea"/>
        <a:cs typeface="+mn-cs"/>
      </a:defRPr>
    </a:lvl1pPr>
    <a:lvl2pPr marL="457200" algn="l" defTabSz="914400" rtl="0" eaLnBrk="1" latinLnBrk="0" hangingPunct="1">
      <a:defRPr sz="1100" kern="1200">
        <a:solidFill>
          <a:schemeClr val="tx1"/>
        </a:solidFill>
        <a:latin typeface="Cambria" pitchFamily="18" charset="0"/>
        <a:ea typeface="+mn-ea"/>
        <a:cs typeface="+mn-cs"/>
      </a:defRPr>
    </a:lvl2pPr>
    <a:lvl3pPr marL="914400" algn="l" defTabSz="914400" rtl="0" eaLnBrk="1" latinLnBrk="0" hangingPunct="1">
      <a:defRPr sz="1100" kern="1200">
        <a:solidFill>
          <a:schemeClr val="tx1"/>
        </a:solidFill>
        <a:latin typeface="Cambria" pitchFamily="18" charset="0"/>
        <a:ea typeface="+mn-ea"/>
        <a:cs typeface="+mn-cs"/>
      </a:defRPr>
    </a:lvl3pPr>
    <a:lvl4pPr marL="1371600" algn="l" defTabSz="914400" rtl="0" eaLnBrk="1" latinLnBrk="0" hangingPunct="1">
      <a:defRPr sz="1100" kern="1200">
        <a:solidFill>
          <a:schemeClr val="tx1"/>
        </a:solidFill>
        <a:latin typeface="Cambria" pitchFamily="18" charset="0"/>
        <a:ea typeface="+mn-ea"/>
        <a:cs typeface="+mn-cs"/>
      </a:defRPr>
    </a:lvl4pPr>
    <a:lvl5pPr marL="1828800" algn="l" defTabSz="914400" rtl="0" eaLnBrk="1" latinLnBrk="0" hangingPunct="1">
      <a:defRPr sz="1100" kern="1200">
        <a:solidFill>
          <a:schemeClr val="tx1"/>
        </a:solidFill>
        <a:latin typeface="Cambr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2020 by Ben Saks and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 – Pointers and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832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pc="0" smtClean="0">
                <a:latin typeface="Cambria" panose="02040503050406030204" pitchFamily="18" charset="0"/>
              </a:rPr>
              <a:t>Simulating Low-Level Hardware Devices</a:t>
            </a:r>
            <a:endParaRPr lang="en-US" spc="0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040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pc="0" smtClean="0">
                <a:latin typeface="Cambria" panose="02040503050406030204" pitchFamily="18" charset="0"/>
              </a:rPr>
              <a:t>Simulating Low-Level Hardware Devices</a:t>
            </a:r>
            <a:endParaRPr lang="en-US" spc="0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47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pc="0" smtClean="0">
                <a:latin typeface="Cambria" panose="02040503050406030204" pitchFamily="18" charset="0"/>
              </a:rPr>
              <a:t>Simulating Low-Level Hardware Devices</a:t>
            </a:r>
            <a:endParaRPr lang="en-US" spc="0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4408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pc="0" smtClean="0">
                <a:latin typeface="Cambria" panose="02040503050406030204" pitchFamily="18" charset="0"/>
              </a:rPr>
              <a:t>Simulating Low-Level Hardware Devices</a:t>
            </a:r>
            <a:endParaRPr lang="en-US" spc="0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696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pc="0" smtClean="0">
                <a:latin typeface="Cambria" panose="02040503050406030204" pitchFamily="18" charset="0"/>
              </a:rPr>
              <a:t>Simulating Low-Level Hardware Devices</a:t>
            </a:r>
            <a:endParaRPr lang="en-US" spc="0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481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pc="0" smtClean="0">
                <a:latin typeface="Cambria" panose="02040503050406030204" pitchFamily="18" charset="0"/>
              </a:rPr>
              <a:t>Simulating Low-Level Hardware Devices</a:t>
            </a:r>
            <a:endParaRPr lang="en-US" spc="0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8971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pc="0" smtClean="0">
                <a:latin typeface="Cambria" panose="02040503050406030204" pitchFamily="18" charset="0"/>
              </a:rPr>
              <a:t>Simulating Low-Level Hardware Devices</a:t>
            </a:r>
            <a:endParaRPr lang="en-US" spc="0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9118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pc="0" smtClean="0">
                <a:latin typeface="Cambria" panose="02040503050406030204" pitchFamily="18" charset="0"/>
              </a:rPr>
              <a:t>Simulating Low-Level Hardware Devices</a:t>
            </a:r>
            <a:endParaRPr lang="en-US" spc="0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8391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pc="0" smtClean="0">
                <a:latin typeface="Cambria" panose="02040503050406030204" pitchFamily="18" charset="0"/>
              </a:rPr>
              <a:t>Simulating Low-Level Hardware Devices</a:t>
            </a:r>
            <a:endParaRPr lang="en-US" spc="0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790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pc="0" smtClean="0">
                <a:latin typeface="Cambria" panose="02040503050406030204" pitchFamily="18" charset="0"/>
              </a:rPr>
              <a:t>Simulating Low-Level Hardware Devices</a:t>
            </a:r>
            <a:endParaRPr lang="en-US" spc="0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864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2020 by Ben Saks and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 – Pointers and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4362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pc="0" smtClean="0">
                <a:latin typeface="Cambria" panose="02040503050406030204" pitchFamily="18" charset="0"/>
              </a:rPr>
              <a:t>Simulating Low-Level Hardware Devices</a:t>
            </a:r>
            <a:endParaRPr lang="en-US" spc="0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9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2020 by Ben Saks and Dan Saks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 – Pointers and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42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 – Pointers and Memory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Copyright © 2020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05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Back to Basics – Pointers and Memory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Copyright © 2020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85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pc="0" smtClean="0">
                <a:latin typeface="Cambria" panose="02040503050406030204" pitchFamily="18" charset="0"/>
              </a:rPr>
              <a:t>Simulating Low-Level Hardware Devices</a:t>
            </a:r>
            <a:endParaRPr lang="en-US" spc="0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675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pc="0" smtClean="0">
                <a:latin typeface="Cambria" panose="02040503050406030204" pitchFamily="18" charset="0"/>
              </a:rPr>
              <a:t>Simulating Low-Level Hardware Devices</a:t>
            </a:r>
            <a:endParaRPr lang="en-US" spc="0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606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pc="0" smtClean="0">
                <a:latin typeface="Cambria" panose="02040503050406030204" pitchFamily="18" charset="0"/>
              </a:rPr>
              <a:t>Simulating Low-Level Hardware Devices</a:t>
            </a:r>
            <a:endParaRPr lang="en-US" spc="0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81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pc="0" smtClean="0">
                <a:latin typeface="Cambria" panose="02040503050406030204" pitchFamily="18" charset="0"/>
              </a:rPr>
              <a:t>Simulating Low-Level Hardware Devices</a:t>
            </a:r>
            <a:endParaRPr lang="en-US" spc="0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52E01-FE18-4314-957D-65406772780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86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1" y="594360"/>
            <a:ext cx="10314319" cy="2743200"/>
          </a:xfrm>
        </p:spPr>
        <p:txBody>
          <a:bodyPr anchor="b" anchorCtr="0">
            <a:noAutofit/>
          </a:bodyPr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" y="3611880"/>
            <a:ext cx="10314432" cy="2743200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9184" y="6355082"/>
            <a:ext cx="1755629" cy="365125"/>
          </a:xfrm>
        </p:spPr>
        <p:txBody>
          <a:bodyPr/>
          <a:lstStyle>
            <a:lvl1pPr>
              <a:defRPr sz="1400">
                <a:latin typeface="Cambri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4597" y="6355050"/>
            <a:ext cx="6583608" cy="365125"/>
          </a:xfrm>
        </p:spPr>
        <p:txBody>
          <a:bodyPr/>
          <a:lstStyle>
            <a:lvl1pPr>
              <a:defRPr sz="1400">
                <a:latin typeface="Cambria" pitchFamily="18" charset="0"/>
              </a:defRPr>
            </a:lvl1pPr>
          </a:lstStyle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87931" y="6355050"/>
            <a:ext cx="1755629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10972800" cy="91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1186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41" y="228636"/>
            <a:ext cx="10314319" cy="548634"/>
          </a:xfrm>
        </p:spPr>
        <p:txBody>
          <a:bodyPr>
            <a:noAutofit/>
          </a:bodyPr>
          <a:lstStyle>
            <a:lvl1pPr>
              <a:defRPr sz="3600">
                <a:latin typeface="Cambr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9241" y="1051587"/>
            <a:ext cx="10314319" cy="5303462"/>
          </a:xfrm>
        </p:spPr>
        <p:txBody>
          <a:bodyPr>
            <a:normAutofit/>
          </a:bodyPr>
          <a:lstStyle>
            <a:lvl1pPr marL="274320" indent="-274320" defTabSz="274320">
              <a:spcBef>
                <a:spcPts val="600"/>
              </a:spcBef>
              <a:buFont typeface="Wingdings" pitchFamily="2" charset="2"/>
              <a:buChar char="§"/>
              <a:defRPr sz="2300" baseline="0">
                <a:latin typeface="Cambria" pitchFamily="18" charset="0"/>
              </a:defRPr>
            </a:lvl1pPr>
            <a:lvl2pPr marL="274320" indent="-274320" defTabSz="274320">
              <a:spcBef>
                <a:spcPts val="600"/>
              </a:spcBef>
              <a:buFont typeface="Wingdings" pitchFamily="2" charset="2"/>
              <a:buChar char="ü"/>
              <a:defRPr sz="2300" i="1" baseline="0">
                <a:latin typeface="Cambria" pitchFamily="18" charset="0"/>
              </a:defRPr>
            </a:lvl2pPr>
            <a:lvl3pPr marL="274320" indent="0" defTabSz="274320">
              <a:spcBef>
                <a:spcPts val="0"/>
              </a:spcBef>
              <a:buFont typeface="Wingdings" pitchFamily="2" charset="2"/>
              <a:buNone/>
              <a:defRPr sz="2300" spc="0" baseline="0">
                <a:latin typeface="Cambria" pitchFamily="18" charset="0"/>
                <a:cs typeface="Consolas" pitchFamily="49" charset="0"/>
              </a:defRPr>
            </a:lvl3pPr>
            <a:lvl4pPr marL="274320" indent="0" defTabSz="274320">
              <a:spcBef>
                <a:spcPts val="0"/>
              </a:spcBef>
              <a:buFont typeface="Wingdings" pitchFamily="2" charset="2"/>
              <a:buNone/>
              <a:defRPr sz="2300" i="0" spc="-150" baseline="0">
                <a:latin typeface="Consolas" pitchFamily="49" charset="0"/>
                <a:cs typeface="Consolas" pitchFamily="49" charset="0"/>
              </a:defRPr>
            </a:lvl4pPr>
            <a:lvl5pPr marL="548640" indent="-274320" defTabSz="274320">
              <a:spcBef>
                <a:spcPts val="600"/>
              </a:spcBef>
              <a:buFont typeface="Wingdings" pitchFamily="2" charset="2"/>
              <a:buChar char=""/>
              <a:defRPr sz="2300" spc="0" baseline="0">
                <a:latin typeface="Cambria" pitchFamily="18" charset="0"/>
                <a:cs typeface="Consolas" pitchFamily="49" charset="0"/>
              </a:defRPr>
            </a:lvl5pPr>
            <a:lvl6pPr marL="548640" indent="0" defTabSz="274320">
              <a:spcBef>
                <a:spcPts val="0"/>
              </a:spcBef>
              <a:buFont typeface="Wingdings" pitchFamily="2" charset="2"/>
              <a:buNone/>
              <a:defRPr sz="2300" baseline="0">
                <a:latin typeface="Cambria" pitchFamily="18" charset="0"/>
              </a:defRPr>
            </a:lvl6pPr>
            <a:lvl7pPr marL="548640" indent="0" defTabSz="274320">
              <a:spcBef>
                <a:spcPts val="0"/>
              </a:spcBef>
              <a:buNone/>
              <a:defRPr sz="2300" spc="-150" baseline="0">
                <a:latin typeface="Consolas" pitchFamily="49" charset="0"/>
                <a:cs typeface="Consolas" pitchFamily="49" charset="0"/>
              </a:defRPr>
            </a:lvl7pPr>
            <a:lvl8pPr marL="822960" indent="-274320" defTabSz="274320">
              <a:spcBef>
                <a:spcPts val="600"/>
              </a:spcBef>
              <a:buFont typeface="Wingdings" pitchFamily="2" charset="2"/>
              <a:buChar char="ú"/>
              <a:defRPr sz="2300">
                <a:latin typeface="Cambria" pitchFamily="18" charset="0"/>
              </a:defRPr>
            </a:lvl8pPr>
          </a:lstStyle>
          <a:p>
            <a:pPr lvl="0"/>
            <a:r>
              <a:rPr lang="en-US" dirty="0"/>
              <a:t>First level bullet</a:t>
            </a:r>
          </a:p>
          <a:p>
            <a:pPr lvl="1"/>
            <a:r>
              <a:rPr lang="en-US" dirty="0"/>
              <a:t>First level check</a:t>
            </a:r>
          </a:p>
          <a:p>
            <a:pPr lvl="2"/>
            <a:r>
              <a:rPr lang="en-US" dirty="0"/>
              <a:t>First level no bullet</a:t>
            </a:r>
          </a:p>
          <a:p>
            <a:pPr lvl="3"/>
            <a:r>
              <a:rPr lang="en-US" dirty="0"/>
              <a:t>First level code</a:t>
            </a:r>
          </a:p>
          <a:p>
            <a:pPr lvl="4"/>
            <a:r>
              <a:rPr lang="en-US" dirty="0"/>
              <a:t>Second level bullet</a:t>
            </a:r>
          </a:p>
          <a:p>
            <a:pPr lvl="5"/>
            <a:r>
              <a:rPr lang="en-US" dirty="0"/>
              <a:t>Second level no bullet</a:t>
            </a:r>
          </a:p>
          <a:p>
            <a:pPr lvl="6"/>
            <a:r>
              <a:rPr lang="en-US" dirty="0"/>
              <a:t>Second level code</a:t>
            </a:r>
          </a:p>
          <a:p>
            <a:pPr lvl="7"/>
            <a:r>
              <a:rPr lang="en-US" dirty="0"/>
              <a:t>Third level bullet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87931" y="6355050"/>
            <a:ext cx="1755629" cy="320040"/>
          </a:xfrm>
        </p:spPr>
        <p:txBody>
          <a:bodyPr anchor="b"/>
          <a:lstStyle>
            <a:lvl1pPr>
              <a:defRPr sz="1400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8680"/>
            <a:ext cx="10972800" cy="91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29241" y="6355048"/>
            <a:ext cx="1755629" cy="365756"/>
          </a:xfrm>
        </p:spPr>
        <p:txBody>
          <a:bodyPr/>
          <a:lstStyle>
            <a:lvl1pPr>
              <a:defRPr sz="1400">
                <a:latin typeface="Cambri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4597" y="6355050"/>
            <a:ext cx="6583608" cy="365125"/>
          </a:xfrm>
        </p:spPr>
        <p:txBody>
          <a:bodyPr/>
          <a:lstStyle>
            <a:lvl1pPr>
              <a:defRPr sz="1400">
                <a:latin typeface="Cambria" pitchFamily="18" charset="0"/>
              </a:defRPr>
            </a:lvl1pPr>
          </a:lstStyle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51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9241" y="320074"/>
            <a:ext cx="10314319" cy="6034974"/>
          </a:xfrm>
        </p:spPr>
        <p:txBody>
          <a:bodyPr>
            <a:normAutofit/>
          </a:bodyPr>
          <a:lstStyle>
            <a:lvl1pPr marL="274320" indent="-274320" defTabSz="274320">
              <a:spcBef>
                <a:spcPts val="600"/>
              </a:spcBef>
              <a:buFont typeface="Wingdings" pitchFamily="2" charset="2"/>
              <a:buChar char="§"/>
              <a:defRPr sz="2300" baseline="0">
                <a:latin typeface="Cambria" pitchFamily="18" charset="0"/>
              </a:defRPr>
            </a:lvl1pPr>
            <a:lvl2pPr marL="274320" indent="-274320" defTabSz="274320">
              <a:spcBef>
                <a:spcPts val="600"/>
              </a:spcBef>
              <a:buFont typeface="Wingdings" pitchFamily="2" charset="2"/>
              <a:buChar char="ü"/>
              <a:defRPr sz="2300" i="1" baseline="0">
                <a:latin typeface="Cambria" pitchFamily="18" charset="0"/>
              </a:defRPr>
            </a:lvl2pPr>
            <a:lvl3pPr marL="274320" indent="0" defTabSz="274320">
              <a:spcBef>
                <a:spcPts val="0"/>
              </a:spcBef>
              <a:buFont typeface="Wingdings" pitchFamily="2" charset="2"/>
              <a:buNone/>
              <a:defRPr sz="2300" spc="0" baseline="0">
                <a:latin typeface="Cambria" pitchFamily="18" charset="0"/>
                <a:cs typeface="Consolas" pitchFamily="49" charset="0"/>
              </a:defRPr>
            </a:lvl3pPr>
            <a:lvl4pPr marL="274320" indent="0" defTabSz="274320">
              <a:spcBef>
                <a:spcPts val="0"/>
              </a:spcBef>
              <a:buFont typeface="Wingdings" pitchFamily="2" charset="2"/>
              <a:buNone/>
              <a:defRPr sz="2300" i="0" spc="-150" baseline="0">
                <a:latin typeface="Consolas" pitchFamily="49" charset="0"/>
                <a:cs typeface="Consolas" pitchFamily="49" charset="0"/>
              </a:defRPr>
            </a:lvl4pPr>
            <a:lvl5pPr marL="548640" indent="-274320" defTabSz="274320">
              <a:spcBef>
                <a:spcPts val="600"/>
              </a:spcBef>
              <a:buFont typeface="Wingdings" pitchFamily="2" charset="2"/>
              <a:buChar char=""/>
              <a:defRPr sz="2300" spc="0" baseline="0">
                <a:latin typeface="Cambria" pitchFamily="18" charset="0"/>
                <a:cs typeface="Consolas" pitchFamily="49" charset="0"/>
              </a:defRPr>
            </a:lvl5pPr>
            <a:lvl6pPr marL="548640" indent="0" defTabSz="274320">
              <a:spcBef>
                <a:spcPts val="0"/>
              </a:spcBef>
              <a:buFont typeface="Wingdings" pitchFamily="2" charset="2"/>
              <a:buNone/>
              <a:defRPr sz="2300" baseline="0">
                <a:latin typeface="Cambria" pitchFamily="18" charset="0"/>
              </a:defRPr>
            </a:lvl6pPr>
            <a:lvl7pPr marL="548640" indent="0" defTabSz="274320">
              <a:spcBef>
                <a:spcPts val="0"/>
              </a:spcBef>
              <a:buNone/>
              <a:defRPr sz="2300" spc="-150" baseline="0">
                <a:latin typeface="Consolas" pitchFamily="49" charset="0"/>
                <a:cs typeface="Consolas" pitchFamily="49" charset="0"/>
              </a:defRPr>
            </a:lvl7pPr>
            <a:lvl8pPr marL="822960" indent="-274320" defTabSz="274320">
              <a:spcBef>
                <a:spcPts val="600"/>
              </a:spcBef>
              <a:buFont typeface="Wingdings" pitchFamily="2" charset="2"/>
              <a:buChar char="ú"/>
              <a:defRPr sz="2300">
                <a:latin typeface="Cambria" pitchFamily="18" charset="0"/>
              </a:defRPr>
            </a:lvl8pPr>
          </a:lstStyle>
          <a:p>
            <a:pPr lvl="0"/>
            <a:r>
              <a:rPr lang="en-US" dirty="0" smtClean="0"/>
              <a:t>First level bullet</a:t>
            </a:r>
          </a:p>
          <a:p>
            <a:pPr lvl="1"/>
            <a:r>
              <a:rPr lang="en-US" dirty="0" smtClean="0"/>
              <a:t>First level check</a:t>
            </a:r>
          </a:p>
          <a:p>
            <a:pPr lvl="2"/>
            <a:r>
              <a:rPr lang="en-US" dirty="0" smtClean="0"/>
              <a:t>First level no bullet</a:t>
            </a:r>
          </a:p>
          <a:p>
            <a:pPr lvl="3"/>
            <a:r>
              <a:rPr lang="en-US" dirty="0" smtClean="0"/>
              <a:t>First level code</a:t>
            </a:r>
          </a:p>
          <a:p>
            <a:pPr lvl="4"/>
            <a:r>
              <a:rPr lang="en-US" dirty="0" smtClean="0"/>
              <a:t>Second level bullet</a:t>
            </a:r>
          </a:p>
          <a:p>
            <a:pPr lvl="5"/>
            <a:r>
              <a:rPr lang="en-US" dirty="0" smtClean="0"/>
              <a:t>Second level no bullet</a:t>
            </a:r>
          </a:p>
          <a:p>
            <a:pPr lvl="6"/>
            <a:r>
              <a:rPr lang="en-US" dirty="0" smtClean="0"/>
              <a:t>Second level code</a:t>
            </a:r>
          </a:p>
          <a:p>
            <a:pPr lvl="7"/>
            <a:r>
              <a:rPr lang="en-US" dirty="0" smtClean="0"/>
              <a:t>Third level bullet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9241" y="6355048"/>
            <a:ext cx="1755629" cy="365756"/>
          </a:xfrm>
        </p:spPr>
        <p:txBody>
          <a:bodyPr/>
          <a:lstStyle>
            <a:lvl1pPr>
              <a:defRPr sz="1400">
                <a:latin typeface="Cambri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4597" y="6355050"/>
            <a:ext cx="6583608" cy="365125"/>
          </a:xfrm>
        </p:spPr>
        <p:txBody>
          <a:bodyPr/>
          <a:lstStyle>
            <a:lvl1pPr>
              <a:defRPr sz="1400">
                <a:latin typeface="Cambria" pitchFamily="18" charset="0"/>
              </a:defRPr>
            </a:lvl1pPr>
          </a:lstStyle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87931" y="6355050"/>
            <a:ext cx="1755629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08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5596125" y="1051586"/>
            <a:ext cx="5047434" cy="5303462"/>
          </a:xfrm>
        </p:spPr>
        <p:txBody>
          <a:bodyPr>
            <a:normAutofit/>
          </a:bodyPr>
          <a:lstStyle>
            <a:lvl1pPr marL="274320" indent="-274320">
              <a:spcBef>
                <a:spcPts val="600"/>
              </a:spcBef>
              <a:buFont typeface="Wingdings" pitchFamily="2" charset="2"/>
              <a:buChar char="§"/>
              <a:defRPr sz="2300" baseline="0">
                <a:latin typeface="Cambria" pitchFamily="18" charset="0"/>
              </a:defRPr>
            </a:lvl1pPr>
            <a:lvl2pPr marL="342900" indent="-342900">
              <a:spcBef>
                <a:spcPts val="600"/>
              </a:spcBef>
              <a:buFont typeface="Wingdings" pitchFamily="2" charset="2"/>
              <a:buChar char="ü"/>
              <a:defRPr lang="en-US" sz="2300" i="1" kern="1200" baseline="0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274320" indent="0">
              <a:spcBef>
                <a:spcPts val="0"/>
              </a:spcBef>
              <a:buFont typeface="Wingdings" pitchFamily="2" charset="2"/>
              <a:buNone/>
              <a:defRPr sz="2300" baseline="0">
                <a:latin typeface="Cambria" pitchFamily="18" charset="0"/>
              </a:defRPr>
            </a:lvl3pPr>
            <a:lvl4pPr marL="274320" indent="0">
              <a:spcBef>
                <a:spcPts val="0"/>
              </a:spcBef>
              <a:buFont typeface="Wingdings" pitchFamily="2" charset="2"/>
              <a:buNone/>
              <a:defRPr lang="en-US" sz="2300" i="0" kern="1200" spc="-150" baseline="0" dirty="0" smtClean="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4pPr>
            <a:lvl5pPr marL="548640" indent="-274320">
              <a:spcBef>
                <a:spcPts val="600"/>
              </a:spcBef>
              <a:buFont typeface="Arial" pitchFamily="34" charset="0"/>
              <a:buChar char="•"/>
              <a:defRPr sz="2300" baseline="0">
                <a:latin typeface="Cambria" pitchFamily="18" charset="0"/>
              </a:defRPr>
            </a:lvl5pPr>
            <a:lvl6pPr marL="548640" indent="0">
              <a:spcBef>
                <a:spcPts val="0"/>
              </a:spcBef>
              <a:buNone/>
              <a:defRPr lang="en-US" sz="2300" kern="1200" baseline="0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6pPr>
            <a:lvl7pPr marL="548640" indent="0">
              <a:spcBef>
                <a:spcPts val="0"/>
              </a:spcBef>
              <a:buNone/>
              <a:defRPr lang="en-US" sz="2300" i="0" kern="1200" spc="-150" baseline="0" dirty="0" smtClean="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7pPr>
            <a:lvl8pPr marL="822960" indent="-274320">
              <a:spcBef>
                <a:spcPts val="600"/>
              </a:spcBef>
              <a:buFont typeface="Wingdings" pitchFamily="2" charset="2"/>
              <a:buChar char="ú"/>
              <a:defRPr sz="1800">
                <a:latin typeface="Cambria" pitchFamily="18" charset="0"/>
              </a:defRPr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level bullet</a:t>
            </a:r>
          </a:p>
          <a:p>
            <a:pPr lvl="1"/>
            <a:r>
              <a:rPr lang="en-US" dirty="0" smtClean="0"/>
              <a:t>First level check</a:t>
            </a:r>
          </a:p>
          <a:p>
            <a:pPr lvl="2"/>
            <a:r>
              <a:rPr lang="en-US" dirty="0" smtClean="0"/>
              <a:t>First level no bullet</a:t>
            </a:r>
          </a:p>
          <a:p>
            <a:pPr lvl="3"/>
            <a:r>
              <a:rPr lang="en-US" dirty="0" smtClean="0"/>
              <a:t>First level code</a:t>
            </a:r>
          </a:p>
          <a:p>
            <a:pPr lvl="4"/>
            <a:r>
              <a:rPr lang="en-US" dirty="0" smtClean="0"/>
              <a:t>Second level bullet</a:t>
            </a:r>
          </a:p>
          <a:p>
            <a:pPr lvl="5"/>
            <a:r>
              <a:rPr lang="en-US" dirty="0" smtClean="0"/>
              <a:t>Second level no bullet</a:t>
            </a:r>
          </a:p>
          <a:p>
            <a:pPr lvl="6"/>
            <a:r>
              <a:rPr lang="en-US" dirty="0" smtClean="0"/>
              <a:t>Second level code</a:t>
            </a:r>
          </a:p>
          <a:p>
            <a:pPr lvl="7"/>
            <a:r>
              <a:rPr lang="en-US" sz="2300" kern="1200" baseline="0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Third level bullet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29241" y="1051586"/>
            <a:ext cx="5047433" cy="5303462"/>
          </a:xfrm>
        </p:spPr>
        <p:txBody>
          <a:bodyPr>
            <a:normAutofit/>
          </a:bodyPr>
          <a:lstStyle>
            <a:lvl1pPr marL="274320" indent="-274320">
              <a:spcBef>
                <a:spcPts val="600"/>
              </a:spcBef>
              <a:buFont typeface="Wingdings" pitchFamily="2" charset="2"/>
              <a:buChar char="§"/>
              <a:defRPr sz="2300" baseline="0">
                <a:latin typeface="Cambria" pitchFamily="18" charset="0"/>
              </a:defRPr>
            </a:lvl1pPr>
            <a:lvl2pPr marL="274320" indent="-274320">
              <a:spcBef>
                <a:spcPts val="600"/>
              </a:spcBef>
              <a:buFont typeface="Wingdings" pitchFamily="2" charset="2"/>
              <a:buChar char="ü"/>
              <a:defRPr sz="2300" i="1" baseline="0">
                <a:latin typeface="Cambria" pitchFamily="18" charset="0"/>
              </a:defRPr>
            </a:lvl2pPr>
            <a:lvl3pPr marL="274320" indent="0">
              <a:spcBef>
                <a:spcPts val="0"/>
              </a:spcBef>
              <a:buFont typeface="Wingdings" pitchFamily="2" charset="2"/>
              <a:buNone/>
              <a:defRPr sz="2300" baseline="0">
                <a:latin typeface="Cambria" pitchFamily="18" charset="0"/>
              </a:defRPr>
            </a:lvl3pPr>
            <a:lvl4pPr marL="274320" indent="0">
              <a:spcBef>
                <a:spcPts val="0"/>
              </a:spcBef>
              <a:buFont typeface="Wingdings" pitchFamily="2" charset="2"/>
              <a:buNone/>
              <a:defRPr lang="en-US" sz="2300" i="0" kern="1200" spc="-150" baseline="0" dirty="0" smtClean="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4pPr>
            <a:lvl5pPr marL="548640" indent="-274320">
              <a:spcBef>
                <a:spcPts val="600"/>
              </a:spcBef>
              <a:buFont typeface="Wingdings" pitchFamily="2" charset="2"/>
              <a:buChar char=""/>
              <a:defRPr sz="2300" baseline="0">
                <a:latin typeface="Cambria" pitchFamily="18" charset="0"/>
              </a:defRPr>
            </a:lvl5pPr>
            <a:lvl6pPr marL="548640" indent="0">
              <a:spcBef>
                <a:spcPts val="0"/>
              </a:spcBef>
              <a:buNone/>
              <a:defRPr lang="en-US" sz="2300" kern="1200" baseline="0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6pPr>
            <a:lvl7pPr marL="548640" indent="0">
              <a:spcBef>
                <a:spcPts val="0"/>
              </a:spcBef>
              <a:buNone/>
              <a:defRPr lang="en-US" sz="2300" i="0" kern="1200" spc="-150" baseline="0" dirty="0" smtClean="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7pPr>
            <a:lvl8pPr marL="822960" indent="-274320">
              <a:buFont typeface="Wingdings" pitchFamily="2" charset="2"/>
              <a:buChar char="ú"/>
              <a:defRPr lang="en-US" sz="2300" kern="1200" baseline="0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level bullet</a:t>
            </a:r>
          </a:p>
          <a:p>
            <a:pPr lvl="1"/>
            <a:r>
              <a:rPr lang="en-US" dirty="0" smtClean="0"/>
              <a:t>First level check</a:t>
            </a:r>
          </a:p>
          <a:p>
            <a:pPr lvl="2"/>
            <a:r>
              <a:rPr lang="en-US" dirty="0" smtClean="0"/>
              <a:t>First level no bullet</a:t>
            </a:r>
          </a:p>
          <a:p>
            <a:pPr lvl="3"/>
            <a:r>
              <a:rPr lang="en-US" dirty="0" smtClean="0"/>
              <a:t>First level code</a:t>
            </a:r>
          </a:p>
          <a:p>
            <a:pPr lvl="4"/>
            <a:r>
              <a:rPr lang="en-US" dirty="0" smtClean="0"/>
              <a:t>Second level bullet</a:t>
            </a:r>
          </a:p>
          <a:p>
            <a:pPr lvl="5"/>
            <a:r>
              <a:rPr lang="en-US" dirty="0" smtClean="0"/>
              <a:t>Second level no bullet</a:t>
            </a:r>
          </a:p>
          <a:p>
            <a:pPr lvl="6"/>
            <a:r>
              <a:rPr lang="en-US" dirty="0" smtClean="0"/>
              <a:t>Second level code</a:t>
            </a:r>
          </a:p>
          <a:p>
            <a:pPr lvl="7"/>
            <a:r>
              <a:rPr lang="en-US" sz="2300" kern="1200" baseline="0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Third level bullet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9241" y="6355050"/>
            <a:ext cx="1755629" cy="365125"/>
          </a:xfrm>
        </p:spPr>
        <p:txBody>
          <a:bodyPr/>
          <a:lstStyle>
            <a:lvl1pPr>
              <a:defRPr sz="1400">
                <a:latin typeface="Cambri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94597" y="6355050"/>
            <a:ext cx="6583608" cy="365125"/>
          </a:xfrm>
        </p:spPr>
        <p:txBody>
          <a:bodyPr/>
          <a:lstStyle>
            <a:lvl1pPr>
              <a:defRPr sz="1400">
                <a:latin typeface="Cambria" pitchFamily="18" charset="0"/>
              </a:defRPr>
            </a:lvl1pPr>
          </a:lstStyle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87931" y="6355049"/>
            <a:ext cx="1755629" cy="365756"/>
          </a:xfrm>
        </p:spPr>
        <p:txBody>
          <a:bodyPr/>
          <a:lstStyle>
            <a:lvl1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8708"/>
            <a:ext cx="10972800" cy="91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29241" y="228636"/>
            <a:ext cx="10314319" cy="548634"/>
          </a:xfrm>
        </p:spPr>
        <p:txBody>
          <a:bodyPr>
            <a:noAutofit/>
          </a:bodyPr>
          <a:lstStyle>
            <a:lvl1pPr>
              <a:defRPr sz="3600"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46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29241" y="6355050"/>
            <a:ext cx="1755648" cy="365125"/>
          </a:xfrm>
        </p:spPr>
        <p:txBody>
          <a:bodyPr/>
          <a:lstStyle>
            <a:lvl1pPr>
              <a:defRPr sz="1400">
                <a:latin typeface="Cambri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87968" y="6356351"/>
            <a:ext cx="1755648" cy="364454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94597" y="6355050"/>
            <a:ext cx="6583608" cy="365125"/>
          </a:xfrm>
        </p:spPr>
        <p:txBody>
          <a:bodyPr/>
          <a:lstStyle>
            <a:lvl1pPr>
              <a:defRPr sz="1400">
                <a:latin typeface="Cambria" pitchFamily="18" charset="0"/>
              </a:defRPr>
            </a:lvl1pPr>
          </a:lstStyle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340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00202"/>
            <a:ext cx="9875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356352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1" y="6356352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356352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84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1" r:id="rId2"/>
    <p:sldLayoutId id="2147483720" r:id="rId3"/>
    <p:sldLayoutId id="2147483712" r:id="rId4"/>
    <p:sldLayoutId id="2147483715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010166" cy="6858000"/>
          </a:xfrm>
        </p:spPr>
      </p:pic>
    </p:spTree>
    <p:extLst>
      <p:ext uri="{BB962C8B-B14F-4D97-AF65-F5344CB8AC3E}">
        <p14:creationId xmlns:p14="http://schemas.microsoft.com/office/powerpoint/2010/main" val="117716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</a:t>
            </a:r>
            <a:r>
              <a:rPr lang="en-US" dirty="0"/>
              <a:t>example </a:t>
            </a:r>
            <a:r>
              <a:rPr lang="en-US" dirty="0" smtClean="0"/>
              <a:t>program uses two objects representing hardware devices:</a:t>
            </a:r>
            <a:endParaRPr lang="en-US" dirty="0"/>
          </a:p>
          <a:p>
            <a:pPr lvl="4"/>
            <a:r>
              <a:rPr lang="en-US" spc="-150" dirty="0" smtClean="0">
                <a:latin typeface="Consolas" pitchFamily="49" charset="0"/>
              </a:rPr>
              <a:t>uart0</a:t>
            </a:r>
            <a:r>
              <a:rPr lang="en-US" dirty="0" smtClean="0"/>
              <a:t>, a pointer to a </a:t>
            </a:r>
            <a:r>
              <a:rPr lang="en-US" spc="-150" dirty="0">
                <a:latin typeface="Consolas" pitchFamily="49" charset="0"/>
              </a:rPr>
              <a:t>UART</a:t>
            </a:r>
            <a:r>
              <a:rPr lang="en-US" dirty="0" smtClean="0"/>
              <a:t> object that represents a serial port, and</a:t>
            </a:r>
          </a:p>
          <a:p>
            <a:pPr lvl="4"/>
            <a:r>
              <a:rPr lang="en-US" spc="-150" dirty="0">
                <a:latin typeface="Consolas" pitchFamily="49" charset="0"/>
              </a:rPr>
              <a:t>display</a:t>
            </a:r>
            <a:r>
              <a:rPr lang="en-US" dirty="0" smtClean="0"/>
              <a:t>, a pointer to an object of type </a:t>
            </a:r>
            <a:r>
              <a:rPr lang="en-US" spc="-150" dirty="0">
                <a:latin typeface="Consolas" pitchFamily="49" charset="0"/>
              </a:rPr>
              <a:t>seg7_display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r>
              <a:rPr lang="en-US" dirty="0" smtClean="0"/>
              <a:t>We’ll focus on simulating the hardware for UART 0.</a:t>
            </a:r>
          </a:p>
          <a:p>
            <a:pPr lvl="4"/>
            <a:r>
              <a:rPr lang="en-US" dirty="0" smtClean="0"/>
              <a:t>However, the simulated 7-segment display uses the same techniques.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79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most of our example program:</a:t>
            </a:r>
            <a:endParaRPr lang="en-US" dirty="0"/>
          </a:p>
          <a:p>
            <a:pPr lvl="2"/>
            <a:endParaRPr lang="en-US" dirty="0" smtClean="0"/>
          </a:p>
          <a:p>
            <a:pPr lvl="3"/>
            <a:r>
              <a:rPr lang="en-US" dirty="0" err="1"/>
              <a:t>int</a:t>
            </a:r>
            <a:r>
              <a:rPr lang="en-US" dirty="0"/>
              <a:t> main() </a:t>
            </a:r>
            <a:r>
              <a:rPr lang="en-US" dirty="0" smtClean="0"/>
              <a:t>{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// object definitions for uart0 and display</a:t>
            </a:r>
          </a:p>
          <a:p>
            <a:pPr lvl="3"/>
            <a:r>
              <a:rPr lang="en-US" dirty="0" smtClean="0"/>
              <a:t>    for </a:t>
            </a:r>
            <a:r>
              <a:rPr lang="en-US" dirty="0"/>
              <a:t>(;;) {</a:t>
            </a:r>
          </a:p>
          <a:p>
            <a:pPr lvl="3"/>
            <a:r>
              <a:rPr lang="en-US" dirty="0" smtClean="0"/>
              <a:t>        char </a:t>
            </a:r>
            <a:r>
              <a:rPr lang="en-US" dirty="0"/>
              <a:t>c;</a:t>
            </a:r>
          </a:p>
          <a:p>
            <a:pPr lvl="3"/>
            <a:r>
              <a:rPr lang="en-US" dirty="0" smtClean="0"/>
              <a:t>        if </a:t>
            </a:r>
            <a:r>
              <a:rPr lang="en-US" dirty="0"/>
              <a:t>(uart0-&gt;get(c)) </a:t>
            </a:r>
            <a:r>
              <a:rPr lang="en-US" dirty="0" smtClean="0"/>
              <a:t>{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        display-</a:t>
            </a:r>
            <a:r>
              <a:rPr lang="en-US" dirty="0"/>
              <a:t>&gt;put(c);</a:t>
            </a:r>
          </a:p>
          <a:p>
            <a:pPr lvl="3"/>
            <a:r>
              <a:rPr lang="en-US" dirty="0" smtClean="0"/>
              <a:t>        }</a:t>
            </a:r>
            <a:endParaRPr lang="en-US" dirty="0"/>
          </a:p>
          <a:p>
            <a:pPr lvl="3"/>
            <a:r>
              <a:rPr lang="en-US" dirty="0" smtClean="0"/>
              <a:t>    }</a:t>
            </a:r>
            <a:endParaRPr lang="en-US" dirty="0"/>
          </a:p>
          <a:p>
            <a:pPr lvl="3"/>
            <a:r>
              <a:rPr lang="en-US" dirty="0" smtClean="0"/>
              <a:t>}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We’ll look at how to create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uart0</a:t>
            </a:r>
            <a:r>
              <a:rPr lang="en-US" dirty="0" smtClean="0"/>
              <a:t> and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display</a:t>
            </a:r>
            <a:r>
              <a:rPr lang="en-US" dirty="0" smtClean="0"/>
              <a:t> in a moment.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50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uart0-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&gt;get(c)</a:t>
            </a:r>
            <a:r>
              <a:rPr lang="en-US" dirty="0" smtClean="0"/>
              <a:t> attempts to read a character from UART 0 into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c</a:t>
            </a:r>
            <a:r>
              <a:rPr lang="en-US" dirty="0" smtClean="0"/>
              <a:t>.</a:t>
            </a:r>
          </a:p>
          <a:p>
            <a:pPr lvl="4"/>
            <a:r>
              <a:rPr lang="en-US" dirty="0" smtClean="0"/>
              <a:t>It’s modeled on </a:t>
            </a:r>
            <a:r>
              <a:rPr lang="en-US" spc="-150" dirty="0" err="1">
                <a:latin typeface="Consolas" pitchFamily="49" charset="0"/>
              </a:rPr>
              <a:t>std</a:t>
            </a:r>
            <a:r>
              <a:rPr lang="en-US" spc="-150" dirty="0">
                <a:latin typeface="Consolas" pitchFamily="49" charset="0"/>
              </a:rPr>
              <a:t>::</a:t>
            </a:r>
            <a:r>
              <a:rPr lang="en-US" spc="-150" dirty="0" err="1">
                <a:latin typeface="Consolas" pitchFamily="49" charset="0"/>
              </a:rPr>
              <a:t>istream</a:t>
            </a:r>
            <a:r>
              <a:rPr lang="en-US" spc="-150" dirty="0">
                <a:latin typeface="Consolas" pitchFamily="49" charset="0"/>
              </a:rPr>
              <a:t>::get(char &amp;c)</a:t>
            </a:r>
            <a:r>
              <a:rPr lang="en-US" dirty="0" smtClean="0"/>
              <a:t>.</a:t>
            </a:r>
          </a:p>
          <a:p>
            <a:pPr lvl="4"/>
            <a:r>
              <a:rPr lang="en-US" dirty="0" smtClean="0"/>
              <a:t>If there’s a character to read, it stores the character into </a:t>
            </a:r>
            <a:r>
              <a:rPr lang="en-US" spc="-150" dirty="0">
                <a:latin typeface="Consolas" pitchFamily="49" charset="0"/>
              </a:rPr>
              <a:t>c</a:t>
            </a:r>
            <a:r>
              <a:rPr lang="en-US" dirty="0" smtClean="0"/>
              <a:t> and returns true.</a:t>
            </a:r>
          </a:p>
          <a:p>
            <a:pPr lvl="4"/>
            <a:r>
              <a:rPr lang="en-US" dirty="0" smtClean="0"/>
              <a:t>Otherwise, it returns false.</a:t>
            </a:r>
          </a:p>
          <a:p>
            <a:pPr lvl="2"/>
            <a:endParaRPr lang="en-US" dirty="0"/>
          </a:p>
          <a:p>
            <a:r>
              <a:rPr lang="en-US" spc="-150" dirty="0">
                <a:latin typeface="Consolas" pitchFamily="49" charset="0"/>
                <a:cs typeface="Consolas" pitchFamily="49" charset="0"/>
              </a:rPr>
              <a:t>display-&gt;put(c)</a:t>
            </a:r>
            <a:r>
              <a:rPr lang="en-US" dirty="0" smtClean="0"/>
              <a:t> displays the character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c</a:t>
            </a:r>
            <a:r>
              <a:rPr lang="en-US" dirty="0" smtClean="0"/>
              <a:t> on the 7-segment display.</a:t>
            </a:r>
          </a:p>
          <a:p>
            <a:pPr lvl="4"/>
            <a:r>
              <a:rPr lang="en-US" dirty="0" smtClean="0"/>
              <a:t>A 7-segment display can’t quite display the entire English alphabet, but it can get pretty close.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33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and Memory-Mapped Hardware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ways to write class interfaces for </a:t>
            </a:r>
            <a:r>
              <a:rPr lang="en-US" dirty="0" smtClean="0"/>
              <a:t>hardware devices.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These slides use a variation of the techniques described in </a:t>
            </a:r>
            <a:r>
              <a:rPr lang="en-US" dirty="0" err="1"/>
              <a:t>CppCon</a:t>
            </a:r>
            <a:r>
              <a:rPr lang="en-US" dirty="0"/>
              <a:t> 2020’s </a:t>
            </a:r>
            <a:r>
              <a:rPr lang="en-US" i="1" dirty="0"/>
              <a:t>Memory-Mapped Devices as Objects</a:t>
            </a:r>
            <a:r>
              <a:rPr lang="en-US" dirty="0"/>
              <a:t> by Dan Saks. [</a:t>
            </a:r>
            <a:r>
              <a:rPr lang="en-US" dirty="0" err="1"/>
              <a:t>CppCon</a:t>
            </a:r>
            <a:r>
              <a:rPr lang="en-US" dirty="0"/>
              <a:t> 2020]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session focuses </a:t>
            </a:r>
            <a:r>
              <a:rPr lang="en-US" dirty="0" smtClean="0"/>
              <a:t>on using operator overloading to create simulated hardware registers that behave much like real hardware registers.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You can </a:t>
            </a:r>
            <a:r>
              <a:rPr lang="en-US" dirty="0" smtClean="0"/>
              <a:t>adapt these </a:t>
            </a:r>
            <a:r>
              <a:rPr lang="en-US" dirty="0"/>
              <a:t>techniques to other ways of writing class interfaces for </a:t>
            </a:r>
            <a:r>
              <a:rPr lang="en-US" dirty="0" smtClean="0"/>
              <a:t>hardware devices.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49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Memory-Mapped Hardware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we’ll focus on how to create </a:t>
            </a:r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uart0</a:t>
            </a:r>
            <a:r>
              <a:rPr lang="en-US" dirty="0" smtClean="0"/>
              <a:t> and </a:t>
            </a:r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display</a:t>
            </a:r>
            <a:r>
              <a:rPr lang="en-US" dirty="0" smtClean="0"/>
              <a:t> for the target hardware.</a:t>
            </a:r>
          </a:p>
          <a:p>
            <a:pPr lvl="2"/>
            <a:endParaRPr lang="en-US" dirty="0"/>
          </a:p>
          <a:p>
            <a:r>
              <a:rPr lang="en-US" dirty="0" smtClean="0"/>
              <a:t>CPUs </a:t>
            </a:r>
            <a:r>
              <a:rPr lang="en-US" dirty="0"/>
              <a:t>typically communicate with external devices via device registers.</a:t>
            </a:r>
          </a:p>
          <a:p>
            <a:pPr lvl="4"/>
            <a:r>
              <a:rPr lang="en-US" dirty="0"/>
              <a:t>A </a:t>
            </a:r>
            <a:r>
              <a:rPr lang="en-US" b="1" i="1" dirty="0">
                <a:solidFill>
                  <a:schemeClr val="accent1"/>
                </a:solidFill>
              </a:rPr>
              <a:t>device register</a:t>
            </a:r>
            <a:r>
              <a:rPr lang="en-US" dirty="0"/>
              <a:t> is circuitry that provides an interface to a device.</a:t>
            </a:r>
          </a:p>
          <a:p>
            <a:pPr lvl="2"/>
            <a:endParaRPr lang="en-US" dirty="0"/>
          </a:p>
          <a:p>
            <a:r>
              <a:rPr lang="en-US" dirty="0" smtClean="0"/>
              <a:t>Like most modern hardware, the E7T uses </a:t>
            </a:r>
            <a:r>
              <a:rPr lang="en-US" b="1" i="1" dirty="0" smtClean="0">
                <a:solidFill>
                  <a:srgbClr val="CD0014"/>
                </a:solidFill>
              </a:rPr>
              <a:t>memory-mapped</a:t>
            </a:r>
            <a:r>
              <a:rPr lang="en-US" dirty="0" smtClean="0"/>
              <a:t> device registers.</a:t>
            </a:r>
            <a:endParaRPr lang="en-US" dirty="0"/>
          </a:p>
          <a:p>
            <a:pPr lvl="4"/>
            <a:r>
              <a:rPr lang="en-US" dirty="0"/>
              <a:t>That is, the hardware assigns each device register an address in the memory space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4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“Typical” Address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“typical” address space with memory-mapped registers looks like: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i="1" u="sng" dirty="0">
                <a:solidFill>
                  <a:schemeClr val="accent2"/>
                </a:solidFill>
              </a:rPr>
              <a:t>interrupt vectors</a:t>
            </a:r>
          </a:p>
          <a:p>
            <a:pPr lvl="2" algn="ctr"/>
            <a:r>
              <a:rPr lang="en-US" i="1" u="sng" dirty="0"/>
              <a:t>physical memory (RAM, ROM, Flash)</a:t>
            </a:r>
          </a:p>
          <a:p>
            <a:pPr lvl="2" algn="r"/>
            <a:r>
              <a:rPr lang="en-US" i="1" u="sng" dirty="0">
                <a:solidFill>
                  <a:schemeClr val="accent1"/>
                </a:solidFill>
              </a:rPr>
              <a:t>memory-mapped registers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______________________                                         </a:t>
            </a:r>
            <a:r>
              <a:rPr lang="en-US" dirty="0">
                <a:solidFill>
                  <a:schemeClr val="accent1"/>
                </a:solidFill>
              </a:rPr>
              <a:t>_______________</a:t>
            </a:r>
          </a:p>
          <a:p>
            <a:pPr lvl="2">
              <a:lnSpc>
                <a:spcPts val="2200"/>
              </a:lnSpc>
            </a:pPr>
            <a:r>
              <a:rPr lang="en-US" i="1" dirty="0"/>
              <a:t>lowest address (=0)                                         </a:t>
            </a:r>
            <a:r>
              <a:rPr lang="en-US" i="1" dirty="0">
                <a:solidFill>
                  <a:schemeClr val="accent1"/>
                </a:solidFill>
              </a:rPr>
              <a:t>base address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737426" y="2181585"/>
            <a:ext cx="91413" cy="1236206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737320" y="3577456"/>
            <a:ext cx="7498079" cy="458973"/>
            <a:chOff x="822961" y="4892024"/>
            <a:chExt cx="7498079" cy="458973"/>
          </a:xfrm>
        </p:grpSpPr>
        <p:sp>
          <p:nvSpPr>
            <p:cNvPr id="8" name="Rectangle 7"/>
            <p:cNvSpPr/>
            <p:nvPr/>
          </p:nvSpPr>
          <p:spPr>
            <a:xfrm>
              <a:off x="1005841" y="4893797"/>
              <a:ext cx="2743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22961" y="4893797"/>
              <a:ext cx="182880" cy="457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49041" y="4892024"/>
              <a:ext cx="18288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492240" y="4892024"/>
              <a:ext cx="18288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577840" y="4893797"/>
              <a:ext cx="914400" cy="4572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Line 4"/>
          <p:cNvSpPr>
            <a:spLocks noChangeShapeType="1"/>
          </p:cNvSpPr>
          <p:nvPr/>
        </p:nvSpPr>
        <p:spPr bwMode="auto">
          <a:xfrm flipH="1">
            <a:off x="3840497" y="2547343"/>
            <a:ext cx="731512" cy="87044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 flipH="1">
            <a:off x="7315179" y="2880366"/>
            <a:ext cx="457195" cy="5374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 flipH="1" flipV="1">
            <a:off x="1737320" y="4069073"/>
            <a:ext cx="0" cy="109726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 flipH="1" flipV="1">
            <a:off x="6492197" y="4069073"/>
            <a:ext cx="1" cy="109726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6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Memory-Mapped Hardware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C++, you can access a memory-mapped register as if it was an ordinary object via an appropriately-initialized pointer, </a:t>
            </a:r>
            <a:r>
              <a:rPr lang="en-US" dirty="0" smtClean="0"/>
              <a:t>such as:</a:t>
            </a:r>
            <a:endParaRPr lang="en-US" dirty="0"/>
          </a:p>
          <a:p>
            <a:pPr lvl="2"/>
            <a:endParaRPr lang="en-US" dirty="0"/>
          </a:p>
          <a:p>
            <a:pPr lvl="3"/>
            <a:r>
              <a:rPr lang="en-US" dirty="0"/>
              <a:t>using </a:t>
            </a:r>
            <a:r>
              <a:rPr lang="en-US" dirty="0" err="1"/>
              <a:t>device_register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::uint32_t volatile;</a:t>
            </a:r>
          </a:p>
          <a:p>
            <a:pPr lvl="3"/>
            <a:endParaRPr lang="en-US" dirty="0"/>
          </a:p>
          <a:p>
            <a:pPr lvl="3"/>
            <a:r>
              <a:rPr lang="en-US" dirty="0" err="1"/>
              <a:t>device_register</a:t>
            </a:r>
            <a:r>
              <a:rPr lang="en-US" dirty="0"/>
              <a:t> </a:t>
            </a:r>
            <a:r>
              <a:rPr lang="en-US" b="1" i="1" dirty="0">
                <a:solidFill>
                  <a:schemeClr val="accent1"/>
                </a:solidFill>
              </a:rPr>
              <a:t>*</a:t>
            </a:r>
            <a:r>
              <a:rPr lang="en-US" b="1" i="1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smtClean="0"/>
              <a:t>ULCON {</a:t>
            </a:r>
            <a:endParaRPr lang="en-US" dirty="0"/>
          </a:p>
          <a:p>
            <a:pPr lvl="3"/>
            <a:r>
              <a:rPr lang="en-US" dirty="0"/>
              <a:t>    </a:t>
            </a:r>
            <a:r>
              <a:rPr lang="en-US" dirty="0" err="1"/>
              <a:t>reinterpret_cast</a:t>
            </a:r>
            <a:r>
              <a:rPr lang="en-US" dirty="0"/>
              <a:t>&lt;</a:t>
            </a:r>
            <a:r>
              <a:rPr lang="en-US" dirty="0" err="1"/>
              <a:t>device_register</a:t>
            </a:r>
            <a:r>
              <a:rPr lang="en-US" dirty="0"/>
              <a:t> *&gt;)(</a:t>
            </a:r>
            <a:r>
              <a:rPr lang="en-US" dirty="0" smtClean="0"/>
              <a:t>0x03FFD000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};</a:t>
            </a:r>
          </a:p>
          <a:p>
            <a:pPr lvl="3"/>
            <a:endParaRPr lang="en-US" dirty="0"/>
          </a:p>
          <a:p>
            <a:r>
              <a:rPr lang="en-US" dirty="0"/>
              <a:t>Alternatively, you can use a reference:</a:t>
            </a:r>
          </a:p>
          <a:p>
            <a:pPr lvl="3"/>
            <a:endParaRPr lang="en-US" dirty="0"/>
          </a:p>
          <a:p>
            <a:pPr lvl="3"/>
            <a:r>
              <a:rPr lang="en-US" dirty="0" err="1"/>
              <a:t>device_register</a:t>
            </a:r>
            <a:r>
              <a:rPr lang="en-US" dirty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&amp;</a:t>
            </a:r>
            <a:r>
              <a:rPr lang="en-US" dirty="0" smtClean="0"/>
              <a:t>ULCON {</a:t>
            </a:r>
            <a:endParaRPr lang="en-US" dirty="0"/>
          </a:p>
          <a:p>
            <a:pPr lvl="3"/>
            <a:r>
              <a:rPr lang="en-US" dirty="0"/>
              <a:t>    </a:t>
            </a:r>
            <a:r>
              <a:rPr lang="en-US" b="1" i="1" dirty="0">
                <a:solidFill>
                  <a:schemeClr val="accent1"/>
                </a:solidFill>
              </a:rPr>
              <a:t>*</a:t>
            </a:r>
            <a:r>
              <a:rPr lang="en-US" dirty="0" err="1"/>
              <a:t>reinterpret_cast</a:t>
            </a:r>
            <a:r>
              <a:rPr lang="en-US" dirty="0"/>
              <a:t>&lt;</a:t>
            </a:r>
            <a:r>
              <a:rPr lang="en-US" dirty="0" err="1"/>
              <a:t>device_register</a:t>
            </a:r>
            <a:r>
              <a:rPr lang="en-US" dirty="0"/>
              <a:t> *&gt;)(</a:t>
            </a:r>
            <a:r>
              <a:rPr lang="en-US" dirty="0" smtClean="0"/>
              <a:t>0x03FFD000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3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Devices with Multiple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hardware devices have multiple registers, often located at contiguous addresses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r>
              <a:rPr lang="en-US" dirty="0" smtClean="0"/>
              <a:t>For example, the E7T has two serial ports (UARTs), each with the same layout: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620840"/>
              </p:ext>
            </p:extLst>
          </p:nvPr>
        </p:nvGraphicFramePr>
        <p:xfrm>
          <a:off x="1280206" y="2987011"/>
          <a:ext cx="8412390" cy="3093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82478"/>
                <a:gridCol w="1682478"/>
                <a:gridCol w="5047434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2300" b="0" kern="1200" spc="-150" baseline="0" dirty="0" smtClean="0">
                          <a:solidFill>
                            <a:schemeClr val="bg1"/>
                          </a:solidFill>
                          <a:latin typeface="Consolas" pitchFamily="49" charset="0"/>
                          <a:ea typeface="+mn-ea"/>
                          <a:cs typeface="+mn-cs"/>
                        </a:rPr>
                        <a:t>Offset</a:t>
                      </a:r>
                      <a:endParaRPr lang="en-US" sz="2300" b="0" kern="1200" spc="-150" baseline="0" dirty="0">
                        <a:solidFill>
                          <a:schemeClr val="bg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0" kern="1200" spc="-150" baseline="0" dirty="0" smtClean="0">
                          <a:solidFill>
                            <a:schemeClr val="bg1"/>
                          </a:solidFill>
                          <a:latin typeface="Consolas" pitchFamily="49" charset="0"/>
                          <a:ea typeface="+mn-ea"/>
                          <a:cs typeface="+mn-cs"/>
                        </a:rPr>
                        <a:t>Register</a:t>
                      </a:r>
                      <a:endParaRPr lang="en-US" sz="2300" b="0" kern="1200" spc="-150" baseline="0" dirty="0">
                        <a:solidFill>
                          <a:schemeClr val="bg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0" kern="1200" spc="-150" baseline="0" dirty="0" smtClean="0">
                          <a:solidFill>
                            <a:schemeClr val="bg1"/>
                          </a:solidFill>
                          <a:latin typeface="Consolas" pitchFamily="49" charset="0"/>
                          <a:ea typeface="+mn-ea"/>
                          <a:cs typeface="+mn-cs"/>
                        </a:rPr>
                        <a:t>Description</a:t>
                      </a:r>
                      <a:endParaRPr lang="en-US" sz="2300" b="0" kern="1200" spc="-150" baseline="0" dirty="0">
                        <a:solidFill>
                          <a:schemeClr val="bg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30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+mn-cs"/>
                        </a:rPr>
                        <a:t>0x00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+mn-cs"/>
                        </a:rPr>
                        <a:t>ULCON</a:t>
                      </a:r>
                      <a:endParaRPr lang="en-US" sz="2300" kern="1200" spc="-150" baseline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+mn-cs"/>
                        </a:rPr>
                        <a:t>line control</a:t>
                      </a:r>
                      <a:endParaRPr lang="en-US" sz="2300" b="1" i="1" kern="1200" spc="-150" baseline="0" dirty="0">
                        <a:solidFill>
                          <a:schemeClr val="accent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30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+mn-cs"/>
                        </a:rPr>
                        <a:t>0x04 (4)</a:t>
                      </a:r>
                      <a:endParaRPr lang="en-US" sz="2300" kern="1200" spc="-150" baseline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+mn-cs"/>
                        </a:rPr>
                        <a:t>UCON</a:t>
                      </a:r>
                      <a:endParaRPr lang="en-US" sz="2300" kern="1200" spc="-150" baseline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0" i="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+mn-cs"/>
                        </a:rPr>
                        <a:t>control</a:t>
                      </a:r>
                      <a:endParaRPr lang="en-US" sz="2300" b="0" i="0" kern="1200" spc="-150" baseline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30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+mn-cs"/>
                        </a:rPr>
                        <a:t>0x08 (8)</a:t>
                      </a:r>
                      <a:endParaRPr lang="en-US" sz="2300" kern="1200" spc="-150" baseline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+mn-cs"/>
                        </a:rPr>
                        <a:t>USTAT</a:t>
                      </a:r>
                      <a:endParaRPr lang="en-US" sz="2300" kern="1200" spc="-150" baseline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0" i="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+mn-cs"/>
                        </a:rPr>
                        <a:t>status</a:t>
                      </a:r>
                      <a:endParaRPr lang="en-US" sz="2300" b="0" i="0" kern="1200" spc="-150" baseline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30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+mn-cs"/>
                        </a:rPr>
                        <a:t>0x0C (12)</a:t>
                      </a:r>
                      <a:endParaRPr lang="en-US" sz="2300" kern="1200" spc="-150" baseline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+mn-cs"/>
                        </a:rPr>
                        <a:t>UTXBUF</a:t>
                      </a:r>
                      <a:endParaRPr lang="en-US" sz="2300" kern="1200" spc="-150" baseline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0" i="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+mn-cs"/>
                        </a:rPr>
                        <a:t>transmit buffer</a:t>
                      </a:r>
                      <a:endParaRPr lang="en-US" sz="2300" b="0" i="0" kern="1200" spc="-150" baseline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30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+mn-cs"/>
                        </a:rPr>
                        <a:t>0x10 (16)</a:t>
                      </a:r>
                      <a:endParaRPr lang="en-US" sz="2300" kern="1200" spc="-150" baseline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+mn-cs"/>
                        </a:rPr>
                        <a:t>URXBUF</a:t>
                      </a:r>
                      <a:endParaRPr lang="en-US" sz="2300" kern="1200" spc="-150" baseline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0" i="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+mn-cs"/>
                        </a:rPr>
                        <a:t>receive buffer</a:t>
                      </a:r>
                      <a:endParaRPr lang="en-US" sz="2300" b="0" i="0" kern="1200" spc="-150" baseline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30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+mn-cs"/>
                        </a:rPr>
                        <a:t>0x14 (20)</a:t>
                      </a:r>
                      <a:endParaRPr lang="en-US" sz="2300" kern="1200" spc="-150" baseline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+mn-cs"/>
                        </a:rPr>
                        <a:t>UBRDIV</a:t>
                      </a:r>
                      <a:endParaRPr lang="en-US" sz="2300" kern="1200" spc="-150" baseline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0" i="0" kern="1200" spc="-15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+mn-cs"/>
                        </a:rPr>
                        <a:t>baud rate divisor (control)</a:t>
                      </a:r>
                      <a:endParaRPr lang="en-US" sz="2300" b="0" i="0" kern="1200" spc="-150" baseline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09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spc="-150" dirty="0" smtClean="0">
                <a:latin typeface="Consolas" panose="020B0609020204030204" pitchFamily="49" charset="0"/>
              </a:rPr>
              <a:t>UART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Rather than access a UART’s device registers individually, we can group them together into a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UART</a:t>
            </a:r>
            <a:r>
              <a:rPr lang="en-US" dirty="0" smtClean="0"/>
              <a:t> class:</a:t>
            </a:r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dirty="0"/>
              <a:t>class UART {</a:t>
            </a:r>
          </a:p>
          <a:p>
            <a:pPr lvl="3"/>
            <a:r>
              <a:rPr lang="en-US" dirty="0"/>
              <a:t>public</a:t>
            </a:r>
            <a:r>
              <a:rPr lang="en-US" dirty="0" smtClean="0"/>
              <a:t>: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enum</a:t>
            </a:r>
            <a:r>
              <a:rPr lang="en-US" dirty="0" smtClean="0"/>
              <a:t> </a:t>
            </a:r>
            <a:r>
              <a:rPr lang="en-US" dirty="0" err="1" smtClean="0"/>
              <a:t>baud_rate</a:t>
            </a:r>
            <a:r>
              <a:rPr lang="en-US" dirty="0"/>
              <a:t> </a:t>
            </a:r>
            <a:r>
              <a:rPr lang="en-US" dirty="0" smtClean="0"/>
              <a:t>{ BR_9600 </a:t>
            </a:r>
            <a:r>
              <a:rPr lang="en-US" dirty="0"/>
              <a:t>= 162 &lt;&lt; 4</a:t>
            </a:r>
            <a:r>
              <a:rPr lang="en-US" dirty="0" smtClean="0"/>
              <a:t>, ~~~ </a:t>
            </a:r>
            <a:r>
              <a:rPr lang="en-US" dirty="0"/>
              <a:t>};</a:t>
            </a:r>
            <a:endParaRPr lang="en-US" dirty="0" smtClean="0"/>
          </a:p>
          <a:p>
            <a:pPr lvl="3"/>
            <a:r>
              <a:rPr lang="en-US" dirty="0"/>
              <a:t> </a:t>
            </a:r>
            <a:r>
              <a:rPr lang="en-US" dirty="0" smtClean="0"/>
              <a:t>   UART(</a:t>
            </a:r>
            <a:r>
              <a:rPr lang="en-US" dirty="0" err="1"/>
              <a:t>baud_rate</a:t>
            </a:r>
            <a:r>
              <a:rPr lang="en-US" dirty="0"/>
              <a:t> </a:t>
            </a:r>
            <a:r>
              <a:rPr lang="en-US" dirty="0" err="1" smtClean="0"/>
              <a:t>br</a:t>
            </a:r>
            <a:r>
              <a:rPr lang="en-US" dirty="0" smtClean="0"/>
              <a:t>);</a:t>
            </a:r>
            <a:endParaRPr lang="en-US" dirty="0"/>
          </a:p>
          <a:p>
            <a:pPr lvl="3"/>
            <a:r>
              <a:rPr lang="en-US" dirty="0" smtClean="0"/>
              <a:t>    bool get(char &amp;c);</a:t>
            </a:r>
            <a:endParaRPr lang="en-US" dirty="0"/>
          </a:p>
          <a:p>
            <a:pPr lvl="3"/>
            <a:r>
              <a:rPr lang="en-US" dirty="0"/>
              <a:t>    ~~~</a:t>
            </a:r>
          </a:p>
          <a:p>
            <a:pPr lvl="3"/>
            <a:r>
              <a:rPr lang="en-US" dirty="0"/>
              <a:t>private:</a:t>
            </a:r>
          </a:p>
          <a:p>
            <a:pPr lvl="3"/>
            <a:r>
              <a:rPr lang="en-US" dirty="0"/>
              <a:t>    </a:t>
            </a:r>
            <a:r>
              <a:rPr lang="en-US" dirty="0" err="1"/>
              <a:t>device_register</a:t>
            </a:r>
            <a:r>
              <a:rPr lang="en-US" dirty="0"/>
              <a:t> ULCON;</a:t>
            </a:r>
          </a:p>
          <a:p>
            <a:pPr lvl="3"/>
            <a:r>
              <a:rPr lang="en-US" dirty="0"/>
              <a:t>    </a:t>
            </a:r>
            <a:r>
              <a:rPr lang="en-US" dirty="0" err="1"/>
              <a:t>device_register</a:t>
            </a:r>
            <a:r>
              <a:rPr lang="en-US" dirty="0"/>
              <a:t> UCON;</a:t>
            </a:r>
          </a:p>
          <a:p>
            <a:pPr lvl="3"/>
            <a:r>
              <a:rPr lang="en-US" dirty="0"/>
              <a:t>    </a:t>
            </a:r>
            <a:r>
              <a:rPr lang="en-US" dirty="0" err="1"/>
              <a:t>device_register</a:t>
            </a:r>
            <a:r>
              <a:rPr lang="en-US" dirty="0"/>
              <a:t> USTAT;</a:t>
            </a:r>
          </a:p>
          <a:p>
            <a:pPr lvl="3"/>
            <a:r>
              <a:rPr lang="en-US" dirty="0"/>
              <a:t>    ~~~</a:t>
            </a:r>
          </a:p>
          <a:p>
            <a:pPr lvl="3"/>
            <a:r>
              <a:rPr lang="en-US" dirty="0"/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94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pc="-150" dirty="0">
                <a:latin typeface="Consolas" panose="020B0609020204030204" pitchFamily="49" charset="0"/>
              </a:rPr>
              <a:t>UART</a:t>
            </a:r>
            <a:r>
              <a:rPr lang="en-US" dirty="0" smtClean="0"/>
              <a:t>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150" dirty="0">
                <a:latin typeface="Consolas" pitchFamily="49" charset="0"/>
                <a:cs typeface="Consolas" pitchFamily="49" charset="0"/>
              </a:rPr>
              <a:t>UART</a:t>
            </a:r>
            <a:r>
              <a:rPr lang="en-US" dirty="0" smtClean="0"/>
              <a:t>’s constructor:</a:t>
            </a:r>
          </a:p>
          <a:p>
            <a:pPr lvl="4"/>
            <a:r>
              <a:rPr lang="en-US" dirty="0" smtClean="0"/>
              <a:t>ensures that the UART is disabled (i.e., can’t transmit or receive),</a:t>
            </a:r>
          </a:p>
          <a:p>
            <a:pPr lvl="4"/>
            <a:r>
              <a:rPr lang="en-US" dirty="0" smtClean="0"/>
              <a:t>sets the baud rate, and then</a:t>
            </a:r>
          </a:p>
          <a:p>
            <a:pPr lvl="4"/>
            <a:r>
              <a:rPr lang="en-US" dirty="0" smtClean="0"/>
              <a:t>enables the UART for both transmitting and receiving.</a:t>
            </a:r>
          </a:p>
          <a:p>
            <a:pPr lvl="2"/>
            <a:endParaRPr lang="en-US" dirty="0" smtClean="0"/>
          </a:p>
          <a:p>
            <a:pPr lvl="3"/>
            <a:r>
              <a:rPr lang="en-US" dirty="0" err="1" smtClean="0"/>
              <a:t>constexpr</a:t>
            </a:r>
            <a:r>
              <a:rPr lang="en-US" dirty="0" smtClean="0"/>
              <a:t> </a:t>
            </a:r>
            <a:r>
              <a:rPr lang="en-US" dirty="0" err="1" smtClean="0"/>
              <a:t>std</a:t>
            </a:r>
            <a:r>
              <a:rPr lang="en-US" dirty="0" smtClean="0"/>
              <a:t>::uint32_t </a:t>
            </a:r>
            <a:r>
              <a:rPr lang="en-US" dirty="0"/>
              <a:t>UART</a:t>
            </a:r>
            <a:r>
              <a:rPr lang="en-US" dirty="0" smtClean="0"/>
              <a:t>::RXM {1};</a:t>
            </a:r>
          </a:p>
          <a:p>
            <a:pPr lvl="3"/>
            <a:r>
              <a:rPr lang="en-US" dirty="0" err="1"/>
              <a:t>constexpr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::uint32_t UART</a:t>
            </a:r>
            <a:r>
              <a:rPr lang="en-US" dirty="0" smtClean="0"/>
              <a:t>::TXM {8};</a:t>
            </a:r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dirty="0" smtClean="0"/>
              <a:t>UART::UART(</a:t>
            </a:r>
            <a:r>
              <a:rPr lang="en-US" dirty="0" err="1" smtClean="0"/>
              <a:t>baud_rate</a:t>
            </a:r>
            <a:r>
              <a:rPr lang="en-US" dirty="0" smtClean="0"/>
              <a:t> </a:t>
            </a:r>
            <a:r>
              <a:rPr lang="en-US" dirty="0" err="1" smtClean="0"/>
              <a:t>br</a:t>
            </a:r>
            <a:r>
              <a:rPr lang="en-US" dirty="0" smtClean="0"/>
              <a:t>) {</a:t>
            </a:r>
          </a:p>
          <a:p>
            <a:pPr lvl="3"/>
            <a:r>
              <a:rPr lang="en-US" dirty="0" smtClean="0"/>
              <a:t>    </a:t>
            </a:r>
            <a:r>
              <a:rPr lang="en-US" dirty="0"/>
              <a:t>UCON = 0;</a:t>
            </a:r>
            <a:endParaRPr lang="en-US" dirty="0" smtClean="0"/>
          </a:p>
          <a:p>
            <a:pPr lvl="3"/>
            <a:r>
              <a:rPr lang="en-US" dirty="0" smtClean="0"/>
              <a:t>    UBRDIV </a:t>
            </a:r>
            <a:r>
              <a:rPr lang="en-US" dirty="0"/>
              <a:t>= </a:t>
            </a:r>
            <a:r>
              <a:rPr lang="en-US" dirty="0" err="1"/>
              <a:t>br</a:t>
            </a:r>
            <a:r>
              <a:rPr lang="en-US" dirty="0"/>
              <a:t>;</a:t>
            </a:r>
            <a:endParaRPr lang="en-US" dirty="0" smtClean="0"/>
          </a:p>
          <a:p>
            <a:pPr lvl="3"/>
            <a:r>
              <a:rPr lang="en-US" dirty="0" smtClean="0"/>
              <a:t>    </a:t>
            </a:r>
            <a:r>
              <a:rPr lang="en-US" dirty="0"/>
              <a:t>UCON = RXM | TXM;</a:t>
            </a:r>
            <a:endParaRPr lang="en-US" dirty="0" smtClean="0"/>
          </a:p>
          <a:p>
            <a:pPr lvl="3"/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1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Saks &amp; Associates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393 </a:t>
            </a:r>
            <a:r>
              <a:rPr lang="en-US" dirty="0"/>
              <a:t>Leander Dr.</a:t>
            </a:r>
          </a:p>
          <a:p>
            <a:pPr marL="0" indent="0" algn="ctr">
              <a:buNone/>
            </a:pPr>
            <a:r>
              <a:rPr lang="en-US" dirty="0"/>
              <a:t>Springfield, OH 45504-4906 USA</a:t>
            </a:r>
          </a:p>
          <a:p>
            <a:pPr marL="0" indent="0" algn="ctr">
              <a:buNone/>
            </a:pPr>
            <a:r>
              <a:rPr lang="en-US" dirty="0"/>
              <a:t>+1-937-324-3601 (voice)</a:t>
            </a:r>
          </a:p>
          <a:p>
            <a:pPr marL="0" indent="0" algn="ctr">
              <a:buNone/>
            </a:pPr>
            <a:r>
              <a:rPr lang="en-US" dirty="0" smtClean="0"/>
              <a:t>ben@saksandassociates.com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www.saksandassociates.com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37890" y="6348576"/>
            <a:ext cx="7297023" cy="364317"/>
          </a:xfrm>
        </p:spPr>
        <p:txBody>
          <a:bodyPr/>
          <a:lstStyle/>
          <a:p>
            <a:pPr algn="ctr"/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3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pc="-150" dirty="0">
                <a:latin typeface="Consolas" panose="020B0609020204030204" pitchFamily="49" charset="0"/>
              </a:rPr>
              <a:t>UART</a:t>
            </a:r>
            <a:r>
              <a:rPr lang="en-US" dirty="0" smtClean="0"/>
              <a:t>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make this constructor more maintainable by using inline functions such as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disable</a:t>
            </a:r>
            <a:r>
              <a:rPr lang="en-US" dirty="0" smtClean="0"/>
              <a:t> and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enable</a:t>
            </a:r>
            <a:r>
              <a:rPr lang="en-US" dirty="0" smtClean="0"/>
              <a:t>:</a:t>
            </a:r>
          </a:p>
          <a:p>
            <a:pPr lvl="2"/>
            <a:endParaRPr lang="en-US" dirty="0"/>
          </a:p>
          <a:p>
            <a:pPr lvl="3"/>
            <a:r>
              <a:rPr lang="en-US" dirty="0" smtClean="0"/>
              <a:t>UART::UART(</a:t>
            </a:r>
            <a:r>
              <a:rPr lang="en-US" dirty="0" err="1" smtClean="0"/>
              <a:t>baud_rate</a:t>
            </a:r>
            <a:r>
              <a:rPr lang="en-US" dirty="0" smtClean="0"/>
              <a:t> </a:t>
            </a:r>
            <a:r>
              <a:rPr lang="en-US" dirty="0" err="1" smtClean="0"/>
              <a:t>br</a:t>
            </a:r>
            <a:r>
              <a:rPr lang="en-US" dirty="0" smtClean="0"/>
              <a:t>) {</a:t>
            </a:r>
          </a:p>
          <a:p>
            <a:pPr lvl="3"/>
            <a:r>
              <a:rPr lang="en-US" dirty="0" smtClean="0"/>
              <a:t>    </a:t>
            </a:r>
            <a:r>
              <a:rPr lang="en-US" b="1" i="1" dirty="0" smtClean="0">
                <a:solidFill>
                  <a:schemeClr val="accent1"/>
                </a:solidFill>
              </a:rPr>
              <a:t>disable()</a:t>
            </a:r>
            <a:r>
              <a:rPr lang="en-US" dirty="0" smtClean="0"/>
              <a:t>;</a:t>
            </a:r>
          </a:p>
          <a:p>
            <a:pPr lvl="3"/>
            <a:r>
              <a:rPr lang="en-US" dirty="0" smtClean="0"/>
              <a:t>    UBRDIV </a:t>
            </a:r>
            <a:r>
              <a:rPr lang="en-US" dirty="0"/>
              <a:t>= </a:t>
            </a:r>
            <a:r>
              <a:rPr lang="en-US" dirty="0" err="1"/>
              <a:t>br</a:t>
            </a:r>
            <a:r>
              <a:rPr lang="en-US" dirty="0"/>
              <a:t>;</a:t>
            </a:r>
            <a:endParaRPr lang="en-US" dirty="0" smtClean="0"/>
          </a:p>
          <a:p>
            <a:pPr lvl="3"/>
            <a:r>
              <a:rPr lang="en-US" dirty="0" smtClean="0"/>
              <a:t>    </a:t>
            </a:r>
            <a:r>
              <a:rPr lang="en-US" b="1" i="1" dirty="0" smtClean="0">
                <a:solidFill>
                  <a:schemeClr val="tx2"/>
                </a:solidFill>
              </a:rPr>
              <a:t>enable</a:t>
            </a:r>
            <a:r>
              <a:rPr lang="en-US" dirty="0" smtClean="0"/>
              <a:t>();</a:t>
            </a:r>
          </a:p>
          <a:p>
            <a:pPr lvl="3"/>
            <a:r>
              <a:rPr lang="en-US" dirty="0" smtClean="0"/>
              <a:t>}</a:t>
            </a:r>
          </a:p>
          <a:p>
            <a:pPr lvl="3"/>
            <a:endParaRPr lang="en-US" dirty="0"/>
          </a:p>
          <a:p>
            <a:pPr lvl="3"/>
            <a:r>
              <a:rPr lang="en-US" dirty="0" smtClean="0"/>
              <a:t>inline void </a:t>
            </a:r>
            <a:r>
              <a:rPr lang="en-US" dirty="0"/>
              <a:t>UART::</a:t>
            </a:r>
            <a:r>
              <a:rPr lang="en-US" b="1" i="1" dirty="0" smtClean="0">
                <a:solidFill>
                  <a:schemeClr val="accent1"/>
                </a:solidFill>
              </a:rPr>
              <a:t>disable</a:t>
            </a:r>
            <a:r>
              <a:rPr lang="en-US" dirty="0" smtClean="0"/>
              <a:t>() { UCON </a:t>
            </a:r>
            <a:r>
              <a:rPr lang="en-US" dirty="0"/>
              <a:t>= 0;</a:t>
            </a:r>
            <a:r>
              <a:rPr lang="en-US" dirty="0" smtClean="0"/>
              <a:t> }</a:t>
            </a:r>
            <a:endParaRPr lang="en-US" dirty="0"/>
          </a:p>
          <a:p>
            <a:pPr lvl="3"/>
            <a:r>
              <a:rPr lang="en-US" dirty="0"/>
              <a:t>inline void UART::</a:t>
            </a:r>
            <a:r>
              <a:rPr lang="en-US" b="1" i="1" dirty="0" smtClean="0">
                <a:solidFill>
                  <a:schemeClr val="tx2"/>
                </a:solidFill>
              </a:rPr>
              <a:t>enable</a:t>
            </a:r>
            <a:r>
              <a:rPr lang="en-US" dirty="0"/>
              <a:t>() </a:t>
            </a:r>
            <a:r>
              <a:rPr lang="en-US" dirty="0" smtClean="0"/>
              <a:t> { </a:t>
            </a:r>
            <a:r>
              <a:rPr lang="en-US" dirty="0"/>
              <a:t>UCON = RXM | TXM</a:t>
            </a:r>
            <a:r>
              <a:rPr lang="en-US" dirty="0" smtClean="0"/>
              <a:t>; </a:t>
            </a:r>
            <a:r>
              <a:rPr lang="en-US" dirty="0"/>
              <a:t>}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0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from a UART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operations often involve multiple hardware registers.</a:t>
            </a:r>
          </a:p>
          <a:p>
            <a:pPr lvl="2"/>
            <a:endParaRPr lang="en-US" dirty="0"/>
          </a:p>
          <a:p>
            <a:r>
              <a:rPr lang="en-US" dirty="0" smtClean="0"/>
              <a:t>For example, when an external system transmits data to one of the E7T’s UARTs, it’s stored in the UART’s </a:t>
            </a:r>
            <a:r>
              <a:rPr lang="en-US" spc="-150" dirty="0">
                <a:latin typeface="Consolas" pitchFamily="49" charset="0"/>
              </a:rPr>
              <a:t>URXBUF</a:t>
            </a:r>
            <a:r>
              <a:rPr lang="en-US" dirty="0" smtClean="0"/>
              <a:t> register, one character at a time.</a:t>
            </a:r>
          </a:p>
          <a:p>
            <a:pPr lvl="2"/>
            <a:endParaRPr lang="en-US" dirty="0"/>
          </a:p>
          <a:p>
            <a:r>
              <a:rPr lang="en-US" dirty="0" smtClean="0"/>
              <a:t>Upon receiving a character, the UART sets the Receive </a:t>
            </a:r>
            <a:r>
              <a:rPr lang="en-US" dirty="0"/>
              <a:t>Data </a:t>
            </a:r>
            <a:r>
              <a:rPr lang="en-US" dirty="0" smtClean="0"/>
              <a:t>Ready (RDR) </a:t>
            </a:r>
            <a:r>
              <a:rPr lang="en-US" dirty="0"/>
              <a:t>bit </a:t>
            </a:r>
            <a:r>
              <a:rPr lang="en-US" dirty="0" smtClean="0"/>
              <a:t>in the </a:t>
            </a:r>
            <a:r>
              <a:rPr lang="en-US" spc="-150" dirty="0">
                <a:latin typeface="Consolas" pitchFamily="49" charset="0"/>
              </a:rPr>
              <a:t>USTAT</a:t>
            </a:r>
            <a:r>
              <a:rPr lang="en-US" dirty="0" smtClean="0"/>
              <a:t> register.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We should read from </a:t>
            </a:r>
            <a:r>
              <a:rPr lang="en-US" spc="-150" dirty="0">
                <a:latin typeface="Consolas" pitchFamily="49" charset="0"/>
                <a:cs typeface="+mn-cs"/>
              </a:rPr>
              <a:t>URXBUF</a:t>
            </a:r>
            <a:r>
              <a:rPr lang="en-US" dirty="0" smtClean="0"/>
              <a:t> </a:t>
            </a:r>
            <a:r>
              <a:rPr lang="en-US" dirty="0"/>
              <a:t>only when </a:t>
            </a:r>
            <a:r>
              <a:rPr lang="en-US" dirty="0" smtClean="0"/>
              <a:t>the RDR bit is set.</a:t>
            </a:r>
          </a:p>
          <a:p>
            <a:pPr lvl="4"/>
            <a:r>
              <a:rPr lang="en-US" dirty="0" smtClean="0"/>
              <a:t>Reading from </a:t>
            </a:r>
            <a:r>
              <a:rPr lang="en-US" spc="-150" dirty="0">
                <a:latin typeface="Consolas" pitchFamily="49" charset="0"/>
                <a:cs typeface="+mn-cs"/>
              </a:rPr>
              <a:t>URXBUF</a:t>
            </a:r>
            <a:r>
              <a:rPr lang="en-US" dirty="0" smtClean="0"/>
              <a:t> automatically clears the RDR bit in </a:t>
            </a:r>
            <a:r>
              <a:rPr lang="en-US" spc="-150" dirty="0">
                <a:latin typeface="Consolas" pitchFamily="49" charset="0"/>
                <a:cs typeface="+mn-cs"/>
              </a:rPr>
              <a:t>USTAT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9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from a UART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Here’s the body of </a:t>
            </a:r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UART::get</a:t>
            </a:r>
            <a:r>
              <a:rPr lang="en-US" dirty="0" smtClean="0"/>
              <a:t> with the hardware registers highlighted:</a:t>
            </a:r>
            <a:endParaRPr lang="en-US" dirty="0"/>
          </a:p>
          <a:p>
            <a:pPr lvl="2"/>
            <a:endParaRPr lang="en-US" dirty="0"/>
          </a:p>
          <a:p>
            <a:pPr lvl="3"/>
            <a:r>
              <a:rPr lang="en-US" dirty="0" err="1" smtClean="0"/>
              <a:t>constexpr</a:t>
            </a:r>
            <a:r>
              <a:rPr lang="en-US" dirty="0" smtClean="0"/>
              <a:t> </a:t>
            </a:r>
            <a:r>
              <a:rPr lang="en-US" dirty="0" err="1"/>
              <a:t>std</a:t>
            </a:r>
            <a:r>
              <a:rPr lang="en-US" dirty="0"/>
              <a:t>::uint32_t </a:t>
            </a:r>
            <a:r>
              <a:rPr lang="en-US" dirty="0" smtClean="0"/>
              <a:t>UART::RDR </a:t>
            </a:r>
            <a:r>
              <a:rPr lang="en-US" dirty="0"/>
              <a:t>{0x20</a:t>
            </a:r>
            <a:r>
              <a:rPr lang="en-US" dirty="0" smtClean="0"/>
              <a:t>};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bool UART::get(char </a:t>
            </a:r>
            <a:r>
              <a:rPr lang="en-US" dirty="0"/>
              <a:t>&amp;c) </a:t>
            </a:r>
            <a:r>
              <a:rPr lang="en-US" dirty="0" smtClean="0"/>
              <a:t>{</a:t>
            </a:r>
          </a:p>
          <a:p>
            <a:pPr lvl="3"/>
            <a:r>
              <a:rPr lang="en-US" dirty="0" smtClean="0"/>
              <a:t>    if </a:t>
            </a:r>
            <a:r>
              <a:rPr lang="en-US" dirty="0"/>
              <a:t>((</a:t>
            </a:r>
            <a:r>
              <a:rPr lang="en-US" b="1" i="1" dirty="0">
                <a:solidFill>
                  <a:schemeClr val="accent1"/>
                </a:solidFill>
              </a:rPr>
              <a:t>USTAT</a:t>
            </a:r>
            <a:r>
              <a:rPr lang="en-US" dirty="0"/>
              <a:t> &amp; RDR) == 0) {</a:t>
            </a:r>
          </a:p>
          <a:p>
            <a:pPr lvl="3"/>
            <a:r>
              <a:rPr lang="en-US" dirty="0"/>
              <a:t>        return false;</a:t>
            </a:r>
          </a:p>
          <a:p>
            <a:pPr lvl="3"/>
            <a:r>
              <a:rPr lang="en-US" dirty="0"/>
              <a:t>    }</a:t>
            </a:r>
          </a:p>
          <a:p>
            <a:pPr lvl="3"/>
            <a:r>
              <a:rPr lang="en-US" dirty="0"/>
              <a:t>    c = </a:t>
            </a:r>
            <a:r>
              <a:rPr lang="en-US" dirty="0" err="1"/>
              <a:t>static_cast</a:t>
            </a:r>
            <a:r>
              <a:rPr lang="en-US" dirty="0"/>
              <a:t>&lt;char&gt;(</a:t>
            </a:r>
            <a:r>
              <a:rPr lang="en-US" b="1" i="1" dirty="0">
                <a:solidFill>
                  <a:schemeClr val="accent1"/>
                </a:solidFill>
              </a:rPr>
              <a:t>URXBUF</a:t>
            </a:r>
            <a:r>
              <a:rPr lang="en-US" dirty="0"/>
              <a:t>);</a:t>
            </a:r>
          </a:p>
          <a:p>
            <a:pPr lvl="3"/>
            <a:r>
              <a:rPr lang="en-US" dirty="0"/>
              <a:t>    return true;</a:t>
            </a:r>
          </a:p>
          <a:p>
            <a:pPr lvl="3"/>
            <a:r>
              <a:rPr lang="en-US" dirty="0" smtClean="0"/>
              <a:t>}</a:t>
            </a:r>
          </a:p>
          <a:p>
            <a:pPr lvl="2"/>
            <a:endParaRPr lang="en-US" dirty="0"/>
          </a:p>
          <a:p>
            <a:r>
              <a:rPr lang="en-US" dirty="0" smtClean="0"/>
              <a:t>While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UART::get</a:t>
            </a:r>
            <a:r>
              <a:rPr lang="en-US" dirty="0" smtClean="0"/>
              <a:t> isn’t that complex, it’s easy to imagine similar code that does real significant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for the Target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UART 0’s registers are located at specific memory-mapped addresses chosen by the hardware.</a:t>
            </a:r>
          </a:p>
          <a:p>
            <a:pPr lvl="2"/>
            <a:endParaRPr lang="en-US" dirty="0"/>
          </a:p>
          <a:p>
            <a:r>
              <a:rPr lang="en-US" dirty="0" smtClean="0"/>
              <a:t>On the target hardware, functions like </a:t>
            </a:r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UART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::get</a:t>
            </a:r>
            <a:r>
              <a:rPr lang="en-US" dirty="0" smtClean="0"/>
              <a:t> will work correctly </a:t>
            </a:r>
            <a:r>
              <a:rPr lang="en-US" dirty="0"/>
              <a:t>only if </a:t>
            </a:r>
            <a:r>
              <a:rPr lang="en-US" dirty="0" smtClean="0"/>
              <a:t>the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UART</a:t>
            </a:r>
            <a:r>
              <a:rPr lang="en-US" dirty="0" smtClean="0"/>
              <a:t>’s data members are located at those memory addresses.</a:t>
            </a:r>
          </a:p>
          <a:p>
            <a:pPr lvl="2"/>
            <a:endParaRPr lang="en-US" dirty="0"/>
          </a:p>
          <a:p>
            <a:r>
              <a:rPr lang="en-US" dirty="0" smtClean="0"/>
              <a:t>We need to position the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UART</a:t>
            </a:r>
            <a:r>
              <a:rPr lang="en-US" dirty="0" smtClean="0"/>
              <a:t> object accordingly.</a:t>
            </a:r>
          </a:p>
          <a:p>
            <a:pPr lvl="4"/>
            <a:r>
              <a:rPr lang="en-US" dirty="0" smtClean="0"/>
              <a:t>We’ll do that using a special form of </a:t>
            </a:r>
            <a:r>
              <a:rPr lang="en-US" spc="-150" dirty="0">
                <a:latin typeface="Consolas" pitchFamily="49" charset="0"/>
              </a:rPr>
              <a:t>new</a:t>
            </a:r>
            <a:r>
              <a:rPr lang="en-US" dirty="0" smtClean="0"/>
              <a:t>.</a:t>
            </a:r>
          </a:p>
          <a:p>
            <a:pPr lvl="4"/>
            <a:r>
              <a:rPr lang="en-US" dirty="0" smtClean="0"/>
              <a:t>One that doesn’t allocate memory.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5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New-Expressions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typical new-expression has the form: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p = new </a:t>
            </a:r>
            <a:r>
              <a:rPr lang="en-US" b="1" i="1" dirty="0">
                <a:solidFill>
                  <a:schemeClr val="accent1"/>
                </a:solidFill>
              </a:rPr>
              <a:t>T</a:t>
            </a:r>
            <a:r>
              <a:rPr lang="en-US" dirty="0"/>
              <a:t> (</a:t>
            </a:r>
            <a:r>
              <a:rPr lang="en-US" b="1" i="1" dirty="0">
                <a:solidFill>
                  <a:schemeClr val="accent2"/>
                </a:solidFill>
              </a:rPr>
              <a:t>v</a:t>
            </a:r>
            <a:r>
              <a:rPr lang="en-US" dirty="0"/>
              <a:t>);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// or {v} in Modern C++</a:t>
            </a:r>
          </a:p>
          <a:p>
            <a:pPr lvl="3"/>
            <a:endParaRPr lang="en-US" dirty="0"/>
          </a:p>
          <a:p>
            <a:r>
              <a:rPr lang="en-US" dirty="0"/>
              <a:t>It translates into something (sort of) like: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p = </a:t>
            </a:r>
            <a:r>
              <a:rPr lang="en-US" dirty="0" err="1"/>
              <a:t>static_cast</a:t>
            </a:r>
            <a:r>
              <a:rPr lang="en-US" dirty="0"/>
              <a:t>&lt;</a:t>
            </a:r>
            <a:r>
              <a:rPr lang="en-US" b="1" i="1" dirty="0">
                <a:solidFill>
                  <a:schemeClr val="accent1"/>
                </a:solidFill>
              </a:rPr>
              <a:t>T</a:t>
            </a:r>
            <a:r>
              <a:rPr lang="en-US" dirty="0"/>
              <a:t> *&gt;(operator new(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b="1" i="1" dirty="0">
                <a:solidFill>
                  <a:schemeClr val="accent1"/>
                </a:solidFill>
              </a:rPr>
              <a:t>T</a:t>
            </a:r>
            <a:r>
              <a:rPr lang="en-US" dirty="0"/>
              <a:t>)));</a:t>
            </a:r>
          </a:p>
          <a:p>
            <a:pPr lvl="3"/>
            <a:r>
              <a:rPr lang="en-US" dirty="0"/>
              <a:t>p-&gt;</a:t>
            </a:r>
            <a:r>
              <a:rPr lang="en-US" b="1" i="1" dirty="0">
                <a:solidFill>
                  <a:schemeClr val="accent1"/>
                </a:solidFill>
              </a:rPr>
              <a:t>T</a:t>
            </a:r>
            <a:r>
              <a:rPr lang="en-US" dirty="0"/>
              <a:t>(</a:t>
            </a:r>
            <a:r>
              <a:rPr lang="en-US" b="1" i="1" dirty="0">
                <a:solidFill>
                  <a:schemeClr val="accent2"/>
                </a:solidFill>
              </a:rPr>
              <a:t>v</a:t>
            </a:r>
            <a:r>
              <a:rPr lang="en-US" dirty="0"/>
              <a:t>);</a:t>
            </a:r>
          </a:p>
          <a:p>
            <a:pPr lvl="3"/>
            <a:endParaRPr lang="en-US" dirty="0"/>
          </a:p>
          <a:p>
            <a:r>
              <a:rPr lang="en-US" dirty="0"/>
              <a:t>Here,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p-&gt;T(v)</a:t>
            </a:r>
            <a:r>
              <a:rPr lang="en-US" dirty="0"/>
              <a:t> means “apply to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*p</a:t>
            </a:r>
            <a:r>
              <a:rPr lang="en-US" dirty="0"/>
              <a:t> the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/>
              <a:t> constructor that accepts argument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v</a:t>
            </a:r>
            <a:r>
              <a:rPr lang="en-US" dirty="0"/>
              <a:t>”.</a:t>
            </a:r>
          </a:p>
          <a:p>
            <a:pPr lvl="4"/>
            <a:r>
              <a:rPr lang="en-US" dirty="0"/>
              <a:t>It’s not real C</a:t>
            </a:r>
            <a:r>
              <a:rPr lang="en-US" dirty="0" smtClean="0"/>
              <a:t>++.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4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Class-Specific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lets you declare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operator new</a:t>
            </a:r>
            <a:r>
              <a:rPr lang="en-US" dirty="0"/>
              <a:t> as a class member.</a:t>
            </a:r>
          </a:p>
          <a:p>
            <a:pPr lvl="2"/>
            <a:endParaRPr lang="en-US" dirty="0"/>
          </a:p>
          <a:p>
            <a:r>
              <a:rPr lang="en-US" dirty="0"/>
              <a:t>If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/>
              <a:t> is a class with a member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operator new</a:t>
            </a:r>
            <a:r>
              <a:rPr lang="en-US" dirty="0"/>
              <a:t>, then this uses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/>
              <a:t>’s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operator new</a:t>
            </a:r>
            <a:r>
              <a:rPr lang="en-US" dirty="0"/>
              <a:t>: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p = new </a:t>
            </a:r>
            <a:r>
              <a:rPr lang="en-US" b="1" i="1" dirty="0">
                <a:solidFill>
                  <a:schemeClr val="accent1"/>
                </a:solidFill>
              </a:rPr>
              <a:t>T</a:t>
            </a:r>
            <a:r>
              <a:rPr lang="en-US" dirty="0" smtClean="0"/>
              <a:t> (</a:t>
            </a:r>
            <a:r>
              <a:rPr lang="en-US" b="1" i="1" dirty="0">
                <a:solidFill>
                  <a:schemeClr val="accent2"/>
                </a:solidFill>
              </a:rPr>
              <a:t>v</a:t>
            </a:r>
            <a:r>
              <a:rPr lang="en-US" dirty="0" smtClean="0"/>
              <a:t>);  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// or {v} in Modern C++</a:t>
            </a:r>
          </a:p>
          <a:p>
            <a:pPr lvl="3"/>
            <a:endParaRPr lang="en-US" dirty="0"/>
          </a:p>
          <a:p>
            <a:r>
              <a:rPr lang="en-US" dirty="0"/>
              <a:t>It translates into something (sort of) like: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p = </a:t>
            </a:r>
            <a:r>
              <a:rPr lang="en-US" dirty="0" err="1" smtClean="0"/>
              <a:t>static_cast</a:t>
            </a:r>
            <a:r>
              <a:rPr lang="en-US" dirty="0" smtClean="0"/>
              <a:t>&lt;</a:t>
            </a:r>
            <a:r>
              <a:rPr lang="en-US" b="1" i="1" dirty="0">
                <a:solidFill>
                  <a:schemeClr val="accent1"/>
                </a:solidFill>
              </a:rPr>
              <a:t>T</a:t>
            </a:r>
            <a:r>
              <a:rPr lang="en-US" dirty="0" smtClean="0"/>
              <a:t> *&gt;(</a:t>
            </a:r>
            <a:r>
              <a:rPr lang="en-US" b="1" i="1" dirty="0">
                <a:solidFill>
                  <a:schemeClr val="accent1"/>
                </a:solidFill>
              </a:rPr>
              <a:t>T::</a:t>
            </a:r>
            <a:r>
              <a:rPr lang="en-US" dirty="0" smtClean="0"/>
              <a:t>operator new(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b="1" i="1" dirty="0">
                <a:solidFill>
                  <a:schemeClr val="accent1"/>
                </a:solidFill>
              </a:rPr>
              <a:t>T</a:t>
            </a:r>
            <a:r>
              <a:rPr lang="en-US" dirty="0" smtClean="0"/>
              <a:t>)));</a:t>
            </a:r>
            <a:endParaRPr lang="en-US" dirty="0"/>
          </a:p>
          <a:p>
            <a:pPr lvl="3"/>
            <a:r>
              <a:rPr lang="en-US" dirty="0"/>
              <a:t>p-</a:t>
            </a:r>
            <a:r>
              <a:rPr lang="en-US" dirty="0" smtClean="0"/>
              <a:t>&gt;</a:t>
            </a:r>
            <a:r>
              <a:rPr lang="en-US" b="1" i="1" dirty="0" smtClean="0">
                <a:solidFill>
                  <a:schemeClr val="accent1"/>
                </a:solidFill>
              </a:rPr>
              <a:t>T</a:t>
            </a:r>
            <a:r>
              <a:rPr lang="en-US" dirty="0" smtClean="0"/>
              <a:t>(</a:t>
            </a:r>
            <a:r>
              <a:rPr lang="en-US" b="1" i="1" dirty="0">
                <a:solidFill>
                  <a:schemeClr val="accent2"/>
                </a:solidFill>
              </a:rPr>
              <a:t>v</a:t>
            </a:r>
            <a:r>
              <a:rPr lang="en-US" dirty="0" smtClean="0"/>
              <a:t>);        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// again, this isn't real C++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New-expressions </a:t>
            </a:r>
            <a:r>
              <a:rPr lang="en-US" dirty="0"/>
              <a:t>for all other types continue to use the global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operator</a:t>
            </a:r>
            <a:r>
              <a:rPr lang="en-US" dirty="0"/>
              <a:t>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40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Class-Specific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class-specific </a:t>
            </a:r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/>
              <a:t>’s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operator </a:t>
            </a:r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/>
              <a:t> need not return memory from the free store.</a:t>
            </a:r>
          </a:p>
          <a:p>
            <a:pPr lvl="2"/>
            <a:endParaRPr lang="en-US" dirty="0"/>
          </a:p>
          <a:p>
            <a:r>
              <a:rPr lang="en-US" dirty="0" smtClean="0"/>
              <a:t>On the target platform,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UART</a:t>
            </a:r>
            <a:r>
              <a:rPr lang="en-US" dirty="0" smtClean="0"/>
              <a:t>’s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operator new</a:t>
            </a:r>
            <a:r>
              <a:rPr lang="en-US" dirty="0" smtClean="0"/>
              <a:t> always returns UART 0’s memory-mapped address: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class </a:t>
            </a:r>
            <a:r>
              <a:rPr lang="en-US" dirty="0" smtClean="0"/>
              <a:t>UART </a:t>
            </a:r>
            <a:r>
              <a:rPr lang="en-US" dirty="0"/>
              <a:t>{</a:t>
            </a:r>
          </a:p>
          <a:p>
            <a:pPr lvl="3"/>
            <a:r>
              <a:rPr lang="en-US" dirty="0"/>
              <a:t>public:</a:t>
            </a:r>
          </a:p>
          <a:p>
            <a:pPr lvl="3"/>
            <a:r>
              <a:rPr lang="en-US" b="1" i="1" dirty="0"/>
              <a:t>    </a:t>
            </a:r>
            <a:r>
              <a:rPr lang="en-US" b="1" i="1" dirty="0">
                <a:solidFill>
                  <a:schemeClr val="accent1"/>
                </a:solidFill>
              </a:rPr>
              <a:t>void *operator new(</a:t>
            </a:r>
            <a:r>
              <a:rPr lang="en-US" b="1" i="1" dirty="0" err="1">
                <a:solidFill>
                  <a:schemeClr val="accent1"/>
                </a:solidFill>
              </a:rPr>
              <a:t>std</a:t>
            </a:r>
            <a:r>
              <a:rPr lang="en-US" b="1" i="1" dirty="0">
                <a:solidFill>
                  <a:schemeClr val="accent1"/>
                </a:solidFill>
              </a:rPr>
              <a:t>::</a:t>
            </a:r>
            <a:r>
              <a:rPr lang="en-US" b="1" i="1" dirty="0" err="1">
                <a:solidFill>
                  <a:schemeClr val="accent1"/>
                </a:solidFill>
              </a:rPr>
              <a:t>size_t</a:t>
            </a:r>
            <a:r>
              <a:rPr lang="en-US" b="1" i="1" dirty="0">
                <a:solidFill>
                  <a:schemeClr val="accent1"/>
                </a:solidFill>
              </a:rPr>
              <a:t>) {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    return </a:t>
            </a:r>
            <a:r>
              <a:rPr lang="en-US" b="1" i="1" dirty="0" err="1">
                <a:solidFill>
                  <a:schemeClr val="accent1"/>
                </a:solidFill>
              </a:rPr>
              <a:t>reinterpret_cast</a:t>
            </a:r>
            <a:r>
              <a:rPr lang="en-US" b="1" i="1" dirty="0">
                <a:solidFill>
                  <a:schemeClr val="accent1"/>
                </a:solidFill>
              </a:rPr>
              <a:t>&lt;void *&gt;(address);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}</a:t>
            </a:r>
          </a:p>
          <a:p>
            <a:pPr lvl="3"/>
            <a:r>
              <a:rPr lang="en-US" dirty="0"/>
              <a:t>    ~~~</a:t>
            </a:r>
          </a:p>
          <a:p>
            <a:pPr lvl="3"/>
            <a:r>
              <a:rPr lang="en-US" dirty="0"/>
              <a:t>private:</a:t>
            </a:r>
          </a:p>
          <a:p>
            <a:pPr lvl="3"/>
            <a:r>
              <a:rPr lang="en-US" dirty="0"/>
              <a:t>    static </a:t>
            </a:r>
            <a:r>
              <a:rPr lang="en-US" dirty="0" err="1"/>
              <a:t>constexpr</a:t>
            </a:r>
            <a:r>
              <a:rPr lang="en-US" dirty="0"/>
              <a:t> </a:t>
            </a:r>
            <a:r>
              <a:rPr lang="en-US" dirty="0" err="1"/>
              <a:t>uintptr_t</a:t>
            </a:r>
            <a:r>
              <a:rPr lang="en-US" dirty="0"/>
              <a:t> address = </a:t>
            </a:r>
            <a:r>
              <a:rPr lang="en-US" dirty="0" smtClean="0"/>
              <a:t>0x03FFD000</a:t>
            </a:r>
            <a:r>
              <a:rPr lang="en-US" dirty="0"/>
              <a:t>;</a:t>
            </a:r>
          </a:p>
          <a:p>
            <a:pPr lvl="3"/>
            <a:r>
              <a:rPr lang="en-US" dirty="0"/>
              <a:t>    ~~~</a:t>
            </a:r>
          </a:p>
          <a:p>
            <a:pPr lvl="3"/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6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Class-Specific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seg7_display</a:t>
            </a:r>
            <a:r>
              <a:rPr lang="en-US" dirty="0" smtClean="0"/>
              <a:t> has a similar class-specific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operator </a:t>
            </a:r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r>
              <a:rPr lang="en-US" dirty="0" smtClean="0"/>
              <a:t>On the target platform, it always returns the 7-segment display’s memory-mapped address: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class </a:t>
            </a:r>
            <a:r>
              <a:rPr lang="en-US" dirty="0" smtClean="0"/>
              <a:t>seg7_display {</a:t>
            </a:r>
            <a:endParaRPr lang="en-US" dirty="0"/>
          </a:p>
          <a:p>
            <a:pPr lvl="3"/>
            <a:r>
              <a:rPr lang="en-US" dirty="0"/>
              <a:t>public:</a:t>
            </a:r>
          </a:p>
          <a:p>
            <a:pPr lvl="3"/>
            <a:r>
              <a:rPr lang="en-US" b="1" i="1" dirty="0"/>
              <a:t>    </a:t>
            </a:r>
            <a:r>
              <a:rPr lang="en-US" b="1" i="1" dirty="0">
                <a:solidFill>
                  <a:schemeClr val="accent1"/>
                </a:solidFill>
              </a:rPr>
              <a:t>void *operator new(</a:t>
            </a:r>
            <a:r>
              <a:rPr lang="en-US" b="1" i="1" dirty="0" err="1">
                <a:solidFill>
                  <a:schemeClr val="accent1"/>
                </a:solidFill>
              </a:rPr>
              <a:t>std</a:t>
            </a:r>
            <a:r>
              <a:rPr lang="en-US" b="1" i="1" dirty="0">
                <a:solidFill>
                  <a:schemeClr val="accent1"/>
                </a:solidFill>
              </a:rPr>
              <a:t>::</a:t>
            </a:r>
            <a:r>
              <a:rPr lang="en-US" b="1" i="1" dirty="0" err="1">
                <a:solidFill>
                  <a:schemeClr val="accent1"/>
                </a:solidFill>
              </a:rPr>
              <a:t>size_t</a:t>
            </a:r>
            <a:r>
              <a:rPr lang="en-US" b="1" i="1" dirty="0">
                <a:solidFill>
                  <a:schemeClr val="accent1"/>
                </a:solidFill>
              </a:rPr>
              <a:t>) {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    return </a:t>
            </a:r>
            <a:r>
              <a:rPr lang="en-US" b="1" i="1" dirty="0" err="1">
                <a:solidFill>
                  <a:schemeClr val="accent1"/>
                </a:solidFill>
              </a:rPr>
              <a:t>reinterpret_cast</a:t>
            </a:r>
            <a:r>
              <a:rPr lang="en-US" b="1" i="1" dirty="0">
                <a:solidFill>
                  <a:schemeClr val="accent1"/>
                </a:solidFill>
              </a:rPr>
              <a:t>&lt;void *&gt;(address);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}</a:t>
            </a:r>
          </a:p>
          <a:p>
            <a:pPr lvl="3"/>
            <a:r>
              <a:rPr lang="en-US" dirty="0"/>
              <a:t>    ~~~</a:t>
            </a:r>
          </a:p>
          <a:p>
            <a:pPr lvl="3"/>
            <a:r>
              <a:rPr lang="en-US" dirty="0"/>
              <a:t>private:</a:t>
            </a:r>
          </a:p>
          <a:p>
            <a:pPr lvl="3"/>
            <a:r>
              <a:rPr lang="en-US" dirty="0"/>
              <a:t>    static </a:t>
            </a:r>
            <a:r>
              <a:rPr lang="en-US" dirty="0" err="1"/>
              <a:t>constexpr</a:t>
            </a:r>
            <a:r>
              <a:rPr lang="en-US" dirty="0"/>
              <a:t> </a:t>
            </a:r>
            <a:r>
              <a:rPr lang="en-US" dirty="0" err="1"/>
              <a:t>uintptr_t</a:t>
            </a:r>
            <a:r>
              <a:rPr lang="en-US" dirty="0"/>
              <a:t> address = </a:t>
            </a:r>
            <a:r>
              <a:rPr lang="en-US" dirty="0" smtClean="0"/>
              <a:t>0x03FF5000</a:t>
            </a:r>
            <a:r>
              <a:rPr lang="en-US" dirty="0"/>
              <a:t>;</a:t>
            </a:r>
          </a:p>
          <a:p>
            <a:pPr lvl="3"/>
            <a:r>
              <a:rPr lang="en-US" dirty="0"/>
              <a:t>    ~~~</a:t>
            </a:r>
          </a:p>
          <a:p>
            <a:pPr lvl="3"/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Class-Specific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/>
              <a:t> with a member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operator </a:t>
            </a:r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/>
              <a:t> should also have a member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operator delete</a:t>
            </a:r>
            <a:r>
              <a:rPr lang="en-US" dirty="0" smtClean="0"/>
              <a:t>.</a:t>
            </a:r>
          </a:p>
          <a:p>
            <a:pPr lvl="4"/>
            <a:r>
              <a:rPr lang="en-US" dirty="0" smtClean="0"/>
              <a:t>Otherwise, deleting a </a:t>
            </a:r>
            <a:r>
              <a:rPr lang="en-US" spc="-150" dirty="0">
                <a:latin typeface="Consolas" pitchFamily="49" charset="0"/>
              </a:rPr>
              <a:t>T</a:t>
            </a:r>
            <a:r>
              <a:rPr lang="en-US" dirty="0" smtClean="0"/>
              <a:t> will invoke the global </a:t>
            </a:r>
            <a:r>
              <a:rPr lang="en-US" spc="-150" dirty="0">
                <a:latin typeface="Consolas" pitchFamily="49" charset="0"/>
              </a:rPr>
              <a:t>operator delete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r>
              <a:rPr lang="en-US" dirty="0" smtClean="0"/>
              <a:t>Since these class-specific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operator </a:t>
            </a:r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/>
              <a:t>s don’t actually allocate memory, the class-specific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operator delete</a:t>
            </a:r>
            <a:r>
              <a:rPr lang="en-US" dirty="0" smtClean="0"/>
              <a:t>s have nothing to do: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class </a:t>
            </a:r>
            <a:r>
              <a:rPr lang="en-US" dirty="0" smtClean="0"/>
              <a:t>UART </a:t>
            </a:r>
            <a:r>
              <a:rPr lang="en-US" dirty="0"/>
              <a:t>{</a:t>
            </a:r>
          </a:p>
          <a:p>
            <a:pPr lvl="3"/>
            <a:r>
              <a:rPr lang="en-US" dirty="0"/>
              <a:t>public:</a:t>
            </a:r>
          </a:p>
          <a:p>
            <a:pPr lvl="3"/>
            <a:r>
              <a:rPr lang="en-US" b="1" i="1" dirty="0" smtClean="0"/>
              <a:t>    </a:t>
            </a:r>
            <a:r>
              <a:rPr lang="en-US" dirty="0"/>
              <a:t>void *operator new(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) { ~~~ }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</a:t>
            </a:r>
            <a:r>
              <a:rPr lang="en-US" b="1" i="1" dirty="0" smtClean="0">
                <a:solidFill>
                  <a:schemeClr val="accent1"/>
                </a:solidFill>
              </a:rPr>
              <a:t>   void operator delete(void *) { }</a:t>
            </a:r>
            <a:endParaRPr lang="en-US" dirty="0"/>
          </a:p>
          <a:p>
            <a:pPr lvl="3"/>
            <a:r>
              <a:rPr lang="en-US" dirty="0" smtClean="0"/>
              <a:t>    ~~~</a:t>
            </a:r>
            <a:endParaRPr lang="en-US" dirty="0"/>
          </a:p>
          <a:p>
            <a:pPr lvl="3"/>
            <a:r>
              <a:rPr lang="en-US" dirty="0" smtClean="0"/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</a:t>
            </a:r>
            <a:r>
              <a:rPr lang="en-US" spc="-150" dirty="0">
                <a:latin typeface="Consolas" panose="020B0609020204030204" pitchFamily="49" charset="0"/>
              </a:rPr>
              <a:t>uart0</a:t>
            </a:r>
            <a:r>
              <a:rPr lang="en-US" dirty="0" smtClean="0"/>
              <a:t> and </a:t>
            </a:r>
            <a:r>
              <a:rPr lang="en-US" spc="-150" dirty="0">
                <a:latin typeface="Consolas" panose="020B0609020204030204" pitchFamily="49" charset="0"/>
              </a:rPr>
              <a:t>display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these class-specific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operator new</a:t>
            </a:r>
            <a:r>
              <a:rPr lang="en-US" dirty="0" smtClean="0"/>
              <a:t>s in place, we can create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uart0</a:t>
            </a:r>
            <a:r>
              <a:rPr lang="en-US" dirty="0" smtClean="0"/>
              <a:t> and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display</a:t>
            </a:r>
            <a:r>
              <a:rPr lang="en-US" dirty="0" smtClean="0"/>
              <a:t> with simple new-expressions:</a:t>
            </a:r>
            <a:endParaRPr lang="en-US" dirty="0"/>
          </a:p>
          <a:p>
            <a:pPr lvl="2"/>
            <a:endParaRPr lang="en-US" dirty="0" smtClean="0"/>
          </a:p>
          <a:p>
            <a:pPr lvl="3"/>
            <a:r>
              <a:rPr lang="en-US" dirty="0" err="1"/>
              <a:t>int</a:t>
            </a:r>
            <a:r>
              <a:rPr lang="en-US" dirty="0"/>
              <a:t> main() </a:t>
            </a:r>
            <a:r>
              <a:rPr lang="en-US" dirty="0" smtClean="0"/>
              <a:t>{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UART *uart0 = new UART;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seg7_display *display = new display;</a:t>
            </a:r>
          </a:p>
          <a:p>
            <a:pPr lvl="3"/>
            <a:r>
              <a:rPr lang="en-US" dirty="0" smtClean="0"/>
              <a:t>    for (;;) {</a:t>
            </a:r>
          </a:p>
          <a:p>
            <a:pPr lvl="3"/>
            <a:r>
              <a:rPr lang="en-US" dirty="0" smtClean="0"/>
              <a:t>        char c;</a:t>
            </a:r>
          </a:p>
          <a:p>
            <a:pPr lvl="3"/>
            <a:r>
              <a:rPr lang="en-US" dirty="0" smtClean="0"/>
              <a:t>        if (uart0-&gt;get(c)) {</a:t>
            </a:r>
          </a:p>
          <a:p>
            <a:pPr lvl="3"/>
            <a:r>
              <a:rPr lang="en-US" dirty="0" smtClean="0"/>
              <a:t>            display-&gt;put(c);</a:t>
            </a:r>
          </a:p>
          <a:p>
            <a:pPr lvl="3"/>
            <a:r>
              <a:rPr lang="en-US" dirty="0" smtClean="0"/>
              <a:t>        }</a:t>
            </a:r>
          </a:p>
          <a:p>
            <a:pPr lvl="3"/>
            <a:r>
              <a:rPr lang="en-US" dirty="0" smtClean="0"/>
              <a:t>    }</a:t>
            </a:r>
          </a:p>
          <a:p>
            <a:pPr lvl="3"/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8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</a:t>
            </a:r>
            <a:r>
              <a:rPr lang="en-US" dirty="0" smtClean="0"/>
              <a:t>Ben Saks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Ben Saks is the chief engineer of Saks &amp; Associates. </a:t>
            </a:r>
            <a:r>
              <a:rPr lang="en-US" dirty="0" smtClean="0"/>
              <a:t>He is the principal </a:t>
            </a:r>
            <a:r>
              <a:rPr lang="en-US" dirty="0"/>
              <a:t>editor </a:t>
            </a:r>
            <a:r>
              <a:rPr lang="en-US" dirty="0" smtClean="0"/>
              <a:t>and presenter for </a:t>
            </a:r>
            <a:r>
              <a:rPr lang="en-US" dirty="0"/>
              <a:t>much of Saks &amp; Associates’ </a:t>
            </a:r>
            <a:r>
              <a:rPr lang="en-US" dirty="0" smtClean="0"/>
              <a:t>training curriculum on the use of C and C++ in embedded systems.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Ben represents </a:t>
            </a:r>
            <a:r>
              <a:rPr lang="en-US" dirty="0"/>
              <a:t>Saks &amp; Associates on the ISO C++ Standards committee </a:t>
            </a:r>
            <a:r>
              <a:rPr lang="en-US" dirty="0" smtClean="0"/>
              <a:t>as well as two of the committee’s study groups:</a:t>
            </a:r>
          </a:p>
          <a:p>
            <a:pPr lvl="4"/>
            <a:r>
              <a:rPr lang="en-US" dirty="0" smtClean="0"/>
              <a:t>SG14 — low-latency</a:t>
            </a:r>
          </a:p>
          <a:p>
            <a:pPr lvl="4"/>
            <a:r>
              <a:rPr lang="en-US" dirty="0"/>
              <a:t>SG20 — </a:t>
            </a:r>
            <a:r>
              <a:rPr lang="en-US" dirty="0" smtClean="0"/>
              <a:t>education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Ben </a:t>
            </a:r>
            <a:r>
              <a:rPr lang="en-US" dirty="0"/>
              <a:t>has spoken at </a:t>
            </a:r>
            <a:r>
              <a:rPr lang="en-US" dirty="0" smtClean="0"/>
              <a:t>industry </a:t>
            </a:r>
            <a:r>
              <a:rPr lang="en-US" dirty="0"/>
              <a:t>conferences, including </a:t>
            </a:r>
            <a:r>
              <a:rPr lang="en-US" i="1" dirty="0"/>
              <a:t>CppCon: The C++ Conference</a:t>
            </a:r>
            <a:r>
              <a:rPr lang="en-US" dirty="0"/>
              <a:t>, the </a:t>
            </a:r>
            <a:r>
              <a:rPr lang="en-US" i="1" dirty="0"/>
              <a:t>C++ and System Software </a:t>
            </a:r>
            <a:r>
              <a:rPr lang="en-US" i="1" dirty="0" smtClean="0"/>
              <a:t>Summit</a:t>
            </a:r>
            <a:r>
              <a:rPr lang="en-US" dirty="0" smtClean="0"/>
              <a:t>, the </a:t>
            </a:r>
            <a:r>
              <a:rPr lang="en-US" i="1" dirty="0" smtClean="0"/>
              <a:t>Embedded Systems Conference</a:t>
            </a:r>
            <a:r>
              <a:rPr lang="en-US" dirty="0" smtClean="0"/>
              <a:t>, and </a:t>
            </a:r>
            <a:r>
              <a:rPr lang="en-US" i="1" dirty="0" smtClean="0"/>
              <a:t>NDC Techtown</a:t>
            </a:r>
            <a:r>
              <a:rPr lang="en-US" dirty="0" smtClean="0"/>
              <a:t>. He’s been the chair of the Embedded Track at </a:t>
            </a:r>
            <a:r>
              <a:rPr lang="en-US" i="1" dirty="0" err="1" smtClean="0"/>
              <a:t>CppCon</a:t>
            </a:r>
            <a:r>
              <a:rPr lang="en-US" dirty="0" smtClean="0"/>
              <a:t> since 2020, and is also on </a:t>
            </a:r>
            <a:r>
              <a:rPr lang="en-US" i="1" dirty="0" err="1" smtClean="0"/>
              <a:t>CppCon</a:t>
            </a:r>
            <a:r>
              <a:rPr lang="en-US" dirty="0" err="1" smtClean="0"/>
              <a:t>’s</a:t>
            </a:r>
            <a:r>
              <a:rPr lang="en-US" dirty="0" smtClean="0"/>
              <a:t> program committee.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37890" y="6348576"/>
            <a:ext cx="7297023" cy="364317"/>
          </a:xfrm>
        </p:spPr>
        <p:txBody>
          <a:bodyPr/>
          <a:lstStyle/>
          <a:p>
            <a:pPr algn="ctr"/>
            <a:r>
              <a:rPr lang="en-US" dirty="0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5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Real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program will now run correctly on our target hardware.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 smtClean="0"/>
              <a:t>However, developing on real hardware isn’t always practical or convenient:</a:t>
            </a:r>
          </a:p>
          <a:p>
            <a:pPr lvl="4"/>
            <a:r>
              <a:rPr lang="en-US" dirty="0"/>
              <a:t>T</a:t>
            </a:r>
            <a:r>
              <a:rPr lang="en-US" dirty="0" smtClean="0"/>
              <a:t>he target hardware might still be under development (e.g., if the project is still in its early stages).</a:t>
            </a:r>
          </a:p>
          <a:p>
            <a:pPr lvl="4"/>
            <a:r>
              <a:rPr lang="en-US" dirty="0" smtClean="0"/>
              <a:t>It takes time to upload the compiled program to the target hardware.</a:t>
            </a:r>
          </a:p>
          <a:p>
            <a:pPr lvl="4"/>
            <a:r>
              <a:rPr lang="en-US" dirty="0" smtClean="0"/>
              <a:t>It’s difficult to test error recovery code on the target hardware because we can’t reliably make the hardware fail.</a:t>
            </a:r>
          </a:p>
          <a:p>
            <a:pPr lvl="2"/>
            <a:endParaRPr lang="en-US" dirty="0"/>
          </a:p>
          <a:p>
            <a:r>
              <a:rPr lang="en-US" dirty="0" smtClean="0"/>
              <a:t>How can we simulate the hardware and run essentially the same code in a desktop environment?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1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Attempt at a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current versions of the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UART</a:t>
            </a:r>
            <a:r>
              <a:rPr lang="en-US" dirty="0" smtClean="0"/>
              <a:t> and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seg7_display</a:t>
            </a:r>
            <a:r>
              <a:rPr lang="en-US" dirty="0" smtClean="0"/>
              <a:t> classes implement their interfaces in terms of the target hardware.</a:t>
            </a:r>
          </a:p>
          <a:p>
            <a:pPr lvl="2"/>
            <a:endParaRPr lang="en-US" dirty="0"/>
          </a:p>
          <a:p>
            <a:r>
              <a:rPr lang="en-US" dirty="0" smtClean="0"/>
              <a:t>Running just the main program in a simulated environment is easy.</a:t>
            </a:r>
          </a:p>
          <a:p>
            <a:pPr lvl="4"/>
            <a:r>
              <a:rPr lang="en-US" dirty="0" smtClean="0"/>
              <a:t>We simply write new versions of </a:t>
            </a:r>
            <a:r>
              <a:rPr lang="en-US" spc="-150" dirty="0">
                <a:latin typeface="Consolas" pitchFamily="49" charset="0"/>
              </a:rPr>
              <a:t>UART</a:t>
            </a:r>
            <a:r>
              <a:rPr lang="en-US" dirty="0" smtClean="0"/>
              <a:t> and </a:t>
            </a:r>
            <a:r>
              <a:rPr lang="en-US" spc="-150" dirty="0">
                <a:latin typeface="Consolas" pitchFamily="49" charset="0"/>
              </a:rPr>
              <a:t>seg7_display</a:t>
            </a:r>
            <a:r>
              <a:rPr lang="en-US" dirty="0" smtClean="0"/>
              <a:t> that implement those interfaces differently.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8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Simulated </a:t>
            </a:r>
            <a:r>
              <a:rPr lang="en-US" spc="-150" dirty="0" smtClean="0">
                <a:latin typeface="Consolas" panose="020B0609020204030204" pitchFamily="49" charset="0"/>
              </a:rPr>
              <a:t>UART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here’s a simulated version of the </a:t>
            </a:r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UART</a:t>
            </a:r>
            <a:r>
              <a:rPr lang="en-US" dirty="0" smtClean="0"/>
              <a:t> class that reads characters from a file:</a:t>
            </a:r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dirty="0"/>
              <a:t>class </a:t>
            </a:r>
            <a:r>
              <a:rPr lang="en-US" dirty="0" err="1" smtClean="0"/>
              <a:t>sim_UART</a:t>
            </a:r>
            <a:r>
              <a:rPr lang="en-US" dirty="0" smtClean="0"/>
              <a:t> </a:t>
            </a:r>
            <a:r>
              <a:rPr lang="en-US" dirty="0"/>
              <a:t>{</a:t>
            </a:r>
          </a:p>
          <a:p>
            <a:pPr lvl="3"/>
            <a:r>
              <a:rPr lang="en-US" dirty="0"/>
              <a:t>public</a:t>
            </a:r>
            <a:r>
              <a:rPr lang="en-US" dirty="0" smtClean="0"/>
              <a:t>: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enum</a:t>
            </a:r>
            <a:r>
              <a:rPr lang="en-US" dirty="0" smtClean="0"/>
              <a:t> </a:t>
            </a:r>
            <a:r>
              <a:rPr lang="en-US" dirty="0" err="1" smtClean="0"/>
              <a:t>baud_rate</a:t>
            </a:r>
            <a:r>
              <a:rPr lang="en-US" dirty="0"/>
              <a:t> </a:t>
            </a:r>
            <a:r>
              <a:rPr lang="en-US" dirty="0" smtClean="0"/>
              <a:t>{ BR_9600 </a:t>
            </a:r>
            <a:r>
              <a:rPr lang="en-US" dirty="0"/>
              <a:t>= 162 &lt;&lt; 4</a:t>
            </a:r>
            <a:r>
              <a:rPr lang="en-US" dirty="0" smtClean="0"/>
              <a:t>, ~~~ </a:t>
            </a:r>
            <a:r>
              <a:rPr lang="en-US" dirty="0"/>
              <a:t>};</a:t>
            </a:r>
            <a:endParaRPr lang="en-US" dirty="0" smtClean="0"/>
          </a:p>
          <a:p>
            <a:pPr lvl="3"/>
            <a:r>
              <a:rPr lang="en-US" dirty="0"/>
              <a:t> </a:t>
            </a:r>
            <a:r>
              <a:rPr lang="en-US" dirty="0" smtClean="0"/>
              <a:t>   UART(</a:t>
            </a:r>
            <a:r>
              <a:rPr lang="en-US" dirty="0" err="1"/>
              <a:t>baud_rate</a:t>
            </a:r>
            <a:r>
              <a:rPr lang="en-US" dirty="0"/>
              <a:t> </a:t>
            </a:r>
            <a:r>
              <a:rPr lang="en-US" dirty="0" err="1" smtClean="0"/>
              <a:t>br</a:t>
            </a:r>
            <a:r>
              <a:rPr lang="en-US" dirty="0" smtClean="0"/>
              <a:t>);</a:t>
            </a:r>
            <a:endParaRPr lang="en-US" dirty="0"/>
          </a:p>
          <a:p>
            <a:pPr lvl="3"/>
            <a:r>
              <a:rPr lang="en-US" dirty="0" smtClean="0"/>
              <a:t>    bool get(char &amp;c);</a:t>
            </a:r>
            <a:endParaRPr lang="en-US" dirty="0"/>
          </a:p>
          <a:p>
            <a:pPr lvl="3"/>
            <a:r>
              <a:rPr lang="en-US" dirty="0"/>
              <a:t>    ~~~</a:t>
            </a:r>
          </a:p>
          <a:p>
            <a:pPr lvl="3"/>
            <a:r>
              <a:rPr lang="en-US" dirty="0"/>
              <a:t>private:</a:t>
            </a:r>
          </a:p>
          <a:p>
            <a:pPr lvl="3"/>
            <a:r>
              <a:rPr lang="en-US" dirty="0"/>
              <a:t>    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ifstream</a:t>
            </a:r>
            <a:r>
              <a:rPr lang="en-US" dirty="0" smtClean="0"/>
              <a:t> file;</a:t>
            </a:r>
            <a:endParaRPr lang="en-US" dirty="0"/>
          </a:p>
          <a:p>
            <a:pPr lvl="3"/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47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from a Simulated UART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body of </a:t>
            </a:r>
            <a:r>
              <a:rPr lang="en-US" spc="-150" dirty="0" err="1" smtClean="0">
                <a:latin typeface="Consolas" pitchFamily="49" charset="0"/>
                <a:cs typeface="Consolas" pitchFamily="49" charset="0"/>
              </a:rPr>
              <a:t>sim_UART</a:t>
            </a:r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::get</a:t>
            </a:r>
            <a:r>
              <a:rPr lang="en-US" dirty="0" smtClean="0"/>
              <a:t> is simply:</a:t>
            </a:r>
            <a:endParaRPr lang="en-US" dirty="0"/>
          </a:p>
          <a:p>
            <a:pPr lvl="2"/>
            <a:endParaRPr lang="en-US" dirty="0"/>
          </a:p>
          <a:p>
            <a:pPr lvl="3"/>
            <a:r>
              <a:rPr lang="en-US" dirty="0" smtClean="0"/>
              <a:t>bool </a:t>
            </a:r>
            <a:r>
              <a:rPr lang="en-US" dirty="0" err="1" smtClean="0"/>
              <a:t>sim_UART</a:t>
            </a:r>
            <a:r>
              <a:rPr lang="en-US" dirty="0" smtClean="0"/>
              <a:t>::get(char </a:t>
            </a:r>
            <a:r>
              <a:rPr lang="en-US" dirty="0"/>
              <a:t>&amp;c) </a:t>
            </a:r>
            <a:r>
              <a:rPr lang="en-US" dirty="0" smtClean="0"/>
              <a:t>{</a:t>
            </a:r>
          </a:p>
          <a:p>
            <a:pPr lvl="3"/>
            <a:r>
              <a:rPr lang="en-US" dirty="0" smtClean="0"/>
              <a:t>    return </a:t>
            </a:r>
            <a:r>
              <a:rPr lang="en-US" dirty="0" err="1" smtClean="0"/>
              <a:t>file.get</a:t>
            </a:r>
            <a:r>
              <a:rPr lang="en-US" dirty="0" smtClean="0"/>
              <a:t>(c);</a:t>
            </a:r>
            <a:endParaRPr lang="en-US" dirty="0"/>
          </a:p>
          <a:p>
            <a:pPr lvl="3"/>
            <a:r>
              <a:rPr lang="en-US" dirty="0" smtClean="0"/>
              <a:t>}</a:t>
            </a:r>
          </a:p>
          <a:p>
            <a:pPr lvl="3"/>
            <a:endParaRPr lang="en-US" dirty="0"/>
          </a:p>
          <a:p>
            <a:r>
              <a:rPr lang="en-US" dirty="0" smtClean="0"/>
              <a:t>As a simulator for just the main program, this works fine.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5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Simulating at a Lower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as we saw earlier, the original </a:t>
            </a:r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UART::get</a:t>
            </a:r>
            <a:r>
              <a:rPr lang="en-US" dirty="0" smtClean="0"/>
              <a:t> is non-trivial:</a:t>
            </a:r>
            <a:endParaRPr lang="en-US" dirty="0"/>
          </a:p>
          <a:p>
            <a:pPr lvl="2"/>
            <a:endParaRPr lang="en-US" dirty="0"/>
          </a:p>
          <a:p>
            <a:pPr lvl="3"/>
            <a:r>
              <a:rPr lang="en-US" dirty="0" smtClean="0"/>
              <a:t>bool UART::get(char </a:t>
            </a:r>
            <a:r>
              <a:rPr lang="en-US" dirty="0"/>
              <a:t>&amp;c) </a:t>
            </a:r>
            <a:r>
              <a:rPr lang="en-US" dirty="0" smtClean="0"/>
              <a:t>{</a:t>
            </a:r>
          </a:p>
          <a:p>
            <a:pPr lvl="3"/>
            <a:r>
              <a:rPr lang="en-US" dirty="0" smtClean="0"/>
              <a:t>    if </a:t>
            </a:r>
            <a:r>
              <a:rPr lang="en-US" dirty="0"/>
              <a:t>((USTAT &amp; RDR) == 0) {</a:t>
            </a:r>
          </a:p>
          <a:p>
            <a:pPr lvl="3"/>
            <a:r>
              <a:rPr lang="en-US" dirty="0"/>
              <a:t>        return false;</a:t>
            </a:r>
          </a:p>
          <a:p>
            <a:pPr lvl="3"/>
            <a:r>
              <a:rPr lang="en-US" dirty="0"/>
              <a:t>    }</a:t>
            </a:r>
          </a:p>
          <a:p>
            <a:pPr lvl="3"/>
            <a:r>
              <a:rPr lang="en-US" dirty="0"/>
              <a:t>    c = </a:t>
            </a:r>
            <a:r>
              <a:rPr lang="en-US" dirty="0" err="1"/>
              <a:t>static_cast</a:t>
            </a:r>
            <a:r>
              <a:rPr lang="en-US" dirty="0"/>
              <a:t>&lt;char&gt;(URXBUF);</a:t>
            </a:r>
          </a:p>
          <a:p>
            <a:pPr lvl="3"/>
            <a:r>
              <a:rPr lang="en-US" dirty="0"/>
              <a:t>    return true;</a:t>
            </a:r>
          </a:p>
          <a:p>
            <a:pPr lvl="3"/>
            <a:r>
              <a:rPr lang="en-US" dirty="0" smtClean="0"/>
              <a:t>}</a:t>
            </a:r>
          </a:p>
          <a:p>
            <a:pPr lvl="2"/>
            <a:endParaRPr lang="en-US" dirty="0"/>
          </a:p>
          <a:p>
            <a:r>
              <a:rPr lang="en-US" dirty="0" smtClean="0"/>
              <a:t>Can we write our simulation so that it can also run this code?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8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Simulating at a Lower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other words, we want to get our </a:t>
            </a:r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UART</a:t>
            </a:r>
            <a:r>
              <a:rPr lang="en-US" dirty="0" smtClean="0"/>
              <a:t> class (or something very close to it) running in our simulation:</a:t>
            </a:r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dirty="0"/>
              <a:t>class UART {</a:t>
            </a:r>
          </a:p>
          <a:p>
            <a:pPr lvl="3"/>
            <a:r>
              <a:rPr lang="en-US" dirty="0"/>
              <a:t>public:</a:t>
            </a:r>
          </a:p>
          <a:p>
            <a:pPr lvl="3"/>
            <a:r>
              <a:rPr lang="en-US" dirty="0"/>
              <a:t>    </a:t>
            </a:r>
            <a:r>
              <a:rPr lang="en-US" dirty="0" err="1"/>
              <a:t>enum</a:t>
            </a:r>
            <a:r>
              <a:rPr lang="en-US" dirty="0"/>
              <a:t> </a:t>
            </a:r>
            <a:r>
              <a:rPr lang="en-US" dirty="0" err="1"/>
              <a:t>baud_rate</a:t>
            </a:r>
            <a:r>
              <a:rPr lang="en-US" dirty="0"/>
              <a:t> { BR_9600 = 162 &lt;&lt; 4, ~~~ };</a:t>
            </a:r>
          </a:p>
          <a:p>
            <a:pPr lvl="3"/>
            <a:r>
              <a:rPr lang="en-US" dirty="0"/>
              <a:t>    UART(</a:t>
            </a:r>
            <a:r>
              <a:rPr lang="en-US" dirty="0" err="1"/>
              <a:t>baud_rate</a:t>
            </a:r>
            <a:r>
              <a:rPr lang="en-US" dirty="0"/>
              <a:t> </a:t>
            </a:r>
            <a:r>
              <a:rPr lang="en-US" dirty="0" err="1"/>
              <a:t>br</a:t>
            </a:r>
            <a:r>
              <a:rPr lang="en-US" dirty="0"/>
              <a:t>);</a:t>
            </a:r>
          </a:p>
          <a:p>
            <a:pPr lvl="3"/>
            <a:r>
              <a:rPr lang="en-US" dirty="0"/>
              <a:t>    bool get(char &amp;c);</a:t>
            </a:r>
          </a:p>
          <a:p>
            <a:pPr lvl="3"/>
            <a:r>
              <a:rPr lang="en-US" dirty="0"/>
              <a:t>    ~~~</a:t>
            </a:r>
          </a:p>
          <a:p>
            <a:pPr lvl="3"/>
            <a:r>
              <a:rPr lang="en-US" dirty="0"/>
              <a:t>private:</a:t>
            </a:r>
          </a:p>
          <a:p>
            <a:pPr lvl="3"/>
            <a:r>
              <a:rPr lang="en-US" dirty="0"/>
              <a:t>    </a:t>
            </a:r>
            <a:r>
              <a:rPr lang="en-US" dirty="0" err="1"/>
              <a:t>device_register</a:t>
            </a:r>
            <a:r>
              <a:rPr lang="en-US" dirty="0"/>
              <a:t> ULCON;</a:t>
            </a:r>
          </a:p>
          <a:p>
            <a:pPr lvl="3"/>
            <a:r>
              <a:rPr lang="en-US" dirty="0"/>
              <a:t>    </a:t>
            </a:r>
            <a:r>
              <a:rPr lang="en-US" dirty="0" err="1"/>
              <a:t>device_register</a:t>
            </a:r>
            <a:r>
              <a:rPr lang="en-US" dirty="0"/>
              <a:t> UCON;</a:t>
            </a:r>
          </a:p>
          <a:p>
            <a:pPr lvl="3"/>
            <a:r>
              <a:rPr lang="en-US" dirty="0"/>
              <a:t>    </a:t>
            </a:r>
            <a:r>
              <a:rPr lang="en-US" dirty="0" err="1"/>
              <a:t>device_register</a:t>
            </a:r>
            <a:r>
              <a:rPr lang="en-US" dirty="0"/>
              <a:t> USTAT;</a:t>
            </a:r>
          </a:p>
          <a:p>
            <a:pPr lvl="3"/>
            <a:r>
              <a:rPr lang="en-US" dirty="0"/>
              <a:t>    ~~~</a:t>
            </a:r>
          </a:p>
          <a:p>
            <a:pPr lvl="3"/>
            <a:r>
              <a:rPr lang="en-US" dirty="0"/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39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Simulating Individual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target hardware, there are side effects to accessing hardware registers.</a:t>
            </a:r>
          </a:p>
          <a:p>
            <a:r>
              <a:rPr lang="en-US" dirty="0" smtClean="0"/>
              <a:t>For example, reading from </a:t>
            </a:r>
            <a:r>
              <a:rPr lang="en-US" spc="-150" dirty="0" smtClean="0">
                <a:latin typeface="Consolas" pitchFamily="49" charset="0"/>
              </a:rPr>
              <a:t>URXBUF</a:t>
            </a:r>
            <a:r>
              <a:rPr lang="en-US" dirty="0" smtClean="0"/>
              <a:t> clears the </a:t>
            </a:r>
            <a:r>
              <a:rPr lang="en-US" spc="-150" dirty="0">
                <a:latin typeface="Consolas" pitchFamily="49" charset="0"/>
              </a:rPr>
              <a:t>RDR</a:t>
            </a:r>
            <a:r>
              <a:rPr lang="en-US" dirty="0" smtClean="0"/>
              <a:t> flag in </a:t>
            </a:r>
            <a:r>
              <a:rPr lang="en-US" spc="-150" dirty="0">
                <a:latin typeface="Consolas" pitchFamily="49" charset="0"/>
              </a:rPr>
              <a:t>USTAT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class UART {</a:t>
            </a:r>
          </a:p>
          <a:p>
            <a:pPr lvl="3"/>
            <a:r>
              <a:rPr lang="en-US" dirty="0" smtClean="0"/>
              <a:t>    ~~~</a:t>
            </a:r>
            <a:endParaRPr lang="en-US" dirty="0"/>
          </a:p>
          <a:p>
            <a:pPr lvl="3"/>
            <a:r>
              <a:rPr lang="en-US" dirty="0"/>
              <a:t>private:</a:t>
            </a:r>
          </a:p>
          <a:p>
            <a:pPr lvl="3"/>
            <a:r>
              <a:rPr lang="en-US" dirty="0"/>
              <a:t>    </a:t>
            </a:r>
            <a:r>
              <a:rPr lang="en-US" dirty="0" err="1"/>
              <a:t>device_register</a:t>
            </a:r>
            <a:r>
              <a:rPr lang="en-US" dirty="0"/>
              <a:t> ULCON;</a:t>
            </a:r>
          </a:p>
          <a:p>
            <a:pPr lvl="3"/>
            <a:r>
              <a:rPr lang="en-US" dirty="0"/>
              <a:t>    </a:t>
            </a:r>
            <a:r>
              <a:rPr lang="en-US" dirty="0" err="1"/>
              <a:t>device_register</a:t>
            </a:r>
            <a:r>
              <a:rPr lang="en-US" dirty="0"/>
              <a:t> UCON;</a:t>
            </a:r>
          </a:p>
          <a:p>
            <a:pPr lvl="3"/>
            <a:r>
              <a:rPr lang="en-US" dirty="0"/>
              <a:t>    </a:t>
            </a:r>
            <a:r>
              <a:rPr lang="en-US" dirty="0" err="1"/>
              <a:t>device_register</a:t>
            </a:r>
            <a:r>
              <a:rPr lang="en-US" dirty="0"/>
              <a:t> USTAT;</a:t>
            </a:r>
          </a:p>
          <a:p>
            <a:pPr lvl="3"/>
            <a:r>
              <a:rPr lang="en-US" dirty="0"/>
              <a:t>    ~~~</a:t>
            </a:r>
          </a:p>
          <a:p>
            <a:pPr lvl="3"/>
            <a:r>
              <a:rPr lang="en-US" dirty="0"/>
              <a:t>};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Our simulation should produce </a:t>
            </a:r>
            <a:r>
              <a:rPr lang="en-US" dirty="0"/>
              <a:t>similar side </a:t>
            </a:r>
            <a:r>
              <a:rPr lang="en-US" dirty="0" smtClean="0"/>
              <a:t>effects when accessing these </a:t>
            </a:r>
            <a:r>
              <a:rPr lang="en-US" spc="-150" dirty="0" err="1" smtClean="0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dirty="0" smtClean="0"/>
              <a:t> members.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17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Simulating Individual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specifically, our </a:t>
            </a:r>
            <a:r>
              <a:rPr lang="en-US" spc="-150" dirty="0" err="1" smtClean="0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dirty="0" smtClean="0"/>
              <a:t> objects will need to support two different side effects:</a:t>
            </a:r>
          </a:p>
          <a:p>
            <a:pPr lvl="4"/>
            <a:r>
              <a:rPr lang="en-US" dirty="0" smtClean="0"/>
              <a:t>An </a:t>
            </a:r>
            <a:r>
              <a:rPr lang="en-US" b="1" i="1" dirty="0" smtClean="0"/>
              <a:t>on-read</a:t>
            </a:r>
            <a:r>
              <a:rPr lang="en-US" dirty="0" smtClean="0"/>
              <a:t> side effect (e.g., so reading from </a:t>
            </a:r>
            <a:r>
              <a:rPr lang="en-US" spc="-150" dirty="0" smtClean="0">
                <a:latin typeface="Consolas" pitchFamily="49" charset="0"/>
              </a:rPr>
              <a:t>URXBUF</a:t>
            </a:r>
            <a:r>
              <a:rPr lang="en-US" dirty="0" smtClean="0"/>
              <a:t> can alter the state of </a:t>
            </a:r>
            <a:r>
              <a:rPr lang="en-US" spc="-150" dirty="0">
                <a:latin typeface="Consolas" pitchFamily="49" charset="0"/>
              </a:rPr>
              <a:t>USTAT</a:t>
            </a:r>
            <a:r>
              <a:rPr lang="en-US" dirty="0" smtClean="0"/>
              <a:t>).</a:t>
            </a:r>
          </a:p>
          <a:p>
            <a:pPr lvl="4"/>
            <a:r>
              <a:rPr lang="en-US" dirty="0" smtClean="0"/>
              <a:t>An </a:t>
            </a:r>
            <a:r>
              <a:rPr lang="en-US" b="1" i="1" dirty="0" smtClean="0"/>
              <a:t>on-write</a:t>
            </a:r>
            <a:r>
              <a:rPr lang="en-US" dirty="0" smtClean="0"/>
              <a:t> side effect (e.g., so we can take the appropriate actions to enable or disable the UART when writing to </a:t>
            </a:r>
            <a:r>
              <a:rPr lang="en-US" spc="-150" dirty="0">
                <a:latin typeface="Consolas" pitchFamily="49" charset="0"/>
              </a:rPr>
              <a:t>UCON</a:t>
            </a:r>
            <a:r>
              <a:rPr lang="en-US" dirty="0" smtClean="0"/>
              <a:t>).</a:t>
            </a:r>
          </a:p>
          <a:p>
            <a:pPr lvl="2"/>
            <a:endParaRPr lang="en-US" dirty="0"/>
          </a:p>
          <a:p>
            <a:r>
              <a:rPr lang="en-US" dirty="0" smtClean="0"/>
              <a:t>Moreover, different </a:t>
            </a:r>
            <a:r>
              <a:rPr lang="en-US" spc="-150" dirty="0" err="1" smtClean="0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dirty="0" err="1" smtClean="0"/>
              <a:t>s</a:t>
            </a:r>
            <a:r>
              <a:rPr lang="en-US" dirty="0" smtClean="0"/>
              <a:t> might need to have different side effects.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96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Simulating Individual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target hardware,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dirty="0"/>
              <a:t> </a:t>
            </a:r>
            <a:r>
              <a:rPr lang="en-US" dirty="0" smtClean="0"/>
              <a:t>was a type alias:</a:t>
            </a:r>
          </a:p>
          <a:p>
            <a:pPr lvl="2"/>
            <a:endParaRPr lang="en-US" dirty="0" smtClean="0"/>
          </a:p>
          <a:p>
            <a:pPr lvl="3"/>
            <a:r>
              <a:rPr lang="en-US" dirty="0" smtClean="0"/>
              <a:t>using </a:t>
            </a:r>
            <a:r>
              <a:rPr lang="en-US" dirty="0" err="1" smtClean="0"/>
              <a:t>device_register</a:t>
            </a:r>
            <a:r>
              <a:rPr lang="en-US" dirty="0" smtClean="0"/>
              <a:t> = </a:t>
            </a:r>
            <a:r>
              <a:rPr lang="en-US" dirty="0" err="1" smtClean="0"/>
              <a:t>std</a:t>
            </a:r>
            <a:r>
              <a:rPr lang="en-US" dirty="0" smtClean="0"/>
              <a:t>::uint32_t volatile;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In our simulation,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dirty="0" smtClean="0"/>
              <a:t> will be a class type that contains a single non-static data member of a similar type:</a:t>
            </a:r>
            <a:endParaRPr lang="en-US" dirty="0"/>
          </a:p>
          <a:p>
            <a:pPr lvl="2"/>
            <a:endParaRPr lang="en-US" dirty="0"/>
          </a:p>
          <a:p>
            <a:pPr lvl="3"/>
            <a:r>
              <a:rPr lang="en-US" dirty="0"/>
              <a:t>class </a:t>
            </a:r>
            <a:r>
              <a:rPr lang="en-US" dirty="0" err="1" smtClean="0"/>
              <a:t>device_register</a:t>
            </a:r>
            <a:r>
              <a:rPr lang="en-US" dirty="0" smtClean="0"/>
              <a:t> {</a:t>
            </a:r>
            <a:endParaRPr lang="en-US" dirty="0"/>
          </a:p>
          <a:p>
            <a:pPr lvl="3"/>
            <a:r>
              <a:rPr lang="en-US" dirty="0" smtClean="0"/>
              <a:t>public:</a:t>
            </a:r>
          </a:p>
          <a:p>
            <a:pPr lvl="3"/>
            <a:r>
              <a:rPr lang="en-US" dirty="0" smtClean="0"/>
              <a:t>    ~~~</a:t>
            </a:r>
            <a:endParaRPr lang="en-US" dirty="0"/>
          </a:p>
          <a:p>
            <a:pPr lvl="3"/>
            <a:r>
              <a:rPr lang="en-US" dirty="0"/>
              <a:t>private:</a:t>
            </a:r>
          </a:p>
          <a:p>
            <a:pPr lvl="3"/>
            <a:r>
              <a:rPr lang="en-US" dirty="0"/>
              <a:t>    </a:t>
            </a:r>
            <a:r>
              <a:rPr lang="en-US" dirty="0" err="1" smtClean="0"/>
              <a:t>std</a:t>
            </a:r>
            <a:r>
              <a:rPr lang="en-US" dirty="0" smtClean="0"/>
              <a:t>::uint32_t volatile value;</a:t>
            </a:r>
            <a:endParaRPr lang="en-US" dirty="0"/>
          </a:p>
          <a:p>
            <a:pPr lvl="3"/>
            <a:r>
              <a:rPr lang="en-US" dirty="0" smtClean="0"/>
              <a:t>    ~~~</a:t>
            </a:r>
            <a:endParaRPr lang="en-US" dirty="0"/>
          </a:p>
          <a:p>
            <a:pPr lvl="3"/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pc="-150" dirty="0" err="1">
                <a:latin typeface="Consolas" panose="020B0609020204030204" pitchFamily="49" charset="0"/>
              </a:rPr>
              <a:t>device_register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UART::get</a:t>
            </a:r>
            <a:r>
              <a:rPr lang="en-US" dirty="0" smtClean="0"/>
              <a:t> reads from </a:t>
            </a:r>
            <a:r>
              <a:rPr lang="en-US" spc="-150" dirty="0" err="1" smtClean="0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dirty="0" err="1" smtClean="0"/>
              <a:t>s</a:t>
            </a:r>
            <a:r>
              <a:rPr lang="en-US" dirty="0" smtClean="0"/>
              <a:t> as if they were </a:t>
            </a:r>
            <a:r>
              <a:rPr lang="en-US" spc="-15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::uint32_t</a:t>
            </a:r>
            <a:r>
              <a:rPr lang="en-US" dirty="0" smtClean="0"/>
              <a:t>s:</a:t>
            </a:r>
          </a:p>
          <a:p>
            <a:pPr lvl="2"/>
            <a:endParaRPr lang="en-US" dirty="0" smtClean="0"/>
          </a:p>
          <a:p>
            <a:pPr lvl="3"/>
            <a:r>
              <a:rPr lang="en-US" dirty="0"/>
              <a:t>bool UART::get(char &amp;c) {</a:t>
            </a:r>
          </a:p>
          <a:p>
            <a:pPr lvl="3"/>
            <a:r>
              <a:rPr lang="en-US" dirty="0"/>
              <a:t>    if ((</a:t>
            </a:r>
            <a:r>
              <a:rPr lang="en-US" b="1" i="1" dirty="0">
                <a:solidFill>
                  <a:schemeClr val="accent1"/>
                </a:solidFill>
              </a:rPr>
              <a:t>USTAT</a:t>
            </a:r>
            <a:r>
              <a:rPr lang="en-US" dirty="0"/>
              <a:t> &amp; RDR) == 0) {</a:t>
            </a:r>
          </a:p>
          <a:p>
            <a:pPr lvl="3"/>
            <a:r>
              <a:rPr lang="en-US" dirty="0"/>
              <a:t>        return false;</a:t>
            </a:r>
          </a:p>
          <a:p>
            <a:pPr lvl="3"/>
            <a:r>
              <a:rPr lang="en-US" dirty="0"/>
              <a:t>    }</a:t>
            </a:r>
          </a:p>
          <a:p>
            <a:pPr lvl="3"/>
            <a:r>
              <a:rPr lang="en-US" dirty="0"/>
              <a:t>    c = </a:t>
            </a:r>
            <a:r>
              <a:rPr lang="en-US" dirty="0" err="1"/>
              <a:t>static_cast</a:t>
            </a:r>
            <a:r>
              <a:rPr lang="en-US" dirty="0"/>
              <a:t>&lt;char&gt;(</a:t>
            </a:r>
            <a:r>
              <a:rPr lang="en-US" b="1" i="1" dirty="0">
                <a:solidFill>
                  <a:schemeClr val="accent1"/>
                </a:solidFill>
              </a:rPr>
              <a:t>URXBUF</a:t>
            </a:r>
            <a:r>
              <a:rPr lang="en-US" dirty="0"/>
              <a:t>);</a:t>
            </a:r>
          </a:p>
          <a:p>
            <a:pPr lvl="3"/>
            <a:r>
              <a:rPr lang="en-US" dirty="0"/>
              <a:t>    return true;</a:t>
            </a:r>
          </a:p>
          <a:p>
            <a:pPr lvl="3"/>
            <a:r>
              <a:rPr lang="en-US" dirty="0" smtClean="0"/>
              <a:t>}</a:t>
            </a:r>
          </a:p>
          <a:p>
            <a:pPr lvl="3"/>
            <a:endParaRPr lang="en-US" dirty="0"/>
          </a:p>
          <a:p>
            <a:r>
              <a:rPr lang="en-US" dirty="0" smtClean="0"/>
              <a:t>This worked on the target hardware because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dirty="0" smtClean="0"/>
              <a:t> was a type alias for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::uint32_t volatile</a:t>
            </a:r>
            <a:r>
              <a:rPr lang="en-US" dirty="0" smtClean="0"/>
              <a:t>.</a:t>
            </a:r>
          </a:p>
          <a:p>
            <a:pPr lvl="4"/>
            <a:r>
              <a:rPr lang="en-US" dirty="0" smtClean="0"/>
              <a:t>How can we make it work in the simulation?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7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Ben Saks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Ben previously worked as a software engineer for Vorne Industries, where he used C++ and JavaScript to develop embedded systems that help improve manufacturing productivity in factories all over the world. He is a contributing author on multiple Vorne patents.</a:t>
            </a:r>
          </a:p>
          <a:p>
            <a:pPr marL="0" indent="0">
              <a:buNone/>
            </a:pPr>
            <a:r>
              <a:rPr lang="en-US" dirty="0" smtClean="0"/>
              <a:t>	Ben earned a B.A. with Distinction in Computer Science from Carleton College.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37890" y="6348576"/>
            <a:ext cx="7297023" cy="364317"/>
          </a:xfrm>
        </p:spPr>
        <p:txBody>
          <a:bodyPr/>
          <a:lstStyle/>
          <a:p>
            <a:pPr algn="ctr"/>
            <a:r>
              <a:rPr lang="en-US" dirty="0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92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pc="-150" dirty="0" err="1">
                <a:latin typeface="Consolas" panose="020B0609020204030204" pitchFamily="49" charset="0"/>
              </a:rPr>
              <a:t>device_register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i="1" dirty="0">
                <a:solidFill>
                  <a:schemeClr val="accent1"/>
                </a:solidFill>
                <a:cs typeface="Consolas" pitchFamily="49" charset="0"/>
              </a:rPr>
              <a:t>conversion operator</a:t>
            </a:r>
            <a:r>
              <a:rPr lang="en-US" dirty="0"/>
              <a:t> defines an implicit conversion from a user-defined type to another type</a:t>
            </a:r>
            <a:r>
              <a:rPr lang="en-US" dirty="0" smtClean="0"/>
              <a:t>.</a:t>
            </a:r>
          </a:p>
          <a:p>
            <a:pPr lvl="4"/>
            <a:r>
              <a:rPr lang="en-US" dirty="0" smtClean="0"/>
              <a:t>It returns an object of the converted-to type.</a:t>
            </a:r>
          </a:p>
          <a:p>
            <a:pPr lvl="2"/>
            <a:endParaRPr lang="en-US" dirty="0"/>
          </a:p>
          <a:p>
            <a:r>
              <a:rPr lang="en-US" dirty="0" smtClean="0"/>
              <a:t>Here, it also provides a place to insert the code for the on-read side effect:</a:t>
            </a:r>
            <a:endParaRPr lang="en-US" dirty="0"/>
          </a:p>
          <a:p>
            <a:pPr lvl="2"/>
            <a:endParaRPr lang="en-US" dirty="0"/>
          </a:p>
          <a:p>
            <a:pPr lvl="3"/>
            <a:r>
              <a:rPr lang="en-US" dirty="0"/>
              <a:t>class </a:t>
            </a:r>
            <a:r>
              <a:rPr lang="en-US" dirty="0" err="1"/>
              <a:t>device_register</a:t>
            </a:r>
            <a:r>
              <a:rPr lang="en-US" dirty="0"/>
              <a:t> {</a:t>
            </a:r>
          </a:p>
          <a:p>
            <a:pPr lvl="3"/>
            <a:r>
              <a:rPr lang="en-US" dirty="0"/>
              <a:t>public</a:t>
            </a:r>
            <a:r>
              <a:rPr lang="en-US" dirty="0" smtClean="0"/>
              <a:t>: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i="1" dirty="0">
                <a:solidFill>
                  <a:schemeClr val="accent1"/>
                </a:solidFill>
              </a:rPr>
              <a:t>operator </a:t>
            </a:r>
            <a:r>
              <a:rPr lang="en-US" b="1" i="1" dirty="0" err="1">
                <a:solidFill>
                  <a:schemeClr val="accent1"/>
                </a:solidFill>
              </a:rPr>
              <a:t>std</a:t>
            </a:r>
            <a:r>
              <a:rPr lang="en-US" b="1" i="1" dirty="0">
                <a:solidFill>
                  <a:schemeClr val="accent1"/>
                </a:solidFill>
              </a:rPr>
              <a:t>::uint32_t() {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// trigger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on-read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side effect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    return value;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}</a:t>
            </a:r>
          </a:p>
          <a:p>
            <a:pPr lvl="3"/>
            <a:r>
              <a:rPr lang="en-US" dirty="0"/>
              <a:t>   </a:t>
            </a:r>
            <a:r>
              <a:rPr lang="en-US" dirty="0" smtClean="0"/>
              <a:t> ~~~</a:t>
            </a:r>
            <a:endParaRPr lang="en-US" dirty="0"/>
          </a:p>
          <a:p>
            <a:pPr lvl="3"/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7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pc="-150" dirty="0" err="1">
                <a:latin typeface="Consolas" panose="020B0609020204030204" pitchFamily="49" charset="0"/>
              </a:rPr>
              <a:t>device_register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conversion operator,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UART::get</a:t>
            </a:r>
            <a:r>
              <a:rPr lang="en-US" dirty="0" smtClean="0"/>
              <a:t> behaves as if it were written:</a:t>
            </a:r>
          </a:p>
          <a:p>
            <a:pPr lvl="2"/>
            <a:endParaRPr lang="en-US" dirty="0" smtClean="0"/>
          </a:p>
          <a:p>
            <a:pPr lvl="3"/>
            <a:r>
              <a:rPr lang="en-US" dirty="0"/>
              <a:t>bool UART::get(char &amp;c) {</a:t>
            </a:r>
          </a:p>
          <a:p>
            <a:pPr lvl="3"/>
            <a:r>
              <a:rPr lang="en-US" dirty="0"/>
              <a:t>    if ((</a:t>
            </a:r>
            <a:r>
              <a:rPr lang="en-US" b="1" i="1" dirty="0" err="1" smtClean="0">
                <a:solidFill>
                  <a:schemeClr val="accent1"/>
                </a:solidFill>
              </a:rPr>
              <a:t>USTAT.operator</a:t>
            </a:r>
            <a:r>
              <a:rPr lang="en-US" b="1" i="1" dirty="0">
                <a:solidFill>
                  <a:schemeClr val="accent1"/>
                </a:solidFill>
              </a:rPr>
              <a:t> </a:t>
            </a:r>
            <a:r>
              <a:rPr lang="en-US" b="1" i="1" dirty="0" err="1" smtClean="0">
                <a:solidFill>
                  <a:schemeClr val="accent1"/>
                </a:solidFill>
              </a:rPr>
              <a:t>std</a:t>
            </a:r>
            <a:r>
              <a:rPr lang="en-US" b="1" i="1" dirty="0" smtClean="0">
                <a:solidFill>
                  <a:schemeClr val="accent1"/>
                </a:solidFill>
              </a:rPr>
              <a:t>::uint32_t()</a:t>
            </a:r>
            <a:r>
              <a:rPr lang="en-US" dirty="0" smtClean="0"/>
              <a:t> </a:t>
            </a:r>
            <a:r>
              <a:rPr lang="en-US" dirty="0"/>
              <a:t>&amp; RDR) == 0) {</a:t>
            </a:r>
          </a:p>
          <a:p>
            <a:pPr lvl="3"/>
            <a:r>
              <a:rPr lang="en-US" dirty="0"/>
              <a:t>        return false;</a:t>
            </a:r>
          </a:p>
          <a:p>
            <a:pPr lvl="3"/>
            <a:r>
              <a:rPr lang="en-US" dirty="0"/>
              <a:t>    }</a:t>
            </a:r>
          </a:p>
          <a:p>
            <a:pPr lvl="3"/>
            <a:r>
              <a:rPr lang="en-US" dirty="0"/>
              <a:t>    c = </a:t>
            </a:r>
            <a:r>
              <a:rPr lang="en-US" dirty="0" err="1"/>
              <a:t>static_cast</a:t>
            </a:r>
            <a:r>
              <a:rPr lang="en-US" dirty="0"/>
              <a:t>&lt;char&gt;(</a:t>
            </a:r>
            <a:r>
              <a:rPr lang="en-US" b="1" i="1" dirty="0" err="1" smtClean="0">
                <a:solidFill>
                  <a:schemeClr val="accent1"/>
                </a:solidFill>
              </a:rPr>
              <a:t>URXBUF.operator</a:t>
            </a:r>
            <a:r>
              <a:rPr lang="en-US" b="1" i="1" dirty="0" smtClean="0">
                <a:solidFill>
                  <a:schemeClr val="accent1"/>
                </a:solidFill>
              </a:rPr>
              <a:t> </a:t>
            </a:r>
            <a:r>
              <a:rPr lang="en-US" b="1" i="1" dirty="0" err="1" smtClean="0">
                <a:solidFill>
                  <a:schemeClr val="accent1"/>
                </a:solidFill>
              </a:rPr>
              <a:t>std</a:t>
            </a:r>
            <a:r>
              <a:rPr lang="en-US" b="1" i="1" dirty="0" smtClean="0">
                <a:solidFill>
                  <a:schemeClr val="accent1"/>
                </a:solidFill>
              </a:rPr>
              <a:t>::uint32_t()</a:t>
            </a:r>
            <a:r>
              <a:rPr lang="en-US" dirty="0" smtClean="0"/>
              <a:t>);</a:t>
            </a:r>
            <a:endParaRPr lang="en-US" dirty="0"/>
          </a:p>
          <a:p>
            <a:pPr lvl="3"/>
            <a:r>
              <a:rPr lang="en-US" dirty="0"/>
              <a:t>    return true;</a:t>
            </a:r>
          </a:p>
          <a:p>
            <a:pPr lvl="3"/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4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pc="-150" dirty="0" err="1">
                <a:latin typeface="Consolas" panose="020B0609020204030204" pitchFamily="49" charset="0"/>
              </a:rPr>
              <a:t>device_register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Similarly, </a:t>
            </a:r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UART::disable</a:t>
            </a:r>
            <a:r>
              <a:rPr lang="en-US" dirty="0" smtClean="0"/>
              <a:t> and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UART::enable</a:t>
            </a:r>
            <a:r>
              <a:rPr lang="en-US" dirty="0" smtClean="0"/>
              <a:t> write to a </a:t>
            </a:r>
            <a:r>
              <a:rPr lang="en-US" spc="-150" dirty="0" err="1" smtClean="0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dirty="0" smtClean="0"/>
              <a:t> as if it were a </a:t>
            </a:r>
            <a:r>
              <a:rPr lang="en-US" spc="-15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uint32_t</a:t>
            </a:r>
            <a:r>
              <a:rPr lang="en-US" dirty="0" smtClean="0"/>
              <a:t>:</a:t>
            </a:r>
          </a:p>
          <a:p>
            <a:pPr lvl="2"/>
            <a:endParaRPr lang="en-US" dirty="0" smtClean="0"/>
          </a:p>
          <a:p>
            <a:pPr lvl="3"/>
            <a:r>
              <a:rPr lang="en-US" dirty="0"/>
              <a:t>inline void UART::disable() { </a:t>
            </a:r>
            <a:r>
              <a:rPr lang="en-US" b="1" i="1" dirty="0">
                <a:solidFill>
                  <a:schemeClr val="accent1"/>
                </a:solidFill>
              </a:rPr>
              <a:t>UCON</a:t>
            </a:r>
            <a:r>
              <a:rPr lang="en-US" dirty="0"/>
              <a:t> = 0; }</a:t>
            </a:r>
          </a:p>
          <a:p>
            <a:pPr lvl="3"/>
            <a:r>
              <a:rPr lang="en-US" dirty="0"/>
              <a:t>inline void UART::enable()  { </a:t>
            </a:r>
            <a:r>
              <a:rPr lang="en-US" b="1" i="1" dirty="0">
                <a:solidFill>
                  <a:schemeClr val="accent1"/>
                </a:solidFill>
              </a:rPr>
              <a:t>UCON</a:t>
            </a:r>
            <a:r>
              <a:rPr lang="en-US" dirty="0"/>
              <a:t> = RXM | TXM; }</a:t>
            </a:r>
          </a:p>
          <a:p>
            <a:pPr lvl="3"/>
            <a:endParaRPr lang="en-US" dirty="0"/>
          </a:p>
          <a:p>
            <a:r>
              <a:rPr lang="en-US" dirty="0" smtClean="0"/>
              <a:t>We can get the desired behavior by overloading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operator=</a:t>
            </a:r>
            <a:r>
              <a:rPr lang="en-US" dirty="0" smtClean="0"/>
              <a:t> for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39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pc="-150" dirty="0" err="1">
                <a:latin typeface="Consolas" panose="020B0609020204030204" pitchFamily="49" charset="0"/>
              </a:rPr>
              <a:t>device_register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150" dirty="0" err="1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::operator=</a:t>
            </a:r>
            <a:r>
              <a:rPr lang="en-US" dirty="0" smtClean="0"/>
              <a:t> will trigger the on-write side effect: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class </a:t>
            </a:r>
            <a:r>
              <a:rPr lang="en-US" dirty="0" err="1"/>
              <a:t>device_register</a:t>
            </a:r>
            <a:r>
              <a:rPr lang="en-US" dirty="0"/>
              <a:t> {</a:t>
            </a:r>
          </a:p>
          <a:p>
            <a:pPr lvl="3"/>
            <a:r>
              <a:rPr lang="en-US" dirty="0"/>
              <a:t>public:</a:t>
            </a:r>
          </a:p>
          <a:p>
            <a:pPr lvl="3"/>
            <a:r>
              <a:rPr lang="en-US" dirty="0"/>
              <a:t>    </a:t>
            </a:r>
            <a:r>
              <a:rPr lang="en-US" b="1" i="1" dirty="0">
                <a:solidFill>
                  <a:schemeClr val="accent1"/>
                </a:solidFill>
              </a:rPr>
              <a:t>void operator=(</a:t>
            </a:r>
            <a:r>
              <a:rPr lang="en-US" b="1" i="1" dirty="0" err="1">
                <a:solidFill>
                  <a:schemeClr val="accent1"/>
                </a:solidFill>
              </a:rPr>
              <a:t>std</a:t>
            </a:r>
            <a:r>
              <a:rPr lang="en-US" b="1" i="1" dirty="0">
                <a:solidFill>
                  <a:schemeClr val="accent1"/>
                </a:solidFill>
              </a:rPr>
              <a:t>::uint32_t v) {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    value = v;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// trigger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on-write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side effect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}</a:t>
            </a:r>
          </a:p>
          <a:p>
            <a:pPr lvl="3"/>
            <a:r>
              <a:rPr lang="en-US" dirty="0" smtClean="0"/>
              <a:t>    ~~~</a:t>
            </a:r>
            <a:endParaRPr lang="en-US" dirty="0"/>
          </a:p>
          <a:p>
            <a:pPr lvl="3"/>
            <a:r>
              <a:rPr lang="en-US" dirty="0"/>
              <a:t>};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Ordinarily,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operator=</a:t>
            </a:r>
            <a:r>
              <a:rPr lang="en-US" dirty="0" smtClean="0"/>
              <a:t> returns a reference to the target object.</a:t>
            </a:r>
          </a:p>
          <a:p>
            <a:pPr lvl="4"/>
            <a:r>
              <a:rPr lang="en-US" dirty="0" smtClean="0"/>
              <a:t>Here, it returns void so it can’t be used to read from the register.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57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pc="-150" dirty="0" err="1">
                <a:latin typeface="Consolas" panose="020B0609020204030204" pitchFamily="49" charset="0"/>
              </a:rPr>
              <a:t>device_register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150" dirty="0" err="1" smtClean="0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dirty="0" smtClean="0"/>
              <a:t> also supports the bitwise operations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&amp;=</a:t>
            </a:r>
            <a:r>
              <a:rPr lang="en-US" dirty="0" smtClean="0"/>
              <a:t> and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|=</a:t>
            </a:r>
            <a:r>
              <a:rPr lang="en-US" dirty="0" smtClean="0"/>
              <a:t>.</a:t>
            </a:r>
          </a:p>
          <a:p>
            <a:pPr lvl="4"/>
            <a:r>
              <a:rPr lang="en-US" dirty="0" smtClean="0"/>
              <a:t>Since these involve both reading and writing, they trigger both side effects: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void </a:t>
            </a:r>
            <a:r>
              <a:rPr lang="en-US" dirty="0" err="1"/>
              <a:t>device_register</a:t>
            </a:r>
            <a:r>
              <a:rPr lang="en-US" dirty="0"/>
              <a:t>::operator&amp;=(</a:t>
            </a:r>
            <a:r>
              <a:rPr lang="en-US" dirty="0" err="1"/>
              <a:t>std</a:t>
            </a:r>
            <a:r>
              <a:rPr lang="en-US" dirty="0"/>
              <a:t>::uint32_t v) {</a:t>
            </a:r>
          </a:p>
          <a:p>
            <a:pPr lvl="3"/>
            <a:r>
              <a:rPr lang="en-US" b="1" i="1" dirty="0" smtClean="0">
                <a:solidFill>
                  <a:schemeClr val="accent1"/>
                </a:solidFill>
              </a:rPr>
              <a:t>  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//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trigger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on-read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side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effect</a:t>
            </a:r>
          </a:p>
          <a:p>
            <a:pPr lvl="3"/>
            <a:r>
              <a:rPr lang="en-US" dirty="0"/>
              <a:t>    value &amp;= v;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//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trigger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on-write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side effect</a:t>
            </a:r>
          </a:p>
          <a:p>
            <a:pPr lvl="3"/>
            <a:r>
              <a:rPr lang="en-US" dirty="0"/>
              <a:t>}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void </a:t>
            </a:r>
            <a:r>
              <a:rPr lang="en-US" dirty="0" err="1"/>
              <a:t>device_register</a:t>
            </a:r>
            <a:r>
              <a:rPr lang="en-US" dirty="0"/>
              <a:t>::</a:t>
            </a:r>
            <a:r>
              <a:rPr lang="en-US" dirty="0" smtClean="0"/>
              <a:t>operator|=(</a:t>
            </a:r>
            <a:r>
              <a:rPr lang="en-US" dirty="0" err="1"/>
              <a:t>std</a:t>
            </a:r>
            <a:r>
              <a:rPr lang="en-US" dirty="0"/>
              <a:t>::uint32_t v) {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// trigger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on-read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side effect</a:t>
            </a:r>
          </a:p>
          <a:p>
            <a:pPr lvl="3"/>
            <a:r>
              <a:rPr lang="en-US" dirty="0"/>
              <a:t>    value </a:t>
            </a:r>
            <a:r>
              <a:rPr lang="en-US" dirty="0" smtClean="0"/>
              <a:t>|= </a:t>
            </a:r>
            <a:r>
              <a:rPr lang="en-US" dirty="0"/>
              <a:t>v;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// trigger on-write side effect</a:t>
            </a:r>
          </a:p>
          <a:p>
            <a:pPr lvl="3"/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56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dirty="0" smtClean="0"/>
              <a:t> might need to support different side effects.</a:t>
            </a:r>
          </a:p>
          <a:p>
            <a:pPr lvl="2"/>
            <a:endParaRPr lang="en-US" dirty="0"/>
          </a:p>
          <a:p>
            <a:r>
              <a:rPr lang="en-US" dirty="0" smtClean="0"/>
              <a:t>Ordinarily, C++ provides many ways to solve this problem.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However, we’re limited by how memory-mapped types like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UART</a:t>
            </a:r>
            <a:r>
              <a:rPr lang="en-US" dirty="0" smtClean="0"/>
              <a:t> declare their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device_registers</a:t>
            </a:r>
            <a:r>
              <a:rPr lang="en-US" dirty="0" smtClean="0"/>
              <a:t>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50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Firstly, </a:t>
            </a:r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UART</a:t>
            </a:r>
            <a:r>
              <a:rPr lang="en-US" dirty="0" smtClean="0"/>
              <a:t> declares all of its registers as the same type: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class UART {</a:t>
            </a:r>
          </a:p>
          <a:p>
            <a:pPr lvl="3"/>
            <a:r>
              <a:rPr lang="en-US" dirty="0"/>
              <a:t>    ~~~</a:t>
            </a:r>
          </a:p>
          <a:p>
            <a:pPr lvl="3"/>
            <a:r>
              <a:rPr lang="en-US" dirty="0"/>
              <a:t>private:</a:t>
            </a:r>
          </a:p>
          <a:p>
            <a:pPr lvl="3"/>
            <a:r>
              <a:rPr lang="en-US" dirty="0"/>
              <a:t>    </a:t>
            </a:r>
            <a:r>
              <a:rPr lang="en-US" b="1" i="1" dirty="0" err="1">
                <a:solidFill>
                  <a:schemeClr val="accent1"/>
                </a:solidFill>
              </a:rPr>
              <a:t>device_register</a:t>
            </a:r>
            <a:r>
              <a:rPr lang="en-US" dirty="0"/>
              <a:t> ULCON;</a:t>
            </a:r>
          </a:p>
          <a:p>
            <a:pPr lvl="3"/>
            <a:r>
              <a:rPr lang="en-US" dirty="0"/>
              <a:t>    </a:t>
            </a:r>
            <a:r>
              <a:rPr lang="en-US" b="1" i="1" dirty="0" err="1">
                <a:solidFill>
                  <a:schemeClr val="accent1"/>
                </a:solidFill>
              </a:rPr>
              <a:t>device_register</a:t>
            </a:r>
            <a:r>
              <a:rPr lang="en-US" dirty="0"/>
              <a:t> UCON;</a:t>
            </a:r>
          </a:p>
          <a:p>
            <a:pPr lvl="3"/>
            <a:r>
              <a:rPr lang="en-US" dirty="0"/>
              <a:t>    </a:t>
            </a:r>
            <a:r>
              <a:rPr lang="en-US" b="1" i="1" dirty="0" err="1">
                <a:solidFill>
                  <a:schemeClr val="accent1"/>
                </a:solidFill>
              </a:rPr>
              <a:t>device_register</a:t>
            </a:r>
            <a:r>
              <a:rPr lang="en-US" dirty="0"/>
              <a:t> USTAT;</a:t>
            </a:r>
          </a:p>
          <a:p>
            <a:pPr lvl="3"/>
            <a:r>
              <a:rPr lang="en-US" dirty="0"/>
              <a:t>    ~~~</a:t>
            </a:r>
          </a:p>
          <a:p>
            <a:pPr lvl="3"/>
            <a:r>
              <a:rPr lang="en-US" dirty="0" smtClean="0"/>
              <a:t>};</a:t>
            </a:r>
          </a:p>
          <a:p>
            <a:pPr lvl="3"/>
            <a:endParaRPr lang="en-US" dirty="0"/>
          </a:p>
          <a:p>
            <a:r>
              <a:rPr lang="en-US" dirty="0" smtClean="0"/>
              <a:t>As such, we can’t use virtual functions or templates to provide different side effects for different registers.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46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Moreover, we want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UART</a:t>
            </a:r>
            <a:r>
              <a:rPr lang="en-US" dirty="0"/>
              <a:t> to use the same constructor that it uses on the target hardware.</a:t>
            </a:r>
          </a:p>
          <a:p>
            <a:pPr lvl="2"/>
            <a:endParaRPr lang="en-US" dirty="0"/>
          </a:p>
          <a:p>
            <a:r>
              <a:rPr lang="en-US" dirty="0" smtClean="0"/>
              <a:t>This </a:t>
            </a:r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UART</a:t>
            </a:r>
            <a:r>
              <a:rPr lang="en-US" dirty="0" smtClean="0"/>
              <a:t> constructor has no member initializers.</a:t>
            </a:r>
          </a:p>
          <a:p>
            <a:pPr lvl="4"/>
            <a:r>
              <a:rPr lang="en-US" dirty="0" smtClean="0"/>
              <a:t>Thus, it default-constructs every one of its </a:t>
            </a:r>
            <a:r>
              <a:rPr lang="en-US" spc="-150" dirty="0" err="1" smtClean="0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dirty="0" smtClean="0"/>
              <a:t> members:</a:t>
            </a:r>
            <a:endParaRPr lang="en-US" dirty="0"/>
          </a:p>
          <a:p>
            <a:pPr lvl="2"/>
            <a:endParaRPr lang="en-US" dirty="0"/>
          </a:p>
          <a:p>
            <a:pPr lvl="3"/>
            <a:r>
              <a:rPr lang="en-US" dirty="0"/>
              <a:t>UART::UART(</a:t>
            </a:r>
            <a:r>
              <a:rPr lang="en-US" dirty="0" err="1"/>
              <a:t>baud_rate</a:t>
            </a:r>
            <a:r>
              <a:rPr lang="en-US" dirty="0"/>
              <a:t> </a:t>
            </a:r>
            <a:r>
              <a:rPr lang="en-US" dirty="0" err="1"/>
              <a:t>br</a:t>
            </a:r>
            <a:r>
              <a:rPr lang="en-US" dirty="0"/>
              <a:t>) {</a:t>
            </a:r>
          </a:p>
          <a:p>
            <a:pPr lvl="3"/>
            <a:r>
              <a:rPr lang="en-US" dirty="0"/>
              <a:t>    disable();</a:t>
            </a:r>
          </a:p>
          <a:p>
            <a:pPr lvl="3"/>
            <a:r>
              <a:rPr lang="en-US" dirty="0"/>
              <a:t>    UBRDIV = </a:t>
            </a:r>
            <a:r>
              <a:rPr lang="en-US" dirty="0" err="1"/>
              <a:t>br</a:t>
            </a:r>
            <a:r>
              <a:rPr lang="en-US" dirty="0"/>
              <a:t>;</a:t>
            </a:r>
          </a:p>
          <a:p>
            <a:pPr lvl="3"/>
            <a:r>
              <a:rPr lang="en-US" dirty="0"/>
              <a:t>    enable();</a:t>
            </a:r>
          </a:p>
          <a:p>
            <a:pPr lvl="3"/>
            <a:r>
              <a:rPr lang="en-US" dirty="0" smtClean="0"/>
              <a:t>}</a:t>
            </a:r>
          </a:p>
          <a:p>
            <a:pPr lvl="3"/>
            <a:endParaRPr lang="en-US" dirty="0"/>
          </a:p>
          <a:p>
            <a:r>
              <a:rPr lang="en-US" dirty="0" smtClean="0"/>
              <a:t>As such, we can’t rely on the constructor to specify the side effect handlers for the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dirty="0" err="1" smtClean="0"/>
              <a:t>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11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Effects by 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try </a:t>
            </a:r>
            <a:r>
              <a:rPr lang="en-US" dirty="0" smtClean="0"/>
              <a:t>basing each </a:t>
            </a:r>
            <a:r>
              <a:rPr lang="en-US" dirty="0"/>
              <a:t>register’s side effects </a:t>
            </a:r>
            <a:r>
              <a:rPr lang="en-US" dirty="0" smtClean="0"/>
              <a:t>on its </a:t>
            </a:r>
            <a:r>
              <a:rPr lang="en-US" dirty="0"/>
              <a:t>memory location.</a:t>
            </a:r>
          </a:p>
          <a:p>
            <a:pPr lvl="4"/>
            <a:r>
              <a:rPr lang="en-US" dirty="0" smtClean="0"/>
              <a:t>After all, that’s </a:t>
            </a:r>
            <a:r>
              <a:rPr lang="en-US" dirty="0"/>
              <a:t>how it works on the target hardware.</a:t>
            </a:r>
          </a:p>
          <a:p>
            <a:pPr lvl="2"/>
            <a:endParaRPr lang="en-US" dirty="0"/>
          </a:p>
          <a:p>
            <a:r>
              <a:rPr lang="en-US" dirty="0" smtClean="0"/>
              <a:t>We’ll represent each side effect as a pointer to a function that takes a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::uint32_t</a:t>
            </a:r>
            <a:r>
              <a:rPr lang="en-US" dirty="0" smtClean="0"/>
              <a:t> (representing the value of the register):</a:t>
            </a:r>
          </a:p>
          <a:p>
            <a:pPr lvl="2"/>
            <a:endParaRPr lang="en-US" dirty="0" smtClean="0"/>
          </a:p>
          <a:p>
            <a:pPr lvl="3"/>
            <a:r>
              <a:rPr lang="en-US" dirty="0" smtClean="0"/>
              <a:t>class </a:t>
            </a:r>
            <a:r>
              <a:rPr lang="en-US" dirty="0" err="1" smtClean="0"/>
              <a:t>device_register</a:t>
            </a:r>
            <a:r>
              <a:rPr lang="en-US" dirty="0" smtClean="0"/>
              <a:t> {</a:t>
            </a:r>
          </a:p>
          <a:p>
            <a:pPr lvl="3"/>
            <a:r>
              <a:rPr lang="en-US" dirty="0" smtClean="0"/>
              <a:t>public:</a:t>
            </a:r>
          </a:p>
          <a:p>
            <a:pPr lvl="3"/>
            <a:r>
              <a:rPr lang="en-US" dirty="0"/>
              <a:t>    </a:t>
            </a:r>
            <a:r>
              <a:rPr lang="en-US" b="1" i="1" dirty="0">
                <a:solidFill>
                  <a:schemeClr val="accent1"/>
                </a:solidFill>
              </a:rPr>
              <a:t>using </a:t>
            </a:r>
            <a:r>
              <a:rPr lang="en-US" b="1" i="1" dirty="0" err="1">
                <a:solidFill>
                  <a:schemeClr val="accent1"/>
                </a:solidFill>
              </a:rPr>
              <a:t>effect_handler</a:t>
            </a:r>
            <a:r>
              <a:rPr lang="en-US" b="1" i="1" dirty="0">
                <a:solidFill>
                  <a:schemeClr val="accent1"/>
                </a:solidFill>
              </a:rPr>
              <a:t> = </a:t>
            </a:r>
            <a:r>
              <a:rPr lang="en-US" b="1" i="1" dirty="0" smtClean="0">
                <a:solidFill>
                  <a:schemeClr val="accent1"/>
                </a:solidFill>
              </a:rPr>
              <a:t>void (*)(</a:t>
            </a:r>
            <a:r>
              <a:rPr lang="en-US" b="1" i="1" dirty="0" err="1" smtClean="0">
                <a:solidFill>
                  <a:schemeClr val="accent1"/>
                </a:solidFill>
              </a:rPr>
              <a:t>std</a:t>
            </a:r>
            <a:r>
              <a:rPr lang="en-US" b="1" i="1" dirty="0">
                <a:solidFill>
                  <a:schemeClr val="accent1"/>
                </a:solidFill>
              </a:rPr>
              <a:t>::uint32_t</a:t>
            </a:r>
            <a:r>
              <a:rPr lang="en-US" b="1" i="1" dirty="0" smtClean="0">
                <a:solidFill>
                  <a:schemeClr val="accent1"/>
                </a:solidFill>
              </a:rPr>
              <a:t>);</a:t>
            </a:r>
            <a:endParaRPr lang="en-US" b="1" i="1" dirty="0">
              <a:solidFill>
                <a:schemeClr val="accent1"/>
              </a:solidFill>
            </a:endParaRPr>
          </a:p>
          <a:p>
            <a:pPr lvl="3"/>
            <a:r>
              <a:rPr lang="en-US" dirty="0" smtClean="0"/>
              <a:t>    ~~~</a:t>
            </a:r>
          </a:p>
          <a:p>
            <a:pPr lvl="3"/>
            <a:r>
              <a:rPr lang="en-US" dirty="0" smtClean="0"/>
              <a:t>};</a:t>
            </a:r>
          </a:p>
          <a:p>
            <a:pPr lvl="3"/>
            <a:endParaRPr lang="en-US" dirty="0"/>
          </a:p>
          <a:p>
            <a:r>
              <a:rPr lang="en-US" dirty="0" smtClean="0"/>
              <a:t>Alternatively, we could use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::function&lt;void(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::uint32_t)&gt;</a:t>
            </a:r>
            <a:r>
              <a:rPr lang="en-US" dirty="0" smtClean="0"/>
              <a:t> for greater flexibility.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4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Effects by 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dirty="0" smtClean="0"/>
              <a:t> can have an associated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effect_handlers</a:t>
            </a:r>
            <a:r>
              <a:rPr lang="en-US" dirty="0" smtClean="0"/>
              <a:t> object that stores its side-effect handlers:</a:t>
            </a:r>
          </a:p>
          <a:p>
            <a:pPr lvl="2"/>
            <a:endParaRPr lang="en-US" dirty="0" smtClean="0"/>
          </a:p>
          <a:p>
            <a:pPr lvl="3"/>
            <a:r>
              <a:rPr lang="en-US" dirty="0" smtClean="0"/>
              <a:t>class </a:t>
            </a:r>
            <a:r>
              <a:rPr lang="en-US" dirty="0" err="1" smtClean="0"/>
              <a:t>device_register</a:t>
            </a:r>
            <a:r>
              <a:rPr lang="en-US" dirty="0" smtClean="0"/>
              <a:t> {</a:t>
            </a:r>
          </a:p>
          <a:p>
            <a:pPr lvl="3"/>
            <a:r>
              <a:rPr lang="en-US" dirty="0" smtClean="0"/>
              <a:t>public:</a:t>
            </a:r>
          </a:p>
          <a:p>
            <a:pPr lvl="3"/>
            <a:r>
              <a:rPr lang="en-US" dirty="0"/>
              <a:t>    using </a:t>
            </a:r>
            <a:r>
              <a:rPr lang="en-US" dirty="0" err="1"/>
              <a:t>effect_handler</a:t>
            </a:r>
            <a:r>
              <a:rPr lang="en-US" dirty="0"/>
              <a:t> = </a:t>
            </a:r>
            <a:r>
              <a:rPr lang="en-US" dirty="0" smtClean="0"/>
              <a:t>void (*)(</a:t>
            </a:r>
            <a:r>
              <a:rPr lang="en-US" dirty="0" err="1" smtClean="0"/>
              <a:t>std</a:t>
            </a:r>
            <a:r>
              <a:rPr lang="en-US" dirty="0" smtClean="0"/>
              <a:t>::uint32_t);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i="1" dirty="0" err="1">
                <a:solidFill>
                  <a:schemeClr val="accent1"/>
                </a:solidFill>
              </a:rPr>
              <a:t>struct</a:t>
            </a:r>
            <a:r>
              <a:rPr lang="en-US" b="1" i="1" dirty="0">
                <a:solidFill>
                  <a:schemeClr val="accent1"/>
                </a:solidFill>
              </a:rPr>
              <a:t> </a:t>
            </a:r>
            <a:r>
              <a:rPr lang="en-US" b="1" i="1" dirty="0" err="1">
                <a:solidFill>
                  <a:schemeClr val="accent1"/>
                </a:solidFill>
              </a:rPr>
              <a:t>effect_handlers</a:t>
            </a:r>
            <a:r>
              <a:rPr lang="en-US" b="1" i="1" dirty="0">
                <a:solidFill>
                  <a:schemeClr val="accent1"/>
                </a:solidFill>
              </a:rPr>
              <a:t> {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    </a:t>
            </a:r>
            <a:r>
              <a:rPr lang="en-US" b="1" i="1" dirty="0" err="1">
                <a:solidFill>
                  <a:schemeClr val="accent1"/>
                </a:solidFill>
              </a:rPr>
              <a:t>effect_handler</a:t>
            </a:r>
            <a:r>
              <a:rPr lang="en-US" b="1" i="1" dirty="0">
                <a:solidFill>
                  <a:schemeClr val="accent1"/>
                </a:solidFill>
              </a:rPr>
              <a:t> </a:t>
            </a:r>
            <a:r>
              <a:rPr lang="en-US" b="1" i="1" dirty="0" err="1">
                <a:solidFill>
                  <a:schemeClr val="accent1"/>
                </a:solidFill>
              </a:rPr>
              <a:t>on_read</a:t>
            </a:r>
            <a:r>
              <a:rPr lang="en-US" b="1" i="1" dirty="0">
                <a:solidFill>
                  <a:schemeClr val="accent1"/>
                </a:solidFill>
              </a:rPr>
              <a:t>;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    </a:t>
            </a:r>
            <a:r>
              <a:rPr lang="en-US" b="1" i="1" dirty="0" err="1">
                <a:solidFill>
                  <a:schemeClr val="accent1"/>
                </a:solidFill>
              </a:rPr>
              <a:t>effect_handler</a:t>
            </a:r>
            <a:r>
              <a:rPr lang="en-US" b="1" i="1" dirty="0">
                <a:solidFill>
                  <a:schemeClr val="accent1"/>
                </a:solidFill>
              </a:rPr>
              <a:t> </a:t>
            </a:r>
            <a:r>
              <a:rPr lang="en-US" b="1" i="1" dirty="0" err="1">
                <a:solidFill>
                  <a:schemeClr val="accent1"/>
                </a:solidFill>
              </a:rPr>
              <a:t>on_write</a:t>
            </a:r>
            <a:r>
              <a:rPr lang="en-US" b="1" i="1" dirty="0">
                <a:solidFill>
                  <a:schemeClr val="accent1"/>
                </a:solidFill>
              </a:rPr>
              <a:t>;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};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~~~</a:t>
            </a:r>
          </a:p>
          <a:p>
            <a:pPr lvl="3"/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67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Dan Saks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73716">
              <a:buNone/>
            </a:pPr>
            <a:r>
              <a:rPr lang="en-US" dirty="0" smtClean="0"/>
              <a:t>Dan </a:t>
            </a:r>
            <a:r>
              <a:rPr lang="en-US" dirty="0"/>
              <a:t>Saks is the president of Saks &amp; Associates, which offers training and consulting in C and C++ and their use in developing embedded systems.</a:t>
            </a:r>
          </a:p>
          <a:p>
            <a:pPr marL="0" indent="273716">
              <a:buNone/>
            </a:pPr>
            <a:r>
              <a:rPr lang="en-US" dirty="0"/>
              <a:t>Dan used to write the “Programming Pointers” column for </a:t>
            </a:r>
            <a:r>
              <a:rPr lang="en-US" i="1" dirty="0"/>
              <a:t>embedded.com</a:t>
            </a:r>
            <a:r>
              <a:rPr lang="en-US" dirty="0"/>
              <a:t> online. He </a:t>
            </a:r>
            <a:r>
              <a:rPr lang="en-US" dirty="0" smtClean="0"/>
              <a:t>also wrote </a:t>
            </a:r>
            <a:r>
              <a:rPr lang="en-US" dirty="0"/>
              <a:t>columns for numerous print publications (when such things existed</a:t>
            </a:r>
            <a:r>
              <a:rPr lang="en-US" dirty="0" smtClean="0"/>
              <a:t>) including </a:t>
            </a:r>
            <a:r>
              <a:rPr lang="en-US" i="1" dirty="0"/>
              <a:t>The C/C++ Users Journal</a:t>
            </a:r>
            <a:r>
              <a:rPr lang="en-US" dirty="0"/>
              <a:t>, </a:t>
            </a:r>
            <a:r>
              <a:rPr lang="en-US" i="1" dirty="0"/>
              <a:t>The C++ Report</a:t>
            </a:r>
            <a:r>
              <a:rPr lang="en-US" dirty="0"/>
              <a:t>, </a:t>
            </a:r>
            <a:r>
              <a:rPr lang="en-US" i="1" dirty="0"/>
              <a:t>Software Development</a:t>
            </a:r>
            <a:r>
              <a:rPr lang="en-US" dirty="0"/>
              <a:t>, and </a:t>
            </a:r>
            <a:r>
              <a:rPr lang="en-US" i="1" dirty="0"/>
              <a:t>Embedded Systems Design</a:t>
            </a:r>
            <a:r>
              <a:rPr lang="en-US" dirty="0"/>
              <a:t>.  With Thomas Plum, he wrote </a:t>
            </a:r>
            <a:r>
              <a:rPr lang="en-US" i="1" dirty="0"/>
              <a:t>C++ Programming Guidelines</a:t>
            </a:r>
            <a:r>
              <a:rPr lang="en-US" dirty="0"/>
              <a:t>, which won a </a:t>
            </a:r>
            <a:r>
              <a:rPr lang="en-US" i="1" dirty="0"/>
              <a:t>1992 Computer Language Magazine Productivity Award</a:t>
            </a:r>
            <a:r>
              <a:rPr lang="en-US" dirty="0"/>
              <a:t>.</a:t>
            </a:r>
          </a:p>
          <a:p>
            <a:pPr marL="0" indent="273716">
              <a:buNone/>
            </a:pPr>
            <a:r>
              <a:rPr lang="en-US" dirty="0"/>
              <a:t>Dan has taught </a:t>
            </a:r>
            <a:r>
              <a:rPr lang="en-US" dirty="0" smtClean="0"/>
              <a:t>C and C++ to thousands </a:t>
            </a:r>
            <a:r>
              <a:rPr lang="en-US" dirty="0"/>
              <a:t>of programmers around the world.  He has delivered hundreds of lectures, including a few keynote addresses, at conferences such as the </a:t>
            </a:r>
            <a:r>
              <a:rPr lang="en-US" i="1" dirty="0"/>
              <a:t>ACCU (Association of C and C++ Users) Conference</a:t>
            </a:r>
            <a:r>
              <a:rPr lang="en-US" dirty="0"/>
              <a:t>, </a:t>
            </a:r>
            <a:r>
              <a:rPr lang="en-US" i="1" dirty="0"/>
              <a:t>code::dive</a:t>
            </a:r>
            <a:r>
              <a:rPr lang="en-US" dirty="0"/>
              <a:t>, </a:t>
            </a:r>
            <a:r>
              <a:rPr lang="en-US" i="1" dirty="0" err="1" smtClean="0"/>
              <a:t>CppCon</a:t>
            </a:r>
            <a:r>
              <a:rPr lang="en-US" i="1" dirty="0"/>
              <a:t>: The C++ Conference</a:t>
            </a:r>
            <a:r>
              <a:rPr lang="en-US" dirty="0"/>
              <a:t>, the </a:t>
            </a:r>
            <a:r>
              <a:rPr lang="en-US" i="1" dirty="0"/>
              <a:t>Embedded Systems Conference</a:t>
            </a:r>
            <a:r>
              <a:rPr lang="en-US" dirty="0"/>
              <a:t>, </a:t>
            </a:r>
            <a:r>
              <a:rPr lang="en-US" i="1" dirty="0" smtClean="0"/>
              <a:t>Meeting Embedded</a:t>
            </a:r>
            <a:r>
              <a:rPr lang="en-US" dirty="0"/>
              <a:t>, and </a:t>
            </a:r>
            <a:r>
              <a:rPr lang="en-US" i="1" dirty="0"/>
              <a:t>NDC </a:t>
            </a:r>
            <a:r>
              <a:rPr lang="en-US" i="1" dirty="0" err="1"/>
              <a:t>Techtown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37890" y="6348576"/>
            <a:ext cx="7297023" cy="364317"/>
          </a:xfrm>
        </p:spPr>
        <p:txBody>
          <a:bodyPr/>
          <a:lstStyle/>
          <a:p>
            <a:pPr algn="ctr"/>
            <a:r>
              <a:rPr lang="en-US" dirty="0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5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Side-Effect 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reading from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URXBUF</a:t>
            </a:r>
            <a:r>
              <a:rPr lang="en-US" dirty="0" smtClean="0"/>
              <a:t> should trigger a side effect that clears the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RDR</a:t>
            </a:r>
            <a:r>
              <a:rPr lang="en-US" dirty="0" smtClean="0"/>
              <a:t> bit in the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USTAT</a:t>
            </a:r>
            <a:r>
              <a:rPr lang="en-US" dirty="0" smtClean="0"/>
              <a:t> register.</a:t>
            </a:r>
          </a:p>
          <a:p>
            <a:pPr lvl="2"/>
            <a:endParaRPr lang="en-US" dirty="0"/>
          </a:p>
          <a:p>
            <a:r>
              <a:rPr lang="en-US" dirty="0" smtClean="0"/>
              <a:t>Therefore,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URXBUF</a:t>
            </a:r>
            <a:r>
              <a:rPr lang="en-US" dirty="0" smtClean="0"/>
              <a:t>’s on-read handler might look something like this: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void </a:t>
            </a:r>
            <a:r>
              <a:rPr lang="en-US" dirty="0" err="1" smtClean="0"/>
              <a:t>on_URXBUF_read</a:t>
            </a:r>
            <a:r>
              <a:rPr lang="en-US" dirty="0" smtClean="0"/>
              <a:t>(std:uint32_t </a:t>
            </a:r>
            <a:r>
              <a:rPr lang="en-US" dirty="0"/>
              <a:t>v) {</a:t>
            </a:r>
          </a:p>
          <a:p>
            <a:pPr lvl="3"/>
            <a:r>
              <a:rPr lang="en-US" dirty="0" smtClean="0"/>
              <a:t>    USTAT </a:t>
            </a:r>
            <a:r>
              <a:rPr lang="en-US" dirty="0"/>
              <a:t>&amp;= ~UART::RDR;</a:t>
            </a:r>
          </a:p>
          <a:p>
            <a:pPr lvl="3"/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Side-Effect Handler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that handler is in place,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dirty="0" smtClean="0"/>
              <a:t> will invoke it whenever a read occurs using code like this:</a:t>
            </a:r>
            <a:endParaRPr lang="en-US" dirty="0"/>
          </a:p>
          <a:p>
            <a:pPr lvl="2"/>
            <a:endParaRPr lang="en-US" dirty="0"/>
          </a:p>
          <a:p>
            <a:pPr lvl="3"/>
            <a:r>
              <a:rPr lang="en-US" dirty="0"/>
              <a:t>class </a:t>
            </a:r>
            <a:r>
              <a:rPr lang="en-US" dirty="0" err="1"/>
              <a:t>device_register</a:t>
            </a:r>
            <a:r>
              <a:rPr lang="en-US" dirty="0"/>
              <a:t> {</a:t>
            </a:r>
          </a:p>
          <a:p>
            <a:pPr lvl="3"/>
            <a:r>
              <a:rPr lang="en-US" dirty="0"/>
              <a:t>public:</a:t>
            </a:r>
          </a:p>
          <a:p>
            <a:pPr lvl="3"/>
            <a:r>
              <a:rPr lang="en-US" dirty="0"/>
              <a:t>    operator </a:t>
            </a:r>
            <a:r>
              <a:rPr lang="en-US" dirty="0" err="1"/>
              <a:t>std</a:t>
            </a:r>
            <a:r>
              <a:rPr lang="en-US" dirty="0"/>
              <a:t>::uint32_t() {</a:t>
            </a:r>
          </a:p>
          <a:p>
            <a:pPr lvl="3"/>
            <a:r>
              <a:rPr lang="en-US" dirty="0"/>
              <a:t>        </a:t>
            </a:r>
            <a:r>
              <a:rPr lang="en-US" b="1" i="1" dirty="0" err="1">
                <a:solidFill>
                  <a:schemeClr val="accent1"/>
                </a:solidFill>
              </a:rPr>
              <a:t>effect_handler</a:t>
            </a:r>
            <a:r>
              <a:rPr lang="en-US" b="1" i="1" dirty="0">
                <a:solidFill>
                  <a:schemeClr val="accent1"/>
                </a:solidFill>
              </a:rPr>
              <a:t> </a:t>
            </a:r>
            <a:r>
              <a:rPr lang="en-US" b="1" i="1" dirty="0" err="1">
                <a:solidFill>
                  <a:schemeClr val="accent1"/>
                </a:solidFill>
              </a:rPr>
              <a:t>on_read</a:t>
            </a:r>
            <a:r>
              <a:rPr lang="en-US" b="1" i="1" dirty="0">
                <a:solidFill>
                  <a:schemeClr val="accent1"/>
                </a:solidFill>
              </a:rPr>
              <a:t> = </a:t>
            </a:r>
            <a:r>
              <a:rPr lang="en-US" b="1" i="1" dirty="0" err="1">
                <a:solidFill>
                  <a:schemeClr val="accent1"/>
                </a:solidFill>
              </a:rPr>
              <a:t>get_read_handler</a:t>
            </a:r>
            <a:r>
              <a:rPr lang="en-US" b="1" i="1" dirty="0">
                <a:solidFill>
                  <a:schemeClr val="accent1"/>
                </a:solidFill>
              </a:rPr>
              <a:t>(this);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    if (</a:t>
            </a:r>
            <a:r>
              <a:rPr lang="en-US" b="1" i="1" dirty="0" err="1">
                <a:solidFill>
                  <a:schemeClr val="accent1"/>
                </a:solidFill>
              </a:rPr>
              <a:t>on_read</a:t>
            </a:r>
            <a:r>
              <a:rPr lang="en-US" b="1" i="1" dirty="0">
                <a:solidFill>
                  <a:schemeClr val="accent1"/>
                </a:solidFill>
              </a:rPr>
              <a:t>) {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        </a:t>
            </a:r>
            <a:r>
              <a:rPr lang="en-US" b="1" i="1" dirty="0" err="1">
                <a:solidFill>
                  <a:schemeClr val="accent1"/>
                </a:solidFill>
              </a:rPr>
              <a:t>on_read</a:t>
            </a:r>
            <a:r>
              <a:rPr lang="en-US" b="1" i="1" dirty="0">
                <a:solidFill>
                  <a:schemeClr val="accent1"/>
                </a:solidFill>
              </a:rPr>
              <a:t>(value);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    }</a:t>
            </a:r>
          </a:p>
          <a:p>
            <a:pPr lvl="3"/>
            <a:r>
              <a:rPr lang="en-US" dirty="0"/>
              <a:t>        return value;</a:t>
            </a:r>
          </a:p>
          <a:p>
            <a:pPr lvl="3"/>
            <a:r>
              <a:rPr lang="en-US" dirty="0"/>
              <a:t>    }</a:t>
            </a:r>
          </a:p>
          <a:p>
            <a:pPr lvl="3"/>
            <a:r>
              <a:rPr lang="en-US" dirty="0"/>
              <a:t>    ~~~</a:t>
            </a:r>
          </a:p>
          <a:p>
            <a:pPr lvl="3"/>
            <a:r>
              <a:rPr lang="en-US" dirty="0"/>
              <a:t>};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8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150" dirty="0" err="1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dirty="0" smtClean="0"/>
              <a:t> will use a static data member of type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::map</a:t>
            </a:r>
            <a:r>
              <a:rPr lang="en-US" dirty="0" smtClean="0"/>
              <a:t> to associate each </a:t>
            </a:r>
            <a:r>
              <a:rPr lang="en-US" spc="-150" dirty="0" err="1" smtClean="0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dirty="0" err="1" smtClean="0"/>
              <a:t>’s</a:t>
            </a:r>
            <a:r>
              <a:rPr lang="en-US" dirty="0" smtClean="0"/>
              <a:t> location with its </a:t>
            </a:r>
            <a:r>
              <a:rPr lang="en-US" spc="-150" dirty="0" err="1" smtClean="0">
                <a:latin typeface="Consolas" pitchFamily="49" charset="0"/>
                <a:cs typeface="Consolas" pitchFamily="49" charset="0"/>
              </a:rPr>
              <a:t>effect_handlers</a:t>
            </a:r>
            <a:r>
              <a:rPr lang="en-US" dirty="0" smtClean="0"/>
              <a:t> object:</a:t>
            </a:r>
          </a:p>
          <a:p>
            <a:pPr lvl="2"/>
            <a:endParaRPr lang="en-US" dirty="0" smtClean="0"/>
          </a:p>
          <a:p>
            <a:pPr lvl="3"/>
            <a:r>
              <a:rPr lang="en-US" dirty="0" smtClean="0"/>
              <a:t>class </a:t>
            </a:r>
            <a:r>
              <a:rPr lang="en-US" dirty="0" err="1" smtClean="0"/>
              <a:t>device_register</a:t>
            </a:r>
            <a:r>
              <a:rPr lang="en-US" dirty="0" smtClean="0"/>
              <a:t> {</a:t>
            </a:r>
          </a:p>
          <a:p>
            <a:pPr lvl="3"/>
            <a:r>
              <a:rPr lang="en-US" dirty="0" smtClean="0"/>
              <a:t>public:</a:t>
            </a:r>
          </a:p>
          <a:p>
            <a:pPr lvl="3"/>
            <a:r>
              <a:rPr lang="en-US" dirty="0"/>
              <a:t>    static void </a:t>
            </a:r>
            <a:r>
              <a:rPr lang="en-US" dirty="0" err="1" smtClean="0"/>
              <a:t>set_register_effects</a:t>
            </a:r>
            <a:r>
              <a:rPr lang="en-US" dirty="0" smtClean="0"/>
              <a:t>(</a:t>
            </a:r>
            <a:r>
              <a:rPr lang="en-US" dirty="0" err="1" smtClean="0"/>
              <a:t>device_register</a:t>
            </a:r>
            <a:r>
              <a:rPr lang="en-US" dirty="0" smtClean="0"/>
              <a:t> </a:t>
            </a:r>
            <a:r>
              <a:rPr lang="en-US" dirty="0"/>
              <a:t>*</a:t>
            </a:r>
            <a:r>
              <a:rPr lang="en-US" dirty="0" err="1"/>
              <a:t>reg</a:t>
            </a:r>
            <a:r>
              <a:rPr lang="en-US" dirty="0" smtClean="0"/>
              <a:t>,</a:t>
            </a:r>
          </a:p>
          <a:p>
            <a:pPr lvl="3"/>
            <a:r>
              <a:rPr lang="en-US" dirty="0" smtClean="0"/>
              <a:t>        </a:t>
            </a:r>
            <a:r>
              <a:rPr lang="en-US" dirty="0" err="1" smtClean="0"/>
              <a:t>effect_handlers</a:t>
            </a:r>
            <a:r>
              <a:rPr lang="en-US" dirty="0" smtClean="0"/>
              <a:t> </a:t>
            </a:r>
            <a:r>
              <a:rPr lang="en-US" dirty="0" err="1"/>
              <a:t>const</a:t>
            </a:r>
            <a:r>
              <a:rPr lang="en-US" dirty="0"/>
              <a:t> &amp;effects</a:t>
            </a:r>
            <a:r>
              <a:rPr lang="en-US" dirty="0" smtClean="0"/>
              <a:t>) {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reg_effects</a:t>
            </a:r>
            <a:r>
              <a:rPr lang="en-US" dirty="0" smtClean="0"/>
              <a:t>[</a:t>
            </a:r>
            <a:r>
              <a:rPr lang="en-US" dirty="0" err="1" smtClean="0"/>
              <a:t>reg</a:t>
            </a:r>
            <a:r>
              <a:rPr lang="en-US" dirty="0"/>
              <a:t>] = effects</a:t>
            </a:r>
            <a:r>
              <a:rPr lang="en-US" dirty="0" smtClean="0"/>
              <a:t>;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}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~~~</a:t>
            </a:r>
          </a:p>
          <a:p>
            <a:pPr lvl="3"/>
            <a:r>
              <a:rPr lang="en-US" dirty="0" smtClean="0"/>
              <a:t>private: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static </a:t>
            </a:r>
            <a:r>
              <a:rPr lang="en-US" dirty="0" err="1" smtClean="0"/>
              <a:t>std</a:t>
            </a:r>
            <a:r>
              <a:rPr lang="en-US" dirty="0" smtClean="0"/>
              <a:t>::map&lt;</a:t>
            </a:r>
            <a:r>
              <a:rPr lang="en-US" dirty="0" err="1" smtClean="0"/>
              <a:t>device_register</a:t>
            </a:r>
            <a:r>
              <a:rPr lang="en-US" dirty="0" smtClean="0"/>
              <a:t> *, </a:t>
            </a:r>
            <a:r>
              <a:rPr lang="en-US" dirty="0" err="1" smtClean="0"/>
              <a:t>effect_handlers</a:t>
            </a:r>
            <a:r>
              <a:rPr lang="en-US" dirty="0" smtClean="0"/>
              <a:t>&gt; </a:t>
            </a:r>
            <a:r>
              <a:rPr lang="en-US" dirty="0" err="1" smtClean="0"/>
              <a:t>reg_effects</a:t>
            </a:r>
            <a:r>
              <a:rPr lang="en-US" dirty="0" smtClean="0"/>
              <a:t>;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~~~</a:t>
            </a:r>
          </a:p>
          <a:p>
            <a:pPr lvl="3"/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Memory and 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Often, embedded systems must deal with limitations that might not apply to a traditional application.</a:t>
            </a:r>
          </a:p>
          <a:p>
            <a:pPr lvl="4"/>
            <a:r>
              <a:rPr lang="en-US" dirty="0" smtClean="0"/>
              <a:t>For example, dynamically-allocated memory might not be available.</a:t>
            </a:r>
          </a:p>
          <a:p>
            <a:pPr lvl="4"/>
            <a:r>
              <a:rPr lang="en-US" dirty="0" smtClean="0"/>
              <a:t>This can make it hard to use containers like </a:t>
            </a:r>
            <a:r>
              <a:rPr lang="en-US" spc="-150" dirty="0" err="1">
                <a:latin typeface="Consolas" pitchFamily="49" charset="0"/>
              </a:rPr>
              <a:t>std</a:t>
            </a:r>
            <a:r>
              <a:rPr lang="en-US" spc="-150" dirty="0">
                <a:latin typeface="Consolas" pitchFamily="49" charset="0"/>
              </a:rPr>
              <a:t>::</a:t>
            </a:r>
            <a:r>
              <a:rPr lang="en-US" spc="-150" dirty="0" smtClean="0">
                <a:latin typeface="Consolas" pitchFamily="49" charset="0"/>
              </a:rPr>
              <a:t>map</a:t>
            </a:r>
            <a:r>
              <a:rPr lang="en-US" dirty="0" smtClean="0"/>
              <a:t> in embedded systems.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However, this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::map</a:t>
            </a:r>
            <a:r>
              <a:rPr lang="en-US" dirty="0" smtClean="0"/>
              <a:t> is part of the simulation.</a:t>
            </a:r>
          </a:p>
          <a:p>
            <a:pPr lvl="4"/>
            <a:r>
              <a:rPr lang="en-US" dirty="0" smtClean="0"/>
              <a:t>It’s never used on the target hardware.</a:t>
            </a:r>
          </a:p>
          <a:p>
            <a:pPr lvl="4"/>
            <a:r>
              <a:rPr lang="en-US" dirty="0" smtClean="0"/>
              <a:t>It’s not subject to the same platform-specific limitations.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1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 Simulated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this system to work, we need to place our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UART</a:t>
            </a:r>
            <a:r>
              <a:rPr lang="en-US" dirty="0" smtClean="0"/>
              <a:t> at a fixed memory location.</a:t>
            </a:r>
          </a:p>
          <a:p>
            <a:pPr lvl="2"/>
            <a:endParaRPr lang="en-US" dirty="0"/>
          </a:p>
          <a:p>
            <a:r>
              <a:rPr lang="en-US" dirty="0" smtClean="0"/>
              <a:t>Fortunately, we’ve already done this using class-specific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operator new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r>
              <a:rPr lang="en-US" smtClean="0"/>
              <a:t>We </a:t>
            </a:r>
            <a:r>
              <a:rPr lang="en-US" smtClean="0"/>
              <a:t>need </a:t>
            </a:r>
            <a:r>
              <a:rPr lang="en-US" dirty="0" smtClean="0"/>
              <a:t>to write a different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UART::operator new</a:t>
            </a:r>
            <a:r>
              <a:rPr lang="en-US" dirty="0" smtClean="0"/>
              <a:t> for our simulation that uses an appropriate location…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2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Positioning Simulated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we’ll see, there are a number of pieces to the simulated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UART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r>
              <a:rPr lang="en-US" dirty="0" smtClean="0"/>
              <a:t>We can separate them from the main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UART</a:t>
            </a:r>
            <a:r>
              <a:rPr lang="en-US" dirty="0" smtClean="0"/>
              <a:t> code by putting them in a base class called </a:t>
            </a:r>
            <a:r>
              <a:rPr lang="en-US" spc="-150" dirty="0" err="1" smtClean="0">
                <a:latin typeface="Consolas" pitchFamily="49" charset="0"/>
                <a:cs typeface="Consolas" pitchFamily="49" charset="0"/>
              </a:rPr>
              <a:t>basic_sim_UART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77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Positioning Simulated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dirty="0" smtClean="0"/>
              <a:t>class </a:t>
            </a:r>
            <a:r>
              <a:rPr lang="en-US" dirty="0" err="1" smtClean="0"/>
              <a:t>basic_sim_UART</a:t>
            </a:r>
            <a:r>
              <a:rPr lang="en-US" dirty="0" smtClean="0"/>
              <a:t> {</a:t>
            </a:r>
          </a:p>
          <a:p>
            <a:pPr lvl="3"/>
            <a:r>
              <a:rPr lang="en-US" dirty="0" smtClean="0"/>
              <a:t>public:</a:t>
            </a:r>
            <a:endParaRPr lang="en-US" dirty="0"/>
          </a:p>
          <a:p>
            <a:pPr lvl="3"/>
            <a:r>
              <a:rPr lang="en-US" dirty="0"/>
              <a:t>    </a:t>
            </a:r>
            <a:r>
              <a:rPr lang="en-US" dirty="0" smtClean="0"/>
              <a:t>void *operator new(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size_t</a:t>
            </a:r>
            <a:r>
              <a:rPr lang="en-US" dirty="0" smtClean="0"/>
              <a:t>);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void operator delete(void *);</a:t>
            </a:r>
            <a:endParaRPr lang="en-US" dirty="0"/>
          </a:p>
          <a:p>
            <a:pPr lvl="3"/>
            <a:r>
              <a:rPr lang="en-US" dirty="0"/>
              <a:t>};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class UART</a:t>
            </a:r>
            <a:r>
              <a:rPr lang="en-US" b="1" i="1" dirty="0">
                <a:solidFill>
                  <a:schemeClr val="accent1"/>
                </a:solidFill>
              </a:rPr>
              <a:t>: public </a:t>
            </a:r>
            <a:r>
              <a:rPr lang="en-US" b="1" i="1" dirty="0" err="1">
                <a:solidFill>
                  <a:schemeClr val="accent1"/>
                </a:solidFill>
              </a:rPr>
              <a:t>basic_sim_UART</a:t>
            </a:r>
            <a:r>
              <a:rPr lang="en-US" dirty="0" smtClean="0"/>
              <a:t> </a:t>
            </a:r>
            <a:r>
              <a:rPr lang="en-US" dirty="0"/>
              <a:t>{</a:t>
            </a:r>
          </a:p>
          <a:p>
            <a:pPr lvl="3"/>
            <a:r>
              <a:rPr lang="en-US" dirty="0" smtClean="0"/>
              <a:t>public:</a:t>
            </a:r>
          </a:p>
          <a:p>
            <a:pPr lvl="3"/>
            <a:r>
              <a:rPr lang="en-US" dirty="0" smtClean="0"/>
              <a:t>    using </a:t>
            </a:r>
            <a:r>
              <a:rPr lang="en-US" dirty="0" err="1" smtClean="0"/>
              <a:t>basic_sim_UART</a:t>
            </a:r>
            <a:r>
              <a:rPr lang="en-US" dirty="0" smtClean="0"/>
              <a:t>::operator new;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using </a:t>
            </a:r>
            <a:r>
              <a:rPr lang="en-US" dirty="0" err="1" smtClean="0"/>
              <a:t>basic_sim_UART</a:t>
            </a:r>
            <a:r>
              <a:rPr lang="en-US" dirty="0" smtClean="0"/>
              <a:t>::operator delete;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~~~</a:t>
            </a:r>
            <a:endParaRPr lang="en-US" dirty="0"/>
          </a:p>
          <a:p>
            <a:pPr lvl="3"/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1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Isolating Target vs. Simulation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Similarly, we can put the code specific to the target hardware in a base class called </a:t>
            </a:r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basic_E7T_UART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9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Isolating Target vs. Simulation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dirty="0" smtClean="0"/>
              <a:t>class basic_E7T_UART </a:t>
            </a:r>
            <a:r>
              <a:rPr lang="en-US" dirty="0"/>
              <a:t>{</a:t>
            </a:r>
          </a:p>
          <a:p>
            <a:pPr lvl="3"/>
            <a:r>
              <a:rPr lang="en-US" dirty="0" smtClean="0"/>
              <a:t>public:</a:t>
            </a:r>
          </a:p>
          <a:p>
            <a:pPr lvl="3"/>
            <a:r>
              <a:rPr lang="en-US" dirty="0" smtClean="0"/>
              <a:t>    void *operator new(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size_t</a:t>
            </a:r>
            <a:r>
              <a:rPr lang="en-US" dirty="0" smtClean="0"/>
              <a:t>);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void operator delete(void *);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~~~</a:t>
            </a:r>
            <a:endParaRPr lang="en-US" dirty="0"/>
          </a:p>
          <a:p>
            <a:pPr lvl="3"/>
            <a:r>
              <a:rPr lang="en-US" dirty="0"/>
              <a:t>};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class UART</a:t>
            </a:r>
            <a:r>
              <a:rPr lang="en-US" b="1" i="1" dirty="0">
                <a:solidFill>
                  <a:schemeClr val="accent1"/>
                </a:solidFill>
              </a:rPr>
              <a:t>: public basic_E7T_UART</a:t>
            </a:r>
            <a:r>
              <a:rPr lang="en-US" dirty="0" smtClean="0"/>
              <a:t> </a:t>
            </a:r>
            <a:r>
              <a:rPr lang="en-US" dirty="0"/>
              <a:t>{</a:t>
            </a:r>
          </a:p>
          <a:p>
            <a:pPr lvl="3"/>
            <a:r>
              <a:rPr lang="en-US" dirty="0" smtClean="0"/>
              <a:t>public:</a:t>
            </a:r>
          </a:p>
          <a:p>
            <a:pPr lvl="3"/>
            <a:r>
              <a:rPr lang="en-US" dirty="0" smtClean="0"/>
              <a:t>    using </a:t>
            </a:r>
            <a:r>
              <a:rPr lang="en-US" dirty="0" err="1" smtClean="0"/>
              <a:t>basic_sim_UART</a:t>
            </a:r>
            <a:r>
              <a:rPr lang="en-US" dirty="0" smtClean="0"/>
              <a:t>::operator new;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using </a:t>
            </a:r>
            <a:r>
              <a:rPr lang="en-US" dirty="0" err="1" smtClean="0"/>
              <a:t>basic_sim_UART</a:t>
            </a:r>
            <a:r>
              <a:rPr lang="en-US" dirty="0" smtClean="0"/>
              <a:t>::operator delete;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~~~</a:t>
            </a:r>
            <a:endParaRPr lang="en-US" dirty="0"/>
          </a:p>
          <a:p>
            <a:pPr lvl="3"/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9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Isolating Target vs. Simulation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little conditional compilation, we can use the main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UART</a:t>
            </a:r>
            <a:r>
              <a:rPr lang="en-US" dirty="0" smtClean="0"/>
              <a:t> class for both the target hardware and the simulation:</a:t>
            </a:r>
          </a:p>
          <a:p>
            <a:pPr lvl="2"/>
            <a:endParaRPr lang="en-US" dirty="0" smtClean="0"/>
          </a:p>
          <a:p>
            <a:pPr lvl="3"/>
            <a:r>
              <a:rPr lang="en-US" dirty="0" smtClean="0"/>
              <a:t>#</a:t>
            </a:r>
            <a:r>
              <a:rPr lang="en-US" dirty="0" err="1" smtClean="0"/>
              <a:t>ifdef</a:t>
            </a:r>
            <a:r>
              <a:rPr lang="en-US" dirty="0" smtClean="0"/>
              <a:t> SIMULATING</a:t>
            </a:r>
          </a:p>
          <a:p>
            <a:pPr lvl="3"/>
            <a:r>
              <a:rPr lang="en-US" dirty="0" smtClean="0"/>
              <a:t>    class </a:t>
            </a:r>
            <a:r>
              <a:rPr lang="en-US" dirty="0" err="1" smtClean="0"/>
              <a:t>basic_sim_UART</a:t>
            </a:r>
            <a:r>
              <a:rPr lang="en-US" dirty="0" smtClean="0"/>
              <a:t> { ~~~ };</a:t>
            </a:r>
          </a:p>
          <a:p>
            <a:pPr lvl="3"/>
            <a:r>
              <a:rPr lang="en-US" dirty="0" smtClean="0"/>
              <a:t>    </a:t>
            </a:r>
            <a:r>
              <a:rPr lang="en-US" b="1" i="1" dirty="0">
                <a:solidFill>
                  <a:schemeClr val="accent1"/>
                </a:solidFill>
              </a:rPr>
              <a:t>using </a:t>
            </a:r>
            <a:r>
              <a:rPr lang="en-US" b="1" i="1" dirty="0" err="1">
                <a:solidFill>
                  <a:schemeClr val="accent1"/>
                </a:solidFill>
              </a:rPr>
              <a:t>basic_UART</a:t>
            </a:r>
            <a:r>
              <a:rPr lang="en-US" b="1" i="1" dirty="0">
                <a:solidFill>
                  <a:schemeClr val="accent1"/>
                </a:solidFill>
              </a:rPr>
              <a:t> = </a:t>
            </a:r>
            <a:r>
              <a:rPr lang="en-US" b="1" i="1" dirty="0" err="1">
                <a:solidFill>
                  <a:schemeClr val="accent1"/>
                </a:solidFill>
              </a:rPr>
              <a:t>basic_sim_UART</a:t>
            </a:r>
            <a:r>
              <a:rPr lang="en-US" b="1" i="1" dirty="0">
                <a:solidFill>
                  <a:schemeClr val="accent1"/>
                </a:solidFill>
              </a:rPr>
              <a:t>;</a:t>
            </a:r>
          </a:p>
          <a:p>
            <a:pPr lvl="3"/>
            <a:r>
              <a:rPr lang="en-US" dirty="0" smtClean="0"/>
              <a:t>#else</a:t>
            </a:r>
          </a:p>
          <a:p>
            <a:pPr lvl="3"/>
            <a:r>
              <a:rPr lang="en-US" dirty="0" smtClean="0"/>
              <a:t>    class basic_E7T_UART { ~~~ };</a:t>
            </a:r>
          </a:p>
          <a:p>
            <a:pPr lvl="3"/>
            <a:r>
              <a:rPr lang="en-US" dirty="0" smtClean="0"/>
              <a:t>    </a:t>
            </a:r>
            <a:r>
              <a:rPr lang="en-US" b="1" i="1" dirty="0">
                <a:solidFill>
                  <a:schemeClr val="accent1"/>
                </a:solidFill>
              </a:rPr>
              <a:t>using </a:t>
            </a:r>
            <a:r>
              <a:rPr lang="en-US" b="1" i="1" dirty="0" err="1">
                <a:solidFill>
                  <a:schemeClr val="accent1"/>
                </a:solidFill>
              </a:rPr>
              <a:t>basic_UART</a:t>
            </a:r>
            <a:r>
              <a:rPr lang="en-US" b="1" i="1" dirty="0">
                <a:solidFill>
                  <a:schemeClr val="accent1"/>
                </a:solidFill>
              </a:rPr>
              <a:t> = </a:t>
            </a:r>
            <a:r>
              <a:rPr lang="en-US" b="1" i="1" dirty="0" smtClean="0">
                <a:solidFill>
                  <a:schemeClr val="accent1"/>
                </a:solidFill>
              </a:rPr>
              <a:t>basic_E7T_UART</a:t>
            </a:r>
            <a:r>
              <a:rPr lang="en-US" b="1" i="1" dirty="0">
                <a:solidFill>
                  <a:schemeClr val="accent1"/>
                </a:solidFill>
              </a:rPr>
              <a:t>;</a:t>
            </a:r>
          </a:p>
          <a:p>
            <a:pPr lvl="3"/>
            <a:r>
              <a:rPr lang="en-US" dirty="0" smtClean="0"/>
              <a:t>#</a:t>
            </a:r>
            <a:r>
              <a:rPr lang="en-US" dirty="0" err="1" smtClean="0"/>
              <a:t>endif</a:t>
            </a:r>
            <a:endParaRPr lang="en-US" dirty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class UART</a:t>
            </a:r>
            <a:r>
              <a:rPr lang="en-US" b="1" i="1" dirty="0">
                <a:solidFill>
                  <a:schemeClr val="accent1"/>
                </a:solidFill>
              </a:rPr>
              <a:t>: public </a:t>
            </a:r>
            <a:r>
              <a:rPr lang="en-US" b="1" i="1" dirty="0" err="1">
                <a:solidFill>
                  <a:schemeClr val="accent1"/>
                </a:solidFill>
              </a:rPr>
              <a:t>basic_UART</a:t>
            </a:r>
            <a:r>
              <a:rPr lang="en-US" dirty="0" smtClean="0"/>
              <a:t> { ~~~ };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About Dan Saks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74320">
              <a:buNone/>
            </a:pPr>
            <a:r>
              <a:rPr lang="en-US" dirty="0" smtClean="0"/>
              <a:t>Dan served as secretary of the ANSI and ISO C++ Standards committees and as a member of the ANSI C Standards committee.  He also contributed to the </a:t>
            </a:r>
            <a:r>
              <a:rPr lang="en-US" i="1" dirty="0" smtClean="0"/>
              <a:t>CERT Secure C Coding Standard</a:t>
            </a:r>
            <a:r>
              <a:rPr lang="en-US" dirty="0" smtClean="0"/>
              <a:t> and the </a:t>
            </a:r>
            <a:r>
              <a:rPr lang="en-US" i="1" dirty="0" smtClean="0"/>
              <a:t>CERT Secure C++ Coding Standard</a:t>
            </a:r>
            <a:r>
              <a:rPr lang="en-US" dirty="0" smtClean="0"/>
              <a:t>.</a:t>
            </a:r>
          </a:p>
          <a:p>
            <a:pPr marL="0" indent="274320">
              <a:buNone/>
            </a:pPr>
            <a:r>
              <a:rPr lang="en-US" dirty="0" smtClean="0"/>
              <a:t>Dan collaborated with Thomas Plum in writing and maintaining </a:t>
            </a:r>
            <a:r>
              <a:rPr lang="en-US" i="1" dirty="0" smtClean="0"/>
              <a:t>Suite++™, the Plum Hall Validation Suite for C++</a:t>
            </a:r>
            <a:r>
              <a:rPr lang="en-US" dirty="0" smtClean="0"/>
              <a:t>, which tests C++ compilers for conformance with the international standard.  He was a Senior Software Engineer for Fischer and Porter (now ABB), where he designed languages and tools for distributed process control.  He also worked as a programmer with Sperry Univac (now Unisys).</a:t>
            </a:r>
          </a:p>
          <a:p>
            <a:pPr marL="0" indent="274320">
              <a:buNone/>
            </a:pPr>
            <a:r>
              <a:rPr lang="en-US" dirty="0" smtClean="0"/>
              <a:t>Dan earned an M.S.E. in Computer Science from the University of Pennsylvania, and a B.S. with Highest Honors in Mathematics/ Information Science from Case Western Reserve University.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4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 Simulated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Returning to </a:t>
            </a:r>
            <a:r>
              <a:rPr lang="en-US" spc="-150" dirty="0" err="1" smtClean="0">
                <a:latin typeface="Consolas" pitchFamily="49" charset="0"/>
                <a:cs typeface="Consolas" pitchFamily="49" charset="0"/>
              </a:rPr>
              <a:t>basic_sim_UART</a:t>
            </a:r>
            <a:r>
              <a:rPr lang="en-US" dirty="0" smtClean="0"/>
              <a:t>, we’ll add two static data members:</a:t>
            </a:r>
          </a:p>
          <a:p>
            <a:pPr lvl="4"/>
            <a:r>
              <a:rPr lang="en-US" spc="-150" dirty="0" err="1">
                <a:latin typeface="Consolas" pitchFamily="49" charset="0"/>
              </a:rPr>
              <a:t>sim_hardware</a:t>
            </a:r>
            <a:r>
              <a:rPr lang="en-US" dirty="0" smtClean="0"/>
              <a:t>, the memory where we’ll construct the </a:t>
            </a:r>
            <a:r>
              <a:rPr lang="en-US" spc="-150" dirty="0">
                <a:latin typeface="Consolas" pitchFamily="49" charset="0"/>
              </a:rPr>
              <a:t>UART</a:t>
            </a:r>
            <a:r>
              <a:rPr lang="en-US" dirty="0" smtClean="0"/>
              <a:t>, and</a:t>
            </a:r>
          </a:p>
          <a:p>
            <a:pPr lvl="4"/>
            <a:r>
              <a:rPr lang="en-US" spc="-150" dirty="0" err="1">
                <a:latin typeface="Consolas" pitchFamily="49" charset="0"/>
              </a:rPr>
              <a:t>sim_handlers</a:t>
            </a:r>
            <a:r>
              <a:rPr lang="en-US" dirty="0" smtClean="0"/>
              <a:t>, containing the side-effect handlers associated with each </a:t>
            </a:r>
            <a:r>
              <a:rPr lang="en-US" spc="-150" dirty="0" err="1">
                <a:latin typeface="Consolas" pitchFamily="49" charset="0"/>
              </a:rPr>
              <a:t>device_register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class </a:t>
            </a:r>
            <a:r>
              <a:rPr lang="en-US" dirty="0" err="1" smtClean="0"/>
              <a:t>basic_sim_UART</a:t>
            </a:r>
            <a:r>
              <a:rPr lang="en-US" dirty="0" smtClean="0"/>
              <a:t> {</a:t>
            </a:r>
          </a:p>
          <a:p>
            <a:pPr lvl="3"/>
            <a:r>
              <a:rPr lang="en-US" dirty="0" smtClean="0"/>
              <a:t>public:</a:t>
            </a:r>
            <a:endParaRPr lang="en-US" dirty="0"/>
          </a:p>
          <a:p>
            <a:pPr lvl="3"/>
            <a:r>
              <a:rPr lang="en-US" dirty="0" smtClean="0"/>
              <a:t>    </a:t>
            </a:r>
            <a:r>
              <a:rPr lang="en-US" dirty="0"/>
              <a:t>void *operator new(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);</a:t>
            </a:r>
          </a:p>
          <a:p>
            <a:pPr lvl="3"/>
            <a:r>
              <a:rPr lang="en-US" dirty="0"/>
              <a:t>    void operator delete(void </a:t>
            </a:r>
            <a:r>
              <a:rPr lang="en-US" dirty="0" smtClean="0"/>
              <a:t>*);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private: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static </a:t>
            </a:r>
            <a:r>
              <a:rPr lang="en-US" b="1" i="1" dirty="0" err="1">
                <a:solidFill>
                  <a:schemeClr val="accent1"/>
                </a:solidFill>
              </a:rPr>
              <a:t>device_register</a:t>
            </a:r>
            <a:r>
              <a:rPr lang="en-US" b="1" i="1" dirty="0">
                <a:solidFill>
                  <a:schemeClr val="accent1"/>
                </a:solidFill>
              </a:rPr>
              <a:t> </a:t>
            </a:r>
            <a:r>
              <a:rPr lang="en-US" b="1" i="1" dirty="0" err="1">
                <a:solidFill>
                  <a:schemeClr val="accent1"/>
                </a:solidFill>
              </a:rPr>
              <a:t>sim_hardware</a:t>
            </a:r>
            <a:r>
              <a:rPr lang="en-US" b="1" i="1" dirty="0">
                <a:solidFill>
                  <a:schemeClr val="accent1"/>
                </a:solidFill>
              </a:rPr>
              <a:t>[6];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static </a:t>
            </a:r>
            <a:r>
              <a:rPr lang="en-US" b="1" i="1" dirty="0" err="1">
                <a:solidFill>
                  <a:schemeClr val="accent1"/>
                </a:solidFill>
              </a:rPr>
              <a:t>device_register</a:t>
            </a:r>
            <a:r>
              <a:rPr lang="en-US" b="1" i="1" dirty="0">
                <a:solidFill>
                  <a:schemeClr val="accent1"/>
                </a:solidFill>
              </a:rPr>
              <a:t>::</a:t>
            </a:r>
            <a:r>
              <a:rPr lang="en-US" b="1" i="1" dirty="0" err="1">
                <a:solidFill>
                  <a:schemeClr val="accent1"/>
                </a:solidFill>
              </a:rPr>
              <a:t>effect_handlers</a:t>
            </a:r>
            <a:r>
              <a:rPr lang="en-US" b="1" i="1" dirty="0">
                <a:solidFill>
                  <a:schemeClr val="accent1"/>
                </a:solidFill>
              </a:rPr>
              <a:t> </a:t>
            </a:r>
            <a:r>
              <a:rPr lang="en-US" b="1" i="1" dirty="0" err="1">
                <a:solidFill>
                  <a:schemeClr val="accent1"/>
                </a:solidFill>
              </a:rPr>
              <a:t>const</a:t>
            </a:r>
            <a:r>
              <a:rPr lang="en-US" b="1" i="1" dirty="0">
                <a:solidFill>
                  <a:schemeClr val="accent1"/>
                </a:solidFill>
              </a:rPr>
              <a:t> </a:t>
            </a:r>
            <a:r>
              <a:rPr lang="en-US" b="1" i="1" dirty="0" err="1">
                <a:solidFill>
                  <a:schemeClr val="accent1"/>
                </a:solidFill>
              </a:rPr>
              <a:t>sim_handlers</a:t>
            </a:r>
            <a:r>
              <a:rPr lang="en-US" b="1" i="1" dirty="0">
                <a:solidFill>
                  <a:schemeClr val="accent1"/>
                </a:solidFill>
              </a:rPr>
              <a:t>[6];</a:t>
            </a:r>
          </a:p>
          <a:p>
            <a:pPr lvl="3"/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2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 to positioning the </a:t>
            </a:r>
            <a:r>
              <a:rPr lang="en-US" dirty="0" smtClean="0"/>
              <a:t>object</a:t>
            </a:r>
            <a:r>
              <a:rPr lang="en-US" dirty="0"/>
              <a:t>, </a:t>
            </a:r>
            <a:r>
              <a:rPr lang="en-US" spc="-150" dirty="0" err="1" smtClean="0">
                <a:latin typeface="Consolas" pitchFamily="49" charset="0"/>
                <a:cs typeface="Consolas" pitchFamily="49" charset="0"/>
              </a:rPr>
              <a:t>basic_sim_UART:operator</a:t>
            </a:r>
            <a:r>
              <a:rPr lang="en-US" spc="-150" dirty="0" smtClean="0">
                <a:latin typeface="Consolas" pitchFamily="49" charset="0"/>
                <a:cs typeface="Consolas" pitchFamily="49" charset="0"/>
              </a:rPr>
              <a:t> new</a:t>
            </a:r>
            <a:r>
              <a:rPr lang="en-US" dirty="0" smtClean="0"/>
              <a:t> will </a:t>
            </a:r>
            <a:r>
              <a:rPr lang="en-US" dirty="0"/>
              <a:t>set up the side-effect handlers for each register: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class </a:t>
            </a:r>
            <a:r>
              <a:rPr lang="en-US" dirty="0" err="1" smtClean="0"/>
              <a:t>basic_sim_UART</a:t>
            </a:r>
            <a:r>
              <a:rPr lang="en-US" dirty="0" smtClean="0"/>
              <a:t> </a:t>
            </a:r>
            <a:r>
              <a:rPr lang="en-US" dirty="0"/>
              <a:t>{</a:t>
            </a:r>
          </a:p>
          <a:p>
            <a:pPr lvl="3"/>
            <a:r>
              <a:rPr lang="en-US" b="1" i="1" dirty="0"/>
              <a:t>    </a:t>
            </a:r>
            <a:r>
              <a:rPr lang="en-US" dirty="0"/>
              <a:t>void *operator new(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) {</a:t>
            </a:r>
          </a:p>
          <a:p>
            <a:pPr lvl="3"/>
            <a:r>
              <a:rPr lang="en-US" dirty="0" smtClean="0"/>
              <a:t>        </a:t>
            </a:r>
            <a:r>
              <a:rPr lang="en-US" b="1" i="1" dirty="0">
                <a:solidFill>
                  <a:schemeClr val="accent1"/>
                </a:solidFill>
              </a:rPr>
              <a:t>for (</a:t>
            </a:r>
            <a:r>
              <a:rPr lang="en-US" b="1" i="1" dirty="0" err="1">
                <a:solidFill>
                  <a:schemeClr val="accent1"/>
                </a:solidFill>
              </a:rPr>
              <a:t>int</a:t>
            </a:r>
            <a:r>
              <a:rPr lang="en-US" b="1" i="1" dirty="0">
                <a:solidFill>
                  <a:schemeClr val="accent1"/>
                </a:solidFill>
              </a:rPr>
              <a:t> </a:t>
            </a:r>
            <a:r>
              <a:rPr lang="en-US" b="1" i="1" dirty="0" err="1">
                <a:solidFill>
                  <a:schemeClr val="accent1"/>
                </a:solidFill>
              </a:rPr>
              <a:t>i</a:t>
            </a:r>
            <a:r>
              <a:rPr lang="en-US" b="1" i="1" dirty="0">
                <a:solidFill>
                  <a:schemeClr val="accent1"/>
                </a:solidFill>
              </a:rPr>
              <a:t> = 0; </a:t>
            </a:r>
            <a:r>
              <a:rPr lang="en-US" b="1" i="1" dirty="0" err="1">
                <a:solidFill>
                  <a:schemeClr val="accent1"/>
                </a:solidFill>
              </a:rPr>
              <a:t>i</a:t>
            </a:r>
            <a:r>
              <a:rPr lang="en-US" b="1" i="1" dirty="0">
                <a:solidFill>
                  <a:schemeClr val="accent1"/>
                </a:solidFill>
              </a:rPr>
              <a:t> &lt; </a:t>
            </a:r>
            <a:r>
              <a:rPr lang="en-US" b="1" i="1" dirty="0" err="1">
                <a:solidFill>
                  <a:schemeClr val="accent1"/>
                </a:solidFill>
              </a:rPr>
              <a:t>std</a:t>
            </a:r>
            <a:r>
              <a:rPr lang="en-US" b="1" i="1" dirty="0">
                <a:solidFill>
                  <a:schemeClr val="accent1"/>
                </a:solidFill>
              </a:rPr>
              <a:t>::</a:t>
            </a:r>
            <a:r>
              <a:rPr lang="en-US" b="1" i="1" dirty="0" err="1">
                <a:solidFill>
                  <a:schemeClr val="accent1"/>
                </a:solidFill>
              </a:rPr>
              <a:t>ssize</a:t>
            </a:r>
            <a:r>
              <a:rPr lang="en-US" b="1" i="1" dirty="0">
                <a:solidFill>
                  <a:schemeClr val="accent1"/>
                </a:solidFill>
              </a:rPr>
              <a:t>(</a:t>
            </a:r>
            <a:r>
              <a:rPr lang="en-US" b="1" i="1" dirty="0" err="1">
                <a:solidFill>
                  <a:schemeClr val="accent1"/>
                </a:solidFill>
              </a:rPr>
              <a:t>sim_hardware</a:t>
            </a:r>
            <a:r>
              <a:rPr lang="en-US" b="1" i="1" dirty="0">
                <a:solidFill>
                  <a:schemeClr val="accent1"/>
                </a:solidFill>
              </a:rPr>
              <a:t>); ++</a:t>
            </a:r>
            <a:r>
              <a:rPr lang="en-US" b="1" i="1" dirty="0" err="1">
                <a:solidFill>
                  <a:schemeClr val="accent1"/>
                </a:solidFill>
              </a:rPr>
              <a:t>i</a:t>
            </a:r>
            <a:r>
              <a:rPr lang="en-US" b="1" i="1" dirty="0">
                <a:solidFill>
                  <a:schemeClr val="accent1"/>
                </a:solidFill>
              </a:rPr>
              <a:t>) {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        </a:t>
            </a:r>
            <a:r>
              <a:rPr lang="en-US" b="1" i="1" dirty="0" err="1">
                <a:solidFill>
                  <a:schemeClr val="accent1"/>
                </a:solidFill>
              </a:rPr>
              <a:t>device_register</a:t>
            </a:r>
            <a:r>
              <a:rPr lang="en-US" b="1" i="1" dirty="0">
                <a:solidFill>
                  <a:schemeClr val="accent1"/>
                </a:solidFill>
              </a:rPr>
              <a:t>::</a:t>
            </a:r>
            <a:r>
              <a:rPr lang="en-US" b="1" i="1" dirty="0" err="1">
                <a:solidFill>
                  <a:schemeClr val="accent1"/>
                </a:solidFill>
              </a:rPr>
              <a:t>register_effects</a:t>
            </a:r>
            <a:r>
              <a:rPr lang="en-US" b="1" i="1" dirty="0">
                <a:solidFill>
                  <a:schemeClr val="accent1"/>
                </a:solidFill>
              </a:rPr>
              <a:t>(&amp;</a:t>
            </a:r>
            <a:r>
              <a:rPr lang="en-US" b="1" i="1" dirty="0" err="1">
                <a:solidFill>
                  <a:schemeClr val="accent1"/>
                </a:solidFill>
              </a:rPr>
              <a:t>sim_hardware</a:t>
            </a:r>
            <a:r>
              <a:rPr lang="en-US" b="1" i="1" dirty="0">
                <a:solidFill>
                  <a:schemeClr val="accent1"/>
                </a:solidFill>
              </a:rPr>
              <a:t>[</a:t>
            </a:r>
            <a:r>
              <a:rPr lang="en-US" b="1" i="1" dirty="0" err="1">
                <a:solidFill>
                  <a:schemeClr val="accent1"/>
                </a:solidFill>
              </a:rPr>
              <a:t>i</a:t>
            </a:r>
            <a:r>
              <a:rPr lang="en-US" b="1" i="1" dirty="0">
                <a:solidFill>
                  <a:schemeClr val="accent1"/>
                </a:solidFill>
              </a:rPr>
              <a:t>],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            </a:t>
            </a:r>
            <a:r>
              <a:rPr lang="en-US" b="1" i="1" dirty="0" err="1">
                <a:solidFill>
                  <a:schemeClr val="accent1"/>
                </a:solidFill>
              </a:rPr>
              <a:t>sim_handlers</a:t>
            </a:r>
            <a:r>
              <a:rPr lang="en-US" b="1" i="1" dirty="0">
                <a:solidFill>
                  <a:schemeClr val="accent1"/>
                </a:solidFill>
              </a:rPr>
              <a:t>[</a:t>
            </a:r>
            <a:r>
              <a:rPr lang="en-US" b="1" i="1" dirty="0" err="1">
                <a:solidFill>
                  <a:schemeClr val="accent1"/>
                </a:solidFill>
              </a:rPr>
              <a:t>i</a:t>
            </a:r>
            <a:r>
              <a:rPr lang="en-US" b="1" i="1" dirty="0">
                <a:solidFill>
                  <a:schemeClr val="accent1"/>
                </a:solidFill>
              </a:rPr>
              <a:t>]);	</a:t>
            </a:r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        }</a:t>
            </a:r>
          </a:p>
          <a:p>
            <a:pPr lvl="3"/>
            <a:r>
              <a:rPr lang="en-US" dirty="0"/>
              <a:t>        return </a:t>
            </a:r>
            <a:r>
              <a:rPr lang="en-US" dirty="0" err="1"/>
              <a:t>reinterpret_cast</a:t>
            </a:r>
            <a:r>
              <a:rPr lang="en-US" dirty="0"/>
              <a:t>&lt;void *&gt;(</a:t>
            </a:r>
            <a:r>
              <a:rPr lang="en-US" dirty="0" err="1"/>
              <a:t>sim_hardware</a:t>
            </a:r>
            <a:r>
              <a:rPr lang="en-US" dirty="0"/>
              <a:t>);</a:t>
            </a:r>
          </a:p>
          <a:p>
            <a:pPr lvl="3"/>
            <a:r>
              <a:rPr lang="en-US" dirty="0"/>
              <a:t>    }</a:t>
            </a:r>
          </a:p>
          <a:p>
            <a:pPr lvl="3"/>
            <a:r>
              <a:rPr lang="en-US" dirty="0"/>
              <a:t>    ~~~</a:t>
            </a:r>
          </a:p>
          <a:p>
            <a:pPr lvl="3"/>
            <a:r>
              <a:rPr lang="en-US" dirty="0"/>
              <a:t>private:</a:t>
            </a:r>
          </a:p>
          <a:p>
            <a:pPr lvl="3"/>
            <a:r>
              <a:rPr lang="en-US" dirty="0"/>
              <a:t>    static </a:t>
            </a:r>
            <a:r>
              <a:rPr lang="en-US" dirty="0" err="1"/>
              <a:t>device_register</a:t>
            </a:r>
            <a:r>
              <a:rPr lang="en-US" dirty="0"/>
              <a:t> </a:t>
            </a:r>
            <a:r>
              <a:rPr lang="en-US" dirty="0" err="1"/>
              <a:t>sim_hardware</a:t>
            </a:r>
            <a:r>
              <a:rPr lang="en-US" dirty="0"/>
              <a:t>[6];</a:t>
            </a:r>
          </a:p>
          <a:p>
            <a:pPr lvl="3"/>
            <a:r>
              <a:rPr lang="en-US" dirty="0"/>
              <a:t>    static </a:t>
            </a:r>
            <a:r>
              <a:rPr lang="en-US" dirty="0" err="1"/>
              <a:t>device_register</a:t>
            </a:r>
            <a:r>
              <a:rPr lang="en-US" dirty="0"/>
              <a:t>::</a:t>
            </a:r>
            <a:r>
              <a:rPr lang="en-US" dirty="0" err="1"/>
              <a:t>effect_handlers</a:t>
            </a:r>
            <a:r>
              <a:rPr lang="en-US" dirty="0"/>
              <a:t>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sim_handlers</a:t>
            </a:r>
            <a:r>
              <a:rPr lang="en-US" dirty="0" smtClean="0"/>
              <a:t>[6];</a:t>
            </a:r>
            <a:endParaRPr lang="en-US" dirty="0"/>
          </a:p>
          <a:p>
            <a:pPr lvl="3"/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92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implement each side-effect handler as a private static member function of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basic_sim_UART</a:t>
            </a:r>
            <a:r>
              <a:rPr lang="en-US" dirty="0" smtClean="0"/>
              <a:t>: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class </a:t>
            </a:r>
            <a:r>
              <a:rPr lang="en-US" dirty="0" err="1"/>
              <a:t>basic_sim_UART</a:t>
            </a:r>
            <a:r>
              <a:rPr lang="en-US" dirty="0"/>
              <a:t> {</a:t>
            </a:r>
          </a:p>
          <a:p>
            <a:pPr lvl="3"/>
            <a:r>
              <a:rPr lang="en-US" dirty="0"/>
              <a:t>public:</a:t>
            </a:r>
          </a:p>
          <a:p>
            <a:pPr lvl="3"/>
            <a:r>
              <a:rPr lang="en-US" dirty="0"/>
              <a:t>    void *operator new(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);</a:t>
            </a:r>
          </a:p>
          <a:p>
            <a:pPr lvl="3"/>
            <a:r>
              <a:rPr lang="en-US" dirty="0"/>
              <a:t>    void operator delete(void *);</a:t>
            </a:r>
          </a:p>
          <a:p>
            <a:pPr lvl="3"/>
            <a:r>
              <a:rPr lang="en-US" dirty="0"/>
              <a:t>private:</a:t>
            </a:r>
          </a:p>
          <a:p>
            <a:pPr lvl="3"/>
            <a:r>
              <a:rPr lang="en-US" dirty="0"/>
              <a:t>    static </a:t>
            </a:r>
            <a:r>
              <a:rPr lang="en-US" dirty="0" err="1"/>
              <a:t>device_register</a:t>
            </a:r>
            <a:r>
              <a:rPr lang="en-US" dirty="0"/>
              <a:t> </a:t>
            </a:r>
            <a:r>
              <a:rPr lang="en-US" dirty="0" err="1"/>
              <a:t>sim_hardware</a:t>
            </a:r>
            <a:r>
              <a:rPr lang="en-US" dirty="0"/>
              <a:t>[6];</a:t>
            </a:r>
          </a:p>
          <a:p>
            <a:pPr lvl="3"/>
            <a:r>
              <a:rPr lang="en-US" dirty="0"/>
              <a:t>    static </a:t>
            </a:r>
            <a:r>
              <a:rPr lang="en-US" dirty="0" err="1"/>
              <a:t>device_register</a:t>
            </a:r>
            <a:r>
              <a:rPr lang="en-US" dirty="0"/>
              <a:t>::</a:t>
            </a:r>
            <a:r>
              <a:rPr lang="en-US" dirty="0" err="1"/>
              <a:t>effect_handlers</a:t>
            </a:r>
            <a:r>
              <a:rPr lang="en-US" dirty="0"/>
              <a:t>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sim_handlers</a:t>
            </a:r>
            <a:r>
              <a:rPr lang="en-US" dirty="0"/>
              <a:t>[6</a:t>
            </a:r>
            <a:r>
              <a:rPr lang="en-US" dirty="0" smtClean="0"/>
              <a:t>];</a:t>
            </a:r>
          </a:p>
          <a:p>
            <a:pPr lvl="3"/>
            <a:r>
              <a:rPr lang="en-US" dirty="0" smtClean="0"/>
              <a:t>    </a:t>
            </a:r>
            <a:endParaRPr lang="en-US" dirty="0"/>
          </a:p>
          <a:p>
            <a:pPr lvl="3"/>
            <a:r>
              <a:rPr lang="en-US" b="1" i="1" dirty="0" smtClean="0">
                <a:solidFill>
                  <a:schemeClr val="accent1"/>
                </a:solidFill>
              </a:rPr>
              <a:t>    </a:t>
            </a:r>
            <a:r>
              <a:rPr lang="en-US" b="1" i="1" dirty="0">
                <a:solidFill>
                  <a:schemeClr val="accent1"/>
                </a:solidFill>
              </a:rPr>
              <a:t>static void </a:t>
            </a:r>
            <a:r>
              <a:rPr lang="en-US" b="1" i="1" dirty="0" err="1">
                <a:solidFill>
                  <a:schemeClr val="accent1"/>
                </a:solidFill>
              </a:rPr>
              <a:t>on_sim_URXBUF_read</a:t>
            </a:r>
            <a:r>
              <a:rPr lang="en-US" b="1" i="1" dirty="0">
                <a:solidFill>
                  <a:schemeClr val="accent1"/>
                </a:solidFill>
              </a:rPr>
              <a:t>(std:uint32_t v</a:t>
            </a:r>
            <a:r>
              <a:rPr lang="en-US" b="1" i="1" dirty="0" smtClean="0">
                <a:solidFill>
                  <a:schemeClr val="accent1"/>
                </a:solidFill>
              </a:rPr>
              <a:t>);</a:t>
            </a:r>
          </a:p>
          <a:p>
            <a:pPr lvl="3"/>
            <a:r>
              <a:rPr lang="en-US" b="1" i="1" dirty="0" smtClean="0">
                <a:solidFill>
                  <a:schemeClr val="accent1"/>
                </a:solidFill>
              </a:rPr>
              <a:t>    </a:t>
            </a:r>
            <a:r>
              <a:rPr lang="en-US" b="1" i="1" dirty="0">
                <a:solidFill>
                  <a:schemeClr val="accent1"/>
                </a:solidFill>
              </a:rPr>
              <a:t>static void </a:t>
            </a:r>
            <a:r>
              <a:rPr lang="en-US" b="1" i="1" dirty="0" err="1">
                <a:solidFill>
                  <a:schemeClr val="accent1"/>
                </a:solidFill>
              </a:rPr>
              <a:t>on_sim_UCON_write</a:t>
            </a:r>
            <a:r>
              <a:rPr lang="en-US" b="1" i="1" dirty="0">
                <a:solidFill>
                  <a:schemeClr val="accent1"/>
                </a:solidFill>
              </a:rPr>
              <a:t>(</a:t>
            </a:r>
            <a:r>
              <a:rPr lang="en-US" b="1" i="1" dirty="0" err="1">
                <a:solidFill>
                  <a:schemeClr val="accent1"/>
                </a:solidFill>
              </a:rPr>
              <a:t>std</a:t>
            </a:r>
            <a:r>
              <a:rPr lang="en-US" b="1" i="1" dirty="0">
                <a:solidFill>
                  <a:schemeClr val="accent1"/>
                </a:solidFill>
              </a:rPr>
              <a:t>::uint32_t v);</a:t>
            </a:r>
          </a:p>
          <a:p>
            <a:pPr lvl="3"/>
            <a:r>
              <a:rPr lang="en-US" dirty="0" smtClean="0"/>
              <a:t>};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specify the appropriate handlers when we define the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sim_handlers</a:t>
            </a:r>
            <a:r>
              <a:rPr lang="en-US" dirty="0" smtClean="0"/>
              <a:t> array:</a:t>
            </a:r>
          </a:p>
          <a:p>
            <a:pPr lvl="2"/>
            <a:endParaRPr lang="en-US" dirty="0"/>
          </a:p>
          <a:p>
            <a:pPr lvl="3"/>
            <a:r>
              <a:rPr lang="en-US" dirty="0" err="1"/>
              <a:t>device_register</a:t>
            </a:r>
            <a:r>
              <a:rPr lang="en-US" dirty="0"/>
              <a:t>::</a:t>
            </a:r>
            <a:r>
              <a:rPr lang="en-US" dirty="0" err="1"/>
              <a:t>effect_handlers</a:t>
            </a:r>
            <a:r>
              <a:rPr lang="en-US" dirty="0"/>
              <a:t> </a:t>
            </a:r>
            <a:r>
              <a:rPr lang="en-US" dirty="0" err="1" smtClean="0"/>
              <a:t>const</a:t>
            </a:r>
            <a:endParaRPr lang="en-US" dirty="0" smtClean="0"/>
          </a:p>
          <a:p>
            <a:pPr lvl="3"/>
            <a:r>
              <a:rPr lang="en-US" dirty="0" smtClean="0"/>
              <a:t>   </a:t>
            </a:r>
            <a:r>
              <a:rPr lang="en-US" dirty="0" err="1"/>
              <a:t>basic_sim_UART</a:t>
            </a:r>
            <a:r>
              <a:rPr lang="en-US" dirty="0"/>
              <a:t>::</a:t>
            </a:r>
            <a:r>
              <a:rPr lang="en-US" dirty="0" err="1" smtClean="0"/>
              <a:t>sim_handlers</a:t>
            </a:r>
            <a:r>
              <a:rPr lang="en-US" dirty="0" smtClean="0"/>
              <a:t>[6] =</a:t>
            </a:r>
          </a:p>
          <a:p>
            <a:pPr lvl="3"/>
            <a:r>
              <a:rPr lang="en-US" dirty="0" smtClean="0"/>
              <a:t>{</a:t>
            </a:r>
          </a:p>
          <a:p>
            <a:pPr lvl="3"/>
            <a:r>
              <a:rPr lang="en-US" dirty="0" smtClean="0"/>
              <a:t>    {},</a:t>
            </a:r>
          </a:p>
          <a:p>
            <a:pPr lvl="3"/>
            <a:r>
              <a:rPr lang="en-US" dirty="0" smtClean="0"/>
              <a:t>    </a:t>
            </a:r>
            <a:r>
              <a:rPr lang="en-US" dirty="0"/>
              <a:t>{</a:t>
            </a:r>
            <a:r>
              <a:rPr lang="en-US" dirty="0" err="1"/>
              <a:t>nullptr</a:t>
            </a:r>
            <a:r>
              <a:rPr lang="en-US" dirty="0"/>
              <a:t>, </a:t>
            </a:r>
            <a:r>
              <a:rPr lang="en-US" dirty="0" err="1"/>
              <a:t>on_sim_UCON_write</a:t>
            </a:r>
            <a:r>
              <a:rPr lang="en-US" dirty="0" smtClean="0"/>
              <a:t>},</a:t>
            </a:r>
          </a:p>
          <a:p>
            <a:pPr lvl="3"/>
            <a:r>
              <a:rPr lang="en-US" dirty="0" smtClean="0"/>
              <a:t>    {},</a:t>
            </a:r>
          </a:p>
          <a:p>
            <a:pPr lvl="3"/>
            <a:r>
              <a:rPr lang="en-US" dirty="0" smtClean="0"/>
              <a:t>    {},</a:t>
            </a:r>
          </a:p>
          <a:p>
            <a:pPr lvl="3"/>
            <a:r>
              <a:rPr lang="en-US" dirty="0" smtClean="0"/>
              <a:t>    </a:t>
            </a:r>
            <a:r>
              <a:rPr lang="en-US" dirty="0"/>
              <a:t>{</a:t>
            </a:r>
            <a:r>
              <a:rPr lang="en-US" dirty="0" err="1"/>
              <a:t>on_sim_URXBUF_read</a:t>
            </a:r>
            <a:r>
              <a:rPr lang="en-US" dirty="0"/>
              <a:t>, </a:t>
            </a:r>
            <a:r>
              <a:rPr lang="en-US" dirty="0" err="1"/>
              <a:t>nullptr</a:t>
            </a:r>
            <a:r>
              <a:rPr lang="en-US" dirty="0" smtClean="0"/>
              <a:t>},</a:t>
            </a:r>
          </a:p>
          <a:p>
            <a:pPr lvl="3"/>
            <a:r>
              <a:rPr lang="en-US" dirty="0" smtClean="0"/>
              <a:t>    {}</a:t>
            </a:r>
          </a:p>
          <a:p>
            <a:pPr lvl="3"/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6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private static member functions, our side-effect handlers can access the registers as static data members of </a:t>
            </a:r>
            <a:r>
              <a:rPr lang="en-US" spc="-150" dirty="0" err="1" smtClean="0">
                <a:latin typeface="Consolas" pitchFamily="49" charset="0"/>
                <a:cs typeface="Consolas" pitchFamily="49" charset="0"/>
              </a:rPr>
              <a:t>basic_sim_UART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r>
              <a:rPr lang="en-US" dirty="0" smtClean="0"/>
              <a:t>Here’s a revised attempt at the side-effect handler for reading from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URXBUF</a:t>
            </a:r>
            <a:r>
              <a:rPr lang="en-US" dirty="0" smtClean="0"/>
              <a:t>: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void </a:t>
            </a:r>
            <a:r>
              <a:rPr lang="en-US" dirty="0" err="1" smtClean="0"/>
              <a:t>basic_sim_UART</a:t>
            </a:r>
            <a:r>
              <a:rPr lang="en-US" dirty="0" smtClean="0"/>
              <a:t>::</a:t>
            </a:r>
            <a:r>
              <a:rPr lang="en-US" dirty="0" err="1" smtClean="0"/>
              <a:t>on_sim_URXBUF_read</a:t>
            </a:r>
            <a:r>
              <a:rPr lang="en-US" dirty="0" smtClean="0"/>
              <a:t>(std:uint32_t </a:t>
            </a:r>
            <a:r>
              <a:rPr lang="en-US" dirty="0"/>
              <a:t>v</a:t>
            </a:r>
            <a:r>
              <a:rPr lang="en-US" dirty="0" smtClean="0"/>
              <a:t>) {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device_register</a:t>
            </a:r>
            <a:r>
              <a:rPr lang="en-US" dirty="0" smtClean="0"/>
              <a:t> &amp;</a:t>
            </a:r>
            <a:r>
              <a:rPr lang="en-US" dirty="0" err="1" smtClean="0"/>
              <a:t>sim_USTAT</a:t>
            </a:r>
            <a:r>
              <a:rPr lang="en-US" dirty="0" smtClean="0"/>
              <a:t> = </a:t>
            </a:r>
            <a:r>
              <a:rPr lang="en-US" dirty="0" err="1" smtClean="0"/>
              <a:t>sim_hardware</a:t>
            </a:r>
            <a:r>
              <a:rPr lang="en-US" dirty="0" smtClean="0"/>
              <a:t>[2];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sim_USTAT</a:t>
            </a:r>
            <a:r>
              <a:rPr lang="en-US" dirty="0" smtClean="0"/>
              <a:t> &amp;= ~UART::RDR;</a:t>
            </a:r>
            <a:endParaRPr lang="en-US" dirty="0"/>
          </a:p>
          <a:p>
            <a:pPr lvl="3"/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59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Unfortunately, we’ve done our job too well.</a:t>
            </a:r>
          </a:p>
          <a:p>
            <a:pPr lvl="2"/>
            <a:endParaRPr lang="en-US" dirty="0"/>
          </a:p>
          <a:p>
            <a:r>
              <a:rPr lang="en-US" dirty="0" smtClean="0"/>
              <a:t>Since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sim_USTAT</a:t>
            </a:r>
            <a:r>
              <a:rPr lang="en-US" dirty="0" smtClean="0"/>
              <a:t> is a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dirty="0" smtClean="0"/>
              <a:t> object, this line will trigger the side effects for reading and writing: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void </a:t>
            </a:r>
            <a:r>
              <a:rPr lang="en-US" dirty="0" err="1" smtClean="0"/>
              <a:t>basic_sim_UART</a:t>
            </a:r>
            <a:r>
              <a:rPr lang="en-US" dirty="0" smtClean="0"/>
              <a:t>::</a:t>
            </a:r>
            <a:r>
              <a:rPr lang="en-US" dirty="0" err="1" smtClean="0"/>
              <a:t>on_sim_URXBUF_read</a:t>
            </a:r>
            <a:r>
              <a:rPr lang="en-US" dirty="0" smtClean="0"/>
              <a:t>(std:uint32_t </a:t>
            </a:r>
            <a:r>
              <a:rPr lang="en-US" dirty="0"/>
              <a:t>v</a:t>
            </a:r>
            <a:r>
              <a:rPr lang="en-US" dirty="0" smtClean="0"/>
              <a:t>) {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device_register</a:t>
            </a:r>
            <a:r>
              <a:rPr lang="en-US" dirty="0" smtClean="0"/>
              <a:t> &amp;</a:t>
            </a:r>
            <a:r>
              <a:rPr lang="en-US" dirty="0" err="1" smtClean="0"/>
              <a:t>sim_USTAT</a:t>
            </a:r>
            <a:r>
              <a:rPr lang="en-US" dirty="0" smtClean="0"/>
              <a:t> = </a:t>
            </a:r>
            <a:r>
              <a:rPr lang="en-US" dirty="0" err="1" smtClean="0"/>
              <a:t>sim_hardware</a:t>
            </a:r>
            <a:r>
              <a:rPr lang="en-US" dirty="0" smtClean="0"/>
              <a:t>[2];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i="1" dirty="0" err="1">
                <a:solidFill>
                  <a:schemeClr val="accent1"/>
                </a:solidFill>
              </a:rPr>
              <a:t>sim_USTAT</a:t>
            </a:r>
            <a:r>
              <a:rPr lang="en-US" b="1" i="1" dirty="0">
                <a:solidFill>
                  <a:schemeClr val="accent1"/>
                </a:solidFill>
              </a:rPr>
              <a:t> &amp;= ~UART::RDR;</a:t>
            </a:r>
          </a:p>
          <a:p>
            <a:pPr lvl="3"/>
            <a:r>
              <a:rPr lang="en-US" dirty="0" smtClean="0"/>
              <a:t>};</a:t>
            </a:r>
          </a:p>
          <a:p>
            <a:pPr lvl="3"/>
            <a:endParaRPr lang="en-US" dirty="0"/>
          </a:p>
          <a:p>
            <a:r>
              <a:rPr lang="en-US" dirty="0" smtClean="0"/>
              <a:t>Our side-effect handlers need a way to read from and write to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dirty="0" err="1" smtClean="0"/>
              <a:t>s</a:t>
            </a:r>
            <a:r>
              <a:rPr lang="en-US" dirty="0" smtClean="0"/>
              <a:t> without triggering more side effects.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85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 Backdoor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add member functions to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dirty="0" smtClean="0"/>
              <a:t> to do this: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class </a:t>
            </a:r>
            <a:r>
              <a:rPr lang="en-US" dirty="0" err="1"/>
              <a:t>device_register</a:t>
            </a:r>
            <a:r>
              <a:rPr lang="en-US" dirty="0"/>
              <a:t> {</a:t>
            </a:r>
          </a:p>
          <a:p>
            <a:pPr lvl="3"/>
            <a:r>
              <a:rPr lang="en-US" dirty="0"/>
              <a:t>public:</a:t>
            </a:r>
          </a:p>
          <a:p>
            <a:pPr lvl="3"/>
            <a:r>
              <a:rPr lang="en-US" dirty="0" smtClean="0"/>
              <a:t>    </a:t>
            </a:r>
            <a:r>
              <a:rPr lang="en-US" dirty="0" err="1"/>
              <a:t>std</a:t>
            </a:r>
            <a:r>
              <a:rPr lang="en-US" dirty="0"/>
              <a:t>::uint32_t </a:t>
            </a:r>
            <a:r>
              <a:rPr lang="en-US" dirty="0" err="1"/>
              <a:t>backdoor_read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 { return value; }</a:t>
            </a:r>
          </a:p>
          <a:p>
            <a:pPr lvl="3"/>
            <a:r>
              <a:rPr lang="en-US" dirty="0"/>
              <a:t>    void </a:t>
            </a:r>
            <a:r>
              <a:rPr lang="en-US" dirty="0" err="1"/>
              <a:t>backdoor_write</a:t>
            </a:r>
            <a:r>
              <a:rPr lang="en-US" dirty="0"/>
              <a:t>(</a:t>
            </a:r>
            <a:r>
              <a:rPr lang="en-US" dirty="0" err="1"/>
              <a:t>std</a:t>
            </a:r>
            <a:r>
              <a:rPr lang="en-US" dirty="0"/>
              <a:t>::uint32_t v) { value = v; }</a:t>
            </a:r>
          </a:p>
          <a:p>
            <a:pPr lvl="3"/>
            <a:r>
              <a:rPr lang="en-US" dirty="0"/>
              <a:t>    void </a:t>
            </a:r>
            <a:r>
              <a:rPr lang="en-US" dirty="0" err="1"/>
              <a:t>backdoor_bit_and</a:t>
            </a:r>
            <a:r>
              <a:rPr lang="en-US" dirty="0"/>
              <a:t>(</a:t>
            </a:r>
            <a:r>
              <a:rPr lang="en-US" dirty="0" err="1"/>
              <a:t>std</a:t>
            </a:r>
            <a:r>
              <a:rPr lang="en-US" dirty="0"/>
              <a:t>::uint32_t v) { value &amp;= v; }</a:t>
            </a:r>
          </a:p>
          <a:p>
            <a:pPr lvl="3"/>
            <a:r>
              <a:rPr lang="en-US" dirty="0"/>
              <a:t>    void </a:t>
            </a:r>
            <a:r>
              <a:rPr lang="en-US" dirty="0" err="1"/>
              <a:t>backdoor_bit_or</a:t>
            </a:r>
            <a:r>
              <a:rPr lang="en-US" dirty="0"/>
              <a:t>(</a:t>
            </a:r>
            <a:r>
              <a:rPr lang="en-US" dirty="0" err="1"/>
              <a:t>std</a:t>
            </a:r>
            <a:r>
              <a:rPr lang="en-US" dirty="0"/>
              <a:t>::uint32_t v) { value |= v; </a:t>
            </a:r>
            <a:r>
              <a:rPr lang="en-US" dirty="0" smtClean="0"/>
              <a:t>}</a:t>
            </a:r>
          </a:p>
          <a:p>
            <a:pPr lvl="3"/>
            <a:r>
              <a:rPr lang="en-US" dirty="0" smtClean="0"/>
              <a:t>    ~~~</a:t>
            </a:r>
            <a:endParaRPr lang="en-US" dirty="0"/>
          </a:p>
          <a:p>
            <a:pPr lvl="3"/>
            <a:r>
              <a:rPr lang="en-US" dirty="0" smtClean="0"/>
              <a:t>};</a:t>
            </a:r>
          </a:p>
          <a:p>
            <a:pPr lvl="3"/>
            <a:endParaRPr lang="en-US" dirty="0"/>
          </a:p>
          <a:p>
            <a:r>
              <a:rPr lang="en-US" dirty="0" smtClean="0"/>
              <a:t>However, we probably don’t want these functions to be available to the whole application…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4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 Backdoor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an alternative, we can make them protected members of </a:t>
            </a:r>
            <a:r>
              <a:rPr lang="en-US" spc="-150" dirty="0" err="1" smtClean="0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dirty="0" smtClean="0"/>
              <a:t>…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class </a:t>
            </a:r>
            <a:r>
              <a:rPr lang="en-US" dirty="0" err="1"/>
              <a:t>device_register</a:t>
            </a:r>
            <a:r>
              <a:rPr lang="en-US" dirty="0"/>
              <a:t> </a:t>
            </a:r>
            <a:r>
              <a:rPr lang="en-US" dirty="0" smtClean="0"/>
              <a:t>{</a:t>
            </a:r>
            <a:endParaRPr lang="en-US" dirty="0"/>
          </a:p>
          <a:p>
            <a:pPr lvl="3"/>
            <a:r>
              <a:rPr lang="en-US" b="1" i="1" dirty="0">
                <a:solidFill>
                  <a:schemeClr val="accent1"/>
                </a:solidFill>
              </a:rPr>
              <a:t>protected:</a:t>
            </a:r>
          </a:p>
          <a:p>
            <a:pPr lvl="3"/>
            <a:r>
              <a:rPr lang="en-US" dirty="0" smtClean="0"/>
              <a:t>    </a:t>
            </a:r>
            <a:r>
              <a:rPr lang="en-US" dirty="0" err="1" smtClean="0"/>
              <a:t>std</a:t>
            </a:r>
            <a:r>
              <a:rPr lang="en-US" dirty="0" smtClean="0"/>
              <a:t>::uint32_t </a:t>
            </a:r>
            <a:r>
              <a:rPr lang="en-US" dirty="0" err="1" smtClean="0"/>
              <a:t>backdoor_read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 { return value; </a:t>
            </a:r>
            <a:r>
              <a:rPr lang="en-US" dirty="0" smtClean="0"/>
              <a:t>}</a:t>
            </a:r>
          </a:p>
          <a:p>
            <a:pPr lvl="3"/>
            <a:r>
              <a:rPr lang="en-US" dirty="0" smtClean="0"/>
              <a:t>    </a:t>
            </a:r>
            <a:r>
              <a:rPr lang="en-US" dirty="0"/>
              <a:t>void </a:t>
            </a:r>
            <a:r>
              <a:rPr lang="en-US" dirty="0" err="1" smtClean="0"/>
              <a:t>backdoor_write</a:t>
            </a:r>
            <a:r>
              <a:rPr lang="en-US" dirty="0" smtClean="0"/>
              <a:t>(</a:t>
            </a:r>
            <a:r>
              <a:rPr lang="en-US" dirty="0" err="1"/>
              <a:t>std</a:t>
            </a:r>
            <a:r>
              <a:rPr lang="en-US" dirty="0"/>
              <a:t>::uint32_t</a:t>
            </a:r>
            <a:r>
              <a:rPr lang="en-US" dirty="0" smtClean="0"/>
              <a:t> </a:t>
            </a:r>
            <a:r>
              <a:rPr lang="en-US" dirty="0"/>
              <a:t>v) { value = v; </a:t>
            </a:r>
            <a:r>
              <a:rPr lang="en-US" dirty="0" smtClean="0"/>
              <a:t>}</a:t>
            </a:r>
          </a:p>
          <a:p>
            <a:pPr lvl="3"/>
            <a:r>
              <a:rPr lang="en-US" dirty="0" smtClean="0"/>
              <a:t>    </a:t>
            </a:r>
            <a:r>
              <a:rPr lang="en-US" dirty="0"/>
              <a:t>void </a:t>
            </a:r>
            <a:r>
              <a:rPr lang="en-US" dirty="0" err="1" smtClean="0"/>
              <a:t>backdoor_bit_and</a:t>
            </a:r>
            <a:r>
              <a:rPr lang="en-US" dirty="0" smtClean="0"/>
              <a:t>(</a:t>
            </a:r>
            <a:r>
              <a:rPr lang="en-US" dirty="0" err="1"/>
              <a:t>std</a:t>
            </a:r>
            <a:r>
              <a:rPr lang="en-US" dirty="0"/>
              <a:t>::uint32_t</a:t>
            </a:r>
            <a:r>
              <a:rPr lang="en-US" dirty="0" smtClean="0"/>
              <a:t> </a:t>
            </a:r>
            <a:r>
              <a:rPr lang="en-US" dirty="0"/>
              <a:t>v) { value &amp;= v; </a:t>
            </a:r>
            <a:r>
              <a:rPr lang="en-US" dirty="0" smtClean="0"/>
              <a:t>}</a:t>
            </a:r>
          </a:p>
          <a:p>
            <a:pPr lvl="3"/>
            <a:r>
              <a:rPr lang="en-US" dirty="0" smtClean="0"/>
              <a:t>    </a:t>
            </a:r>
            <a:r>
              <a:rPr lang="en-US" dirty="0"/>
              <a:t>void </a:t>
            </a:r>
            <a:r>
              <a:rPr lang="en-US" dirty="0" err="1" smtClean="0"/>
              <a:t>backdoor_bit_or</a:t>
            </a:r>
            <a:r>
              <a:rPr lang="en-US" dirty="0" smtClean="0"/>
              <a:t>(</a:t>
            </a:r>
            <a:r>
              <a:rPr lang="en-US" dirty="0" err="1"/>
              <a:t>std</a:t>
            </a:r>
            <a:r>
              <a:rPr lang="en-US" dirty="0"/>
              <a:t>::uint32_t</a:t>
            </a:r>
            <a:r>
              <a:rPr lang="en-US" dirty="0" smtClean="0"/>
              <a:t> </a:t>
            </a:r>
            <a:r>
              <a:rPr lang="en-US" dirty="0"/>
              <a:t>v) { value |= v; </a:t>
            </a:r>
            <a:r>
              <a:rPr lang="en-US" dirty="0" smtClean="0"/>
              <a:t>}</a:t>
            </a:r>
          </a:p>
          <a:p>
            <a:pPr lvl="3"/>
            <a:r>
              <a:rPr lang="en-US" dirty="0" smtClean="0"/>
              <a:t>    ~~~</a:t>
            </a:r>
            <a:endParaRPr lang="en-US" dirty="0"/>
          </a:p>
          <a:p>
            <a:pPr lvl="3"/>
            <a:r>
              <a:rPr lang="en-US" dirty="0" smtClean="0"/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97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 Backdoor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we can make these members accessible only through a derived class, </a:t>
            </a:r>
            <a:r>
              <a:rPr lang="en-US" spc="-150" dirty="0" err="1" smtClean="0">
                <a:latin typeface="Consolas" pitchFamily="49" charset="0"/>
                <a:cs typeface="Consolas" pitchFamily="49" charset="0"/>
              </a:rPr>
              <a:t>sim_device_register</a:t>
            </a:r>
            <a:r>
              <a:rPr lang="en-US" dirty="0" smtClean="0"/>
              <a:t>…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class </a:t>
            </a:r>
            <a:r>
              <a:rPr lang="en-US" b="1" i="1" dirty="0" err="1">
                <a:solidFill>
                  <a:schemeClr val="accent1"/>
                </a:solidFill>
              </a:rPr>
              <a:t>sim_</a:t>
            </a:r>
            <a:r>
              <a:rPr lang="en-US" dirty="0" err="1" smtClean="0"/>
              <a:t>device_register</a:t>
            </a:r>
            <a:r>
              <a:rPr lang="en-US" b="1" i="1" dirty="0">
                <a:solidFill>
                  <a:schemeClr val="accent1"/>
                </a:solidFill>
              </a:rPr>
              <a:t>: public </a:t>
            </a:r>
            <a:r>
              <a:rPr lang="en-US" b="1" i="1" dirty="0" err="1">
                <a:solidFill>
                  <a:schemeClr val="accent1"/>
                </a:solidFill>
              </a:rPr>
              <a:t>device_register</a:t>
            </a:r>
            <a:r>
              <a:rPr lang="en-US" dirty="0" smtClean="0"/>
              <a:t> </a:t>
            </a:r>
            <a:r>
              <a:rPr lang="en-US" dirty="0"/>
              <a:t>{</a:t>
            </a:r>
          </a:p>
          <a:p>
            <a:pPr lvl="3"/>
            <a:r>
              <a:rPr lang="en-US" dirty="0" smtClean="0"/>
              <a:t>public:</a:t>
            </a:r>
            <a:endParaRPr lang="en-US" dirty="0"/>
          </a:p>
          <a:p>
            <a:pPr lvl="3"/>
            <a:r>
              <a:rPr lang="en-US" dirty="0" smtClean="0"/>
              <a:t>    using </a:t>
            </a:r>
            <a:r>
              <a:rPr lang="en-US" dirty="0" err="1" smtClean="0"/>
              <a:t>device_register</a:t>
            </a:r>
            <a:r>
              <a:rPr lang="en-US" dirty="0" smtClean="0"/>
              <a:t>::</a:t>
            </a:r>
            <a:r>
              <a:rPr lang="en-US" dirty="0" err="1" smtClean="0"/>
              <a:t>backdoor_read</a:t>
            </a:r>
            <a:r>
              <a:rPr lang="en-US" dirty="0" smtClean="0"/>
              <a:t>;</a:t>
            </a:r>
          </a:p>
          <a:p>
            <a:pPr lvl="3"/>
            <a:r>
              <a:rPr lang="en-US" dirty="0" smtClean="0"/>
              <a:t>    using </a:t>
            </a:r>
            <a:r>
              <a:rPr lang="en-US" dirty="0" err="1"/>
              <a:t>device_register</a:t>
            </a:r>
            <a:r>
              <a:rPr lang="en-US" dirty="0" smtClean="0"/>
              <a:t>::</a:t>
            </a:r>
            <a:r>
              <a:rPr lang="en-US" dirty="0" err="1" smtClean="0"/>
              <a:t>backdoor_write</a:t>
            </a:r>
            <a:r>
              <a:rPr lang="en-US" dirty="0" smtClean="0"/>
              <a:t>;</a:t>
            </a:r>
          </a:p>
          <a:p>
            <a:pPr lvl="3"/>
            <a:r>
              <a:rPr lang="en-US" dirty="0" smtClean="0"/>
              <a:t>    using </a:t>
            </a:r>
            <a:r>
              <a:rPr lang="en-US" dirty="0" err="1"/>
              <a:t>device_register</a:t>
            </a:r>
            <a:r>
              <a:rPr lang="en-US" dirty="0" smtClean="0"/>
              <a:t>::</a:t>
            </a:r>
            <a:r>
              <a:rPr lang="en-US" dirty="0" err="1" smtClean="0"/>
              <a:t>backdoor_bit_and</a:t>
            </a:r>
            <a:r>
              <a:rPr lang="en-US" dirty="0" smtClean="0"/>
              <a:t>;</a:t>
            </a:r>
          </a:p>
          <a:p>
            <a:pPr lvl="3"/>
            <a:r>
              <a:rPr lang="en-US" dirty="0" smtClean="0"/>
              <a:t>    using </a:t>
            </a:r>
            <a:r>
              <a:rPr lang="en-US" dirty="0" err="1"/>
              <a:t>device_register</a:t>
            </a:r>
            <a:r>
              <a:rPr lang="en-US" dirty="0" smtClean="0"/>
              <a:t>::</a:t>
            </a:r>
            <a:r>
              <a:rPr lang="en-US" dirty="0" err="1" smtClean="0"/>
              <a:t>backdoor_bit_or</a:t>
            </a:r>
            <a:r>
              <a:rPr lang="en-US" dirty="0" smtClean="0"/>
              <a:t>;</a:t>
            </a:r>
            <a:endParaRPr lang="en-US" dirty="0"/>
          </a:p>
          <a:p>
            <a:pPr lvl="3"/>
            <a:r>
              <a:rPr lang="en-US" dirty="0" smtClean="0"/>
              <a:t>};</a:t>
            </a:r>
          </a:p>
          <a:p>
            <a:pPr lvl="3"/>
            <a:endParaRPr lang="en-US" dirty="0"/>
          </a:p>
          <a:p>
            <a:pPr lvl="3"/>
            <a:r>
              <a:rPr lang="en-US" dirty="0" err="1" smtClean="0"/>
              <a:t>static_assert</a:t>
            </a:r>
            <a:r>
              <a:rPr lang="en-US" dirty="0" smtClean="0"/>
              <a:t>(</a:t>
            </a:r>
          </a:p>
          <a:p>
            <a:pPr lvl="3"/>
            <a:r>
              <a:rPr lang="en-US" dirty="0" smtClean="0"/>
              <a:t>    </a:t>
            </a:r>
            <a:r>
              <a:rPr lang="en-US" dirty="0" err="1" smtClean="0"/>
              <a:t>is_layout_compatible_v</a:t>
            </a:r>
            <a:r>
              <a:rPr lang="en-US" dirty="0" smtClean="0"/>
              <a:t>&lt;</a:t>
            </a:r>
            <a:r>
              <a:rPr lang="en-US" dirty="0" err="1" smtClean="0"/>
              <a:t>sim_device_register</a:t>
            </a:r>
            <a:r>
              <a:rPr lang="en-US" dirty="0" smtClean="0"/>
              <a:t>, </a:t>
            </a:r>
            <a:r>
              <a:rPr lang="en-US" dirty="0" err="1" smtClean="0"/>
              <a:t>device_register</a:t>
            </a:r>
            <a:r>
              <a:rPr lang="en-US" dirty="0"/>
              <a:t>&gt;</a:t>
            </a:r>
            <a:r>
              <a:rPr lang="en-US" dirty="0" smtClean="0"/>
              <a:t>,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"Ensure layout compatibility of </a:t>
            </a:r>
            <a:r>
              <a:rPr lang="en-US" dirty="0" err="1" smtClean="0"/>
              <a:t>device_register</a:t>
            </a:r>
            <a:r>
              <a:rPr lang="en-US" dirty="0" smtClean="0"/>
              <a:t> types");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0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a Backdoor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and use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sim_device_register</a:t>
            </a:r>
            <a:r>
              <a:rPr lang="en-US" dirty="0" smtClean="0"/>
              <a:t> in </a:t>
            </a:r>
            <a:r>
              <a:rPr lang="en-US" spc="-150" dirty="0" err="1" smtClean="0">
                <a:latin typeface="Consolas" pitchFamily="49" charset="0"/>
                <a:cs typeface="Consolas" pitchFamily="49" charset="0"/>
              </a:rPr>
              <a:t>basic_sim_UART</a:t>
            </a:r>
            <a:r>
              <a:rPr lang="en-US" dirty="0" smtClean="0"/>
              <a:t> instead: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class </a:t>
            </a:r>
            <a:r>
              <a:rPr lang="en-US" dirty="0" err="1"/>
              <a:t>basic_sim_UART</a:t>
            </a:r>
            <a:r>
              <a:rPr lang="en-US" dirty="0"/>
              <a:t> {</a:t>
            </a:r>
          </a:p>
          <a:p>
            <a:pPr lvl="3"/>
            <a:r>
              <a:rPr lang="en-US" dirty="0"/>
              <a:t>public:</a:t>
            </a:r>
          </a:p>
          <a:p>
            <a:pPr lvl="3"/>
            <a:r>
              <a:rPr lang="en-US" dirty="0"/>
              <a:t>    </a:t>
            </a:r>
            <a:r>
              <a:rPr lang="en-US" dirty="0" smtClean="0"/>
              <a:t>~~~</a:t>
            </a:r>
            <a:endParaRPr lang="en-US" dirty="0"/>
          </a:p>
          <a:p>
            <a:pPr lvl="3"/>
            <a:r>
              <a:rPr lang="en-US" dirty="0"/>
              <a:t>private:</a:t>
            </a:r>
          </a:p>
          <a:p>
            <a:pPr lvl="3"/>
            <a:r>
              <a:rPr lang="en-US" dirty="0"/>
              <a:t>    static </a:t>
            </a:r>
            <a:r>
              <a:rPr lang="en-US" b="1" i="1" dirty="0" err="1">
                <a:solidFill>
                  <a:schemeClr val="accent1"/>
                </a:solidFill>
              </a:rPr>
              <a:t>sim_</a:t>
            </a:r>
            <a:r>
              <a:rPr lang="en-US" dirty="0" err="1" smtClean="0"/>
              <a:t>device_register</a:t>
            </a:r>
            <a:r>
              <a:rPr lang="en-US" dirty="0" smtClean="0"/>
              <a:t> </a:t>
            </a:r>
            <a:r>
              <a:rPr lang="en-US" dirty="0" err="1"/>
              <a:t>sim_hardware</a:t>
            </a:r>
            <a:r>
              <a:rPr lang="en-US" dirty="0"/>
              <a:t>[6];</a:t>
            </a:r>
          </a:p>
          <a:p>
            <a:pPr lvl="3"/>
            <a:r>
              <a:rPr lang="en-US" dirty="0"/>
              <a:t>    static </a:t>
            </a:r>
            <a:r>
              <a:rPr lang="en-US" dirty="0" err="1"/>
              <a:t>device_register</a:t>
            </a:r>
            <a:r>
              <a:rPr lang="en-US" dirty="0"/>
              <a:t>::</a:t>
            </a:r>
            <a:r>
              <a:rPr lang="en-US" dirty="0" err="1"/>
              <a:t>effect_handlers</a:t>
            </a:r>
            <a:r>
              <a:rPr lang="en-US" dirty="0"/>
              <a:t>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sim_handlers</a:t>
            </a:r>
            <a:r>
              <a:rPr lang="en-US" dirty="0"/>
              <a:t>[6</a:t>
            </a:r>
            <a:r>
              <a:rPr lang="en-US" dirty="0" smtClean="0"/>
              <a:t>];</a:t>
            </a:r>
          </a:p>
          <a:p>
            <a:pPr lvl="3"/>
            <a:r>
              <a:rPr lang="en-US" dirty="0" smtClean="0"/>
              <a:t>    ~~~</a:t>
            </a:r>
            <a:endParaRPr lang="en-US" b="1" i="1" dirty="0">
              <a:solidFill>
                <a:schemeClr val="accent1"/>
              </a:solidFill>
            </a:endParaRPr>
          </a:p>
          <a:p>
            <a:pPr lvl="3"/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1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Embedded applications are generally written for specific hardware.</a:t>
            </a:r>
          </a:p>
          <a:p>
            <a:pPr lvl="4"/>
            <a:r>
              <a:rPr lang="en-US" dirty="0" smtClean="0"/>
              <a:t>Obviously, our application needs to work on that </a:t>
            </a:r>
            <a:r>
              <a:rPr lang="en-US" b="1" i="1" dirty="0" smtClean="0">
                <a:solidFill>
                  <a:schemeClr val="accent1"/>
                </a:solidFill>
                <a:cs typeface="Consolas" pitchFamily="49" charset="0"/>
              </a:rPr>
              <a:t>target </a:t>
            </a:r>
            <a:r>
              <a:rPr lang="en-US" b="1" i="1" dirty="0">
                <a:solidFill>
                  <a:schemeClr val="accent1"/>
                </a:solidFill>
                <a:cs typeface="Consolas" pitchFamily="49" charset="0"/>
              </a:rPr>
              <a:t>hardware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r>
              <a:rPr lang="en-US" dirty="0"/>
              <a:t>However, </a:t>
            </a:r>
            <a:r>
              <a:rPr lang="en-US" dirty="0" smtClean="0"/>
              <a:t>developing </a:t>
            </a:r>
            <a:r>
              <a:rPr lang="en-US" dirty="0"/>
              <a:t>on real hardware isn’t always </a:t>
            </a:r>
            <a:r>
              <a:rPr lang="en-US" dirty="0" smtClean="0"/>
              <a:t>ideal – it carries certain </a:t>
            </a:r>
            <a:r>
              <a:rPr lang="en-US" b="1" i="1" dirty="0" smtClean="0">
                <a:solidFill>
                  <a:schemeClr val="accent1"/>
                </a:solidFill>
              </a:rPr>
              <a:t>costs</a:t>
            </a:r>
            <a:r>
              <a:rPr lang="en-US" dirty="0" smtClean="0"/>
              <a:t>.</a:t>
            </a:r>
          </a:p>
          <a:p>
            <a:pPr lvl="4"/>
            <a:r>
              <a:rPr lang="en-US" dirty="0" smtClean="0"/>
              <a:t>For one thing, it takes time to upload code to the hardware.</a:t>
            </a:r>
          </a:p>
          <a:p>
            <a:pPr lvl="4"/>
            <a:r>
              <a:rPr lang="en-US" dirty="0" smtClean="0"/>
              <a:t>Using real hardware also limits our ability to test and debug the code (e.g., we might need a hardware debugger).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We can minimize the impact of these costs on development if we can also run (most of) our application in a </a:t>
            </a:r>
            <a:r>
              <a:rPr lang="en-US" b="1" i="1" dirty="0">
                <a:solidFill>
                  <a:schemeClr val="accent1"/>
                </a:solidFill>
                <a:cs typeface="Consolas" pitchFamily="49" charset="0"/>
              </a:rPr>
              <a:t>simulated environment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50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a Backdoor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our side-effect handlers can use these backdoors…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void </a:t>
            </a:r>
            <a:r>
              <a:rPr lang="en-US" dirty="0" err="1" smtClean="0"/>
              <a:t>basic_sim_UART</a:t>
            </a:r>
            <a:r>
              <a:rPr lang="en-US" dirty="0" smtClean="0"/>
              <a:t>::</a:t>
            </a:r>
            <a:r>
              <a:rPr lang="en-US" dirty="0" err="1" smtClean="0"/>
              <a:t>on_sim_URXBUF_read</a:t>
            </a:r>
            <a:r>
              <a:rPr lang="en-US" dirty="0" smtClean="0"/>
              <a:t>(std:uint32_t </a:t>
            </a:r>
            <a:r>
              <a:rPr lang="en-US" dirty="0"/>
              <a:t>v</a:t>
            </a:r>
            <a:r>
              <a:rPr lang="en-US" dirty="0" smtClean="0"/>
              <a:t>) {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i="1" dirty="0" err="1">
                <a:solidFill>
                  <a:schemeClr val="accent1"/>
                </a:solidFill>
              </a:rPr>
              <a:t>sim_</a:t>
            </a:r>
            <a:r>
              <a:rPr lang="en-US" dirty="0" err="1" smtClean="0"/>
              <a:t>device_register</a:t>
            </a:r>
            <a:r>
              <a:rPr lang="en-US" dirty="0" smtClean="0"/>
              <a:t> &amp;</a:t>
            </a:r>
            <a:r>
              <a:rPr lang="en-US" dirty="0" err="1" smtClean="0"/>
              <a:t>sim_USTAT</a:t>
            </a:r>
            <a:r>
              <a:rPr lang="en-US" dirty="0" smtClean="0"/>
              <a:t> = </a:t>
            </a:r>
            <a:r>
              <a:rPr lang="en-US" dirty="0" err="1" smtClean="0"/>
              <a:t>sim_hardware</a:t>
            </a:r>
            <a:r>
              <a:rPr lang="en-US" dirty="0" smtClean="0"/>
              <a:t>[2];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sim_USTAT</a:t>
            </a:r>
            <a:r>
              <a:rPr lang="en-US" b="1" i="1" dirty="0" err="1">
                <a:solidFill>
                  <a:schemeClr val="accent1"/>
                </a:solidFill>
              </a:rPr>
              <a:t>.backdoor_bit_and</a:t>
            </a:r>
            <a:r>
              <a:rPr lang="en-US" b="1" i="1" dirty="0">
                <a:solidFill>
                  <a:schemeClr val="accent1"/>
                </a:solidFill>
              </a:rPr>
              <a:t>(</a:t>
            </a:r>
            <a:r>
              <a:rPr lang="en-US" dirty="0" smtClean="0"/>
              <a:t>~</a:t>
            </a:r>
            <a:r>
              <a:rPr lang="en-US" dirty="0"/>
              <a:t>UART::</a:t>
            </a:r>
            <a:r>
              <a:rPr lang="en-US" dirty="0" smtClean="0"/>
              <a:t>RDR</a:t>
            </a:r>
            <a:r>
              <a:rPr lang="en-US" b="1" i="1" dirty="0">
                <a:solidFill>
                  <a:schemeClr val="accent1"/>
                </a:solidFill>
              </a:rPr>
              <a:t>)</a:t>
            </a:r>
            <a:r>
              <a:rPr lang="en-US" dirty="0" smtClean="0"/>
              <a:t>;</a:t>
            </a:r>
            <a:endParaRPr lang="en-US" dirty="0"/>
          </a:p>
          <a:p>
            <a:pPr lvl="3"/>
            <a:r>
              <a:rPr lang="en-US" dirty="0" smtClean="0"/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79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a Backdoor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…while code in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UART</a:t>
            </a:r>
            <a:r>
              <a:rPr lang="en-US" dirty="0" smtClean="0"/>
              <a:t> and elsewhere sees plain </a:t>
            </a:r>
            <a:r>
              <a:rPr lang="en-US" spc="-150" dirty="0" err="1" smtClean="0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dirty="0" err="1" smtClean="0"/>
              <a:t>s</a:t>
            </a:r>
            <a:r>
              <a:rPr lang="en-US" dirty="0" smtClean="0"/>
              <a:t> with no backdoors: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class </a:t>
            </a:r>
            <a:r>
              <a:rPr lang="en-US" dirty="0" smtClean="0"/>
              <a:t>UART: public </a:t>
            </a:r>
            <a:r>
              <a:rPr lang="en-US" dirty="0" err="1" smtClean="0"/>
              <a:t>basic_UART</a:t>
            </a:r>
            <a:r>
              <a:rPr lang="en-US" dirty="0" smtClean="0"/>
              <a:t> </a:t>
            </a:r>
            <a:r>
              <a:rPr lang="en-US" dirty="0"/>
              <a:t>{</a:t>
            </a:r>
          </a:p>
          <a:p>
            <a:pPr lvl="3"/>
            <a:r>
              <a:rPr lang="en-US" dirty="0"/>
              <a:t>    ~~~</a:t>
            </a:r>
          </a:p>
          <a:p>
            <a:pPr lvl="3"/>
            <a:r>
              <a:rPr lang="en-US" dirty="0"/>
              <a:t>private:</a:t>
            </a:r>
          </a:p>
          <a:p>
            <a:pPr lvl="3"/>
            <a:r>
              <a:rPr lang="en-US" dirty="0"/>
              <a:t>    </a:t>
            </a:r>
            <a:r>
              <a:rPr lang="en-US" dirty="0" err="1"/>
              <a:t>device_register</a:t>
            </a:r>
            <a:r>
              <a:rPr lang="en-US" dirty="0"/>
              <a:t> ULCON;</a:t>
            </a:r>
          </a:p>
          <a:p>
            <a:pPr lvl="3"/>
            <a:r>
              <a:rPr lang="en-US" dirty="0"/>
              <a:t>    </a:t>
            </a:r>
            <a:r>
              <a:rPr lang="en-US" dirty="0" err="1"/>
              <a:t>device_register</a:t>
            </a:r>
            <a:r>
              <a:rPr lang="en-US" dirty="0"/>
              <a:t> UCON;</a:t>
            </a:r>
          </a:p>
          <a:p>
            <a:pPr lvl="3"/>
            <a:r>
              <a:rPr lang="en-US" dirty="0"/>
              <a:t>    </a:t>
            </a:r>
            <a:r>
              <a:rPr lang="en-US" dirty="0" err="1"/>
              <a:t>device_register</a:t>
            </a:r>
            <a:r>
              <a:rPr lang="en-US" dirty="0"/>
              <a:t> USTAT;</a:t>
            </a:r>
          </a:p>
          <a:p>
            <a:pPr lvl="3"/>
            <a:r>
              <a:rPr lang="en-US" dirty="0"/>
              <a:t>    ~~~</a:t>
            </a:r>
          </a:p>
          <a:p>
            <a:pPr lvl="3"/>
            <a:r>
              <a:rPr lang="en-US" dirty="0" smtClean="0"/>
              <a:t>};</a:t>
            </a:r>
          </a:p>
          <a:p>
            <a:pPr lvl="3"/>
            <a:endParaRPr lang="en-US" dirty="0"/>
          </a:p>
          <a:p>
            <a:r>
              <a:rPr lang="en-US" dirty="0" smtClean="0"/>
              <a:t>This is valid if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device_register</a:t>
            </a:r>
            <a:r>
              <a:rPr lang="en-US" dirty="0" smtClean="0"/>
              <a:t> and </a:t>
            </a:r>
            <a:r>
              <a:rPr lang="en-US" spc="-150" dirty="0" err="1">
                <a:latin typeface="Consolas" pitchFamily="49" charset="0"/>
                <a:cs typeface="Consolas" pitchFamily="49" charset="0"/>
              </a:rPr>
              <a:t>sim_device_register</a:t>
            </a:r>
            <a:r>
              <a:rPr lang="en-US" dirty="0" smtClean="0"/>
              <a:t> are layout-compatible.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9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we’re free to write whatever </a:t>
            </a:r>
            <a:r>
              <a:rPr lang="en-US" dirty="0" smtClean="0"/>
              <a:t>side-effect handlers our </a:t>
            </a:r>
            <a:r>
              <a:rPr lang="en-US" dirty="0"/>
              <a:t>simulation needs.</a:t>
            </a:r>
          </a:p>
          <a:p>
            <a:pPr lvl="2"/>
            <a:endParaRPr lang="en-US" dirty="0"/>
          </a:p>
          <a:p>
            <a:r>
              <a:rPr lang="en-US" dirty="0" smtClean="0"/>
              <a:t>For example, when the UART is enabled, this handler spawns </a:t>
            </a:r>
            <a:r>
              <a:rPr lang="en-US" dirty="0"/>
              <a:t>a </a:t>
            </a:r>
            <a:r>
              <a:rPr lang="en-US" dirty="0" smtClean="0"/>
              <a:t>thread that simulates receiving 100 </a:t>
            </a:r>
            <a:r>
              <a:rPr lang="en-US" spc="-150" dirty="0">
                <a:latin typeface="Consolas" pitchFamily="49" charset="0"/>
                <a:cs typeface="Consolas" pitchFamily="49" charset="0"/>
              </a:rPr>
              <a:t>'A'</a:t>
            </a:r>
            <a:r>
              <a:rPr lang="en-US" dirty="0" smtClean="0"/>
              <a:t> characters, one per second:</a:t>
            </a:r>
            <a:endParaRPr lang="en-US" dirty="0"/>
          </a:p>
          <a:p>
            <a:pPr lvl="2"/>
            <a:endParaRPr lang="en-US" dirty="0"/>
          </a:p>
          <a:p>
            <a:pPr lvl="3"/>
            <a:r>
              <a:rPr lang="en-US" dirty="0"/>
              <a:t>void </a:t>
            </a:r>
            <a:r>
              <a:rPr lang="en-US" dirty="0" err="1"/>
              <a:t>basic_sim_UART</a:t>
            </a:r>
            <a:r>
              <a:rPr lang="en-US" dirty="0"/>
              <a:t>::</a:t>
            </a:r>
            <a:r>
              <a:rPr lang="en-US" dirty="0" err="1"/>
              <a:t>on_sim_UCON_write</a:t>
            </a:r>
            <a:r>
              <a:rPr lang="en-US" dirty="0"/>
              <a:t>(</a:t>
            </a:r>
            <a:r>
              <a:rPr lang="en-US" dirty="0" err="1"/>
              <a:t>std</a:t>
            </a:r>
            <a:r>
              <a:rPr lang="en-US" dirty="0"/>
              <a:t>::uint32_t v) {</a:t>
            </a:r>
          </a:p>
          <a:p>
            <a:pPr lvl="3"/>
            <a:r>
              <a:rPr lang="en-US" dirty="0"/>
              <a:t>    if (v == (UART::RXM | UART::TXM)) {</a:t>
            </a:r>
          </a:p>
          <a:p>
            <a:pPr lvl="3"/>
            <a:r>
              <a:rPr lang="en-US" dirty="0"/>
              <a:t>        static </a:t>
            </a:r>
            <a:r>
              <a:rPr lang="en-US" dirty="0" err="1"/>
              <a:t>std</a:t>
            </a:r>
            <a:r>
              <a:rPr lang="en-US" dirty="0"/>
              <a:t>::thread </a:t>
            </a:r>
            <a:r>
              <a:rPr lang="en-US" dirty="0" err="1"/>
              <a:t>producer_thread</a:t>
            </a:r>
            <a:r>
              <a:rPr lang="en-US" dirty="0"/>
              <a:t>([]() {</a:t>
            </a:r>
          </a:p>
          <a:p>
            <a:pPr lvl="3"/>
            <a:r>
              <a:rPr lang="en-US" dirty="0"/>
              <a:t>            for 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100; ++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/>
              <a:t>{</a:t>
            </a:r>
          </a:p>
          <a:p>
            <a:pPr lvl="3"/>
            <a:r>
              <a:rPr lang="en-US" dirty="0"/>
              <a:t>               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this_thread</a:t>
            </a:r>
            <a:r>
              <a:rPr lang="en-US" dirty="0"/>
              <a:t>::</a:t>
            </a:r>
            <a:r>
              <a:rPr lang="en-US" dirty="0" err="1"/>
              <a:t>sleep_for</a:t>
            </a:r>
            <a:r>
              <a:rPr lang="en-US" dirty="0"/>
              <a:t>(1000ms);</a:t>
            </a:r>
          </a:p>
          <a:p>
            <a:pPr lvl="3"/>
            <a:r>
              <a:rPr lang="en-US" dirty="0"/>
              <a:t>                </a:t>
            </a:r>
            <a:r>
              <a:rPr lang="en-US" dirty="0" err="1"/>
              <a:t>sim_URXBUF.backdoor_write</a:t>
            </a:r>
            <a:r>
              <a:rPr lang="en-US" dirty="0"/>
              <a:t>('A');</a:t>
            </a:r>
          </a:p>
          <a:p>
            <a:pPr lvl="3"/>
            <a:r>
              <a:rPr lang="en-US" dirty="0"/>
              <a:t>                </a:t>
            </a:r>
            <a:r>
              <a:rPr lang="en-US" dirty="0" err="1" smtClean="0"/>
              <a:t>sim_USTAT.backdoor_bit_or</a:t>
            </a:r>
            <a:r>
              <a:rPr lang="en-US" dirty="0" smtClean="0"/>
              <a:t>(UART</a:t>
            </a:r>
            <a:r>
              <a:rPr lang="en-US" dirty="0"/>
              <a:t>::RDR);</a:t>
            </a:r>
          </a:p>
          <a:p>
            <a:pPr lvl="3"/>
            <a:r>
              <a:rPr lang="en-US" dirty="0"/>
              <a:t>            }</a:t>
            </a:r>
          </a:p>
          <a:p>
            <a:pPr lvl="3"/>
            <a:r>
              <a:rPr lang="en-US" dirty="0"/>
              <a:t>        });</a:t>
            </a:r>
          </a:p>
          <a:p>
            <a:pPr lvl="3"/>
            <a:r>
              <a:rPr lang="en-US" dirty="0"/>
              <a:t>        </a:t>
            </a:r>
            <a:r>
              <a:rPr lang="en-US" dirty="0" err="1"/>
              <a:t>producer_thread.detach</a:t>
            </a:r>
            <a:r>
              <a:rPr lang="en-US" dirty="0"/>
              <a:t>();</a:t>
            </a:r>
          </a:p>
          <a:p>
            <a:pPr lvl="3"/>
            <a:r>
              <a:rPr lang="en-US" dirty="0"/>
              <a:t>    }</a:t>
            </a:r>
          </a:p>
          <a:p>
            <a:pPr lvl="3"/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7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Thanks for </a:t>
            </a:r>
            <a:r>
              <a:rPr lang="en-US" dirty="0" smtClean="0"/>
              <a:t>Listening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69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CppCon. (2020, Oct 7). </a:t>
            </a:r>
            <a:r>
              <a:rPr lang="en-US" i="1" dirty="0" smtClean="0"/>
              <a:t>Memory-Mapped Devices as Objects - Dan Saks - </a:t>
            </a:r>
            <a:r>
              <a:rPr lang="en-US" i="1" dirty="0" err="1" smtClean="0"/>
              <a:t>CppCon</a:t>
            </a:r>
            <a:r>
              <a:rPr lang="en-US" i="1" dirty="0" smtClean="0"/>
              <a:t> 2020 </a:t>
            </a:r>
            <a:r>
              <a:rPr lang="en-US" dirty="0" smtClean="0"/>
              <a:t>[Video]</a:t>
            </a:r>
            <a:r>
              <a:rPr lang="it-IT" dirty="0" smtClean="0"/>
              <a:t>. YouTube. </a:t>
            </a:r>
            <a:r>
              <a:rPr lang="it-IT" u="sng" dirty="0" smtClean="0">
                <a:solidFill>
                  <a:srgbClr val="002060"/>
                </a:solidFill>
              </a:rPr>
              <a:t>https://youtu.be/uwzuAGtAEFk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06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examine a simple program that runs on the ARM Evaluator 7-T (E7T).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The example program:</a:t>
            </a:r>
          </a:p>
          <a:p>
            <a:pPr lvl="4"/>
            <a:r>
              <a:rPr lang="en-US" dirty="0" smtClean="0"/>
              <a:t>reads data from a serial port (UART), one character at a time, and</a:t>
            </a:r>
          </a:p>
          <a:p>
            <a:pPr lvl="4"/>
            <a:r>
              <a:rPr lang="en-US" dirty="0" smtClean="0"/>
              <a:t>displays that character on a 7-segment display.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 smtClean="0"/>
              <a:t>Then we’ll make the same main program run on a simple simulation of that hardware as a traditional </a:t>
            </a:r>
            <a:r>
              <a:rPr lang="en-US" dirty="0" smtClean="0"/>
              <a:t>application</a:t>
            </a:r>
            <a:r>
              <a:rPr lang="en-US" dirty="0" smtClean="0"/>
              <a:t>.</a:t>
            </a:r>
            <a:endParaRPr lang="en-US" dirty="0"/>
          </a:p>
          <a:p>
            <a:pPr lvl="4"/>
            <a:r>
              <a:rPr lang="en-US" dirty="0" smtClean="0"/>
              <a:t>In both versions, the program’s code will be identical down to the level of using individual hardware registers.</a:t>
            </a:r>
          </a:p>
          <a:p>
            <a:pPr lvl="4"/>
            <a:r>
              <a:rPr lang="en-US" dirty="0" smtClean="0"/>
              <a:t>We’ll use operator overloading to make the simulated registers behave similarly to the target hardware registers.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97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ARM Evaluator-7T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2022 by Ben Saks and Dan Saks</a:t>
            </a:r>
            <a:endParaRPr lang="en-US" dirty="0"/>
          </a:p>
        </p:txBody>
      </p:sp>
      <p:sp>
        <p:nvSpPr>
          <p:cNvPr id="6" name="Rectangle 8"/>
          <p:cNvSpPr txBox="1">
            <a:spLocks noChangeArrowheads="1"/>
          </p:cNvSpPr>
          <p:nvPr/>
        </p:nvSpPr>
        <p:spPr>
          <a:xfrm>
            <a:off x="5577838" y="1051586"/>
            <a:ext cx="4206195" cy="5303462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2300" dirty="0" smtClean="0">
              <a:solidFill>
                <a:schemeClr val="accent2"/>
              </a:solidFill>
            </a:endParaRP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sz="2300" dirty="0" smtClean="0">
                <a:solidFill>
                  <a:schemeClr val="accent1"/>
                </a:solidFill>
              </a:rPr>
              <a:t>7-segment display</a:t>
            </a:r>
          </a:p>
          <a:p>
            <a:pPr marL="0" indent="0" algn="r">
              <a:spcBef>
                <a:spcPts val="0"/>
              </a:spcBef>
              <a:buFont typeface="Arial" pitchFamily="34" charset="0"/>
              <a:buNone/>
            </a:pPr>
            <a:endParaRPr lang="en-US" sz="2300" dirty="0" smtClean="0">
              <a:solidFill>
                <a:schemeClr val="accent2"/>
              </a:solidFill>
            </a:endParaRPr>
          </a:p>
          <a:p>
            <a:pPr marL="0" indent="0" algn="r">
              <a:spcBef>
                <a:spcPts val="0"/>
              </a:spcBef>
              <a:buFont typeface="Arial" pitchFamily="34" charset="0"/>
              <a:buNone/>
            </a:pPr>
            <a:r>
              <a:rPr lang="en-US" sz="2300" dirty="0" smtClean="0">
                <a:solidFill>
                  <a:schemeClr val="accent2"/>
                </a:solidFill>
              </a:rPr>
              <a:t>user serial port (COM0)</a:t>
            </a:r>
          </a:p>
          <a:p>
            <a:pPr marL="0" indent="0" algn="r">
              <a:spcBef>
                <a:spcPts val="0"/>
              </a:spcBef>
              <a:buFont typeface="Arial" pitchFamily="34" charset="0"/>
              <a:buNone/>
            </a:pPr>
            <a:endParaRPr lang="en-US" sz="2300" dirty="0" smtClean="0"/>
          </a:p>
          <a:p>
            <a:pPr marL="0" indent="0" algn="r">
              <a:spcBef>
                <a:spcPts val="0"/>
              </a:spcBef>
              <a:buFont typeface="Arial" pitchFamily="34" charset="0"/>
              <a:buNone/>
            </a:pPr>
            <a:endParaRPr lang="en-US" sz="2300" dirty="0" smtClean="0"/>
          </a:p>
          <a:p>
            <a:pPr marL="0" indent="0" algn="r">
              <a:spcBef>
                <a:spcPts val="0"/>
              </a:spcBef>
              <a:buFont typeface="Arial" pitchFamily="34" charset="0"/>
              <a:buNone/>
            </a:pPr>
            <a:endParaRPr lang="en-US" sz="2300" dirty="0" smtClean="0"/>
          </a:p>
          <a:p>
            <a:pPr marL="0" indent="0" algn="r">
              <a:spcBef>
                <a:spcPts val="0"/>
              </a:spcBef>
              <a:buFont typeface="Arial" pitchFamily="34" charset="0"/>
              <a:buNone/>
            </a:pPr>
            <a:endParaRPr lang="en-US" sz="2300" dirty="0" smtClean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2300" dirty="0" smtClean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2300" dirty="0" smtClean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2300" dirty="0" smtClean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2300" dirty="0" smtClean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2300" dirty="0" smtClean="0"/>
          </a:p>
          <a:p>
            <a:pPr marL="0" indent="0" algn="r">
              <a:spcBef>
                <a:spcPts val="0"/>
              </a:spcBef>
              <a:buFont typeface="Arial" pitchFamily="34" charset="0"/>
              <a:buNone/>
            </a:pPr>
            <a:r>
              <a:rPr lang="en-US" sz="2300" dirty="0" smtClean="0">
                <a:solidFill>
                  <a:schemeClr val="accent1"/>
                </a:solidFill>
              </a:rPr>
              <a:t>debug serial port (COM1)</a:t>
            </a:r>
            <a:endParaRPr lang="en-US" sz="2300" dirty="0">
              <a:solidFill>
                <a:schemeClr val="accent1"/>
              </a:solidFill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1188769" y="1051586"/>
            <a:ext cx="4206194" cy="5303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27432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2300" kern="1200" baseline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1pPr>
            <a:lvl2pPr marL="274320" indent="-274320" algn="l" defTabSz="274320" rtl="0" eaLnBrk="1" latinLnBrk="0" hangingPunct="1">
              <a:spcBef>
                <a:spcPts val="600"/>
              </a:spcBef>
              <a:buFont typeface="Wingdings" pitchFamily="2" charset="2"/>
              <a:buChar char="ü"/>
              <a:defRPr sz="2300" i="1" kern="1200" baseline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274320" indent="0" algn="l" defTabSz="274320" rtl="0" eaLnBrk="1" latinLnBrk="0" hangingPunct="1">
              <a:spcBef>
                <a:spcPts val="0"/>
              </a:spcBef>
              <a:buFont typeface="Wingdings" pitchFamily="2" charset="2"/>
              <a:buNone/>
              <a:defRPr sz="2300" kern="1200" spc="0" baseline="0">
                <a:solidFill>
                  <a:schemeClr val="tx1"/>
                </a:solidFill>
                <a:latin typeface="Cambria" pitchFamily="18" charset="0"/>
                <a:ea typeface="+mn-ea"/>
                <a:cs typeface="Consolas" pitchFamily="49" charset="0"/>
              </a:defRPr>
            </a:lvl3pPr>
            <a:lvl4pPr marL="274320" indent="0" algn="l" defTabSz="274320" rtl="0" eaLnBrk="1" latinLnBrk="0" hangingPunct="1">
              <a:spcBef>
                <a:spcPts val="0"/>
              </a:spcBef>
              <a:buFont typeface="Wingdings" pitchFamily="2" charset="2"/>
              <a:buNone/>
              <a:defRPr sz="2300" i="0" kern="1200" spc="-150" baseline="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4pPr>
            <a:lvl5pPr marL="548640" indent="-274320" algn="l" defTabSz="274320" rtl="0" eaLnBrk="1" latinLnBrk="0" hangingPunct="1">
              <a:spcBef>
                <a:spcPts val="600"/>
              </a:spcBef>
              <a:buFont typeface="Wingdings" pitchFamily="2" charset="2"/>
              <a:buChar char=""/>
              <a:defRPr sz="2300" kern="1200" spc="0" baseline="0">
                <a:solidFill>
                  <a:schemeClr val="tx1"/>
                </a:solidFill>
                <a:latin typeface="Cambria" pitchFamily="18" charset="0"/>
                <a:ea typeface="+mn-ea"/>
                <a:cs typeface="Consolas" pitchFamily="49" charset="0"/>
              </a:defRPr>
            </a:lvl5pPr>
            <a:lvl6pPr marL="548640" indent="0" algn="l" defTabSz="274320" rtl="0" eaLnBrk="1" latinLnBrk="0" hangingPunct="1">
              <a:spcBef>
                <a:spcPts val="0"/>
              </a:spcBef>
              <a:buFont typeface="Wingdings" pitchFamily="2" charset="2"/>
              <a:buNone/>
              <a:defRPr sz="2300" kern="1200" baseline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6pPr>
            <a:lvl7pPr marL="548640" indent="0" algn="l" defTabSz="274320" rtl="0" eaLnBrk="1" latinLnBrk="0" hangingPunct="1">
              <a:spcBef>
                <a:spcPts val="0"/>
              </a:spcBef>
              <a:buFont typeface="Arial" pitchFamily="34" charset="0"/>
              <a:buNone/>
              <a:defRPr sz="2300" kern="1200" spc="-150" baseline="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7pPr>
            <a:lvl8pPr marL="822960" indent="-274320" algn="l" defTabSz="274320" rtl="0" eaLnBrk="1" latinLnBrk="0" hangingPunct="1">
              <a:spcBef>
                <a:spcPts val="600"/>
              </a:spcBef>
              <a:buFont typeface="Wingdings" pitchFamily="2" charset="2"/>
              <a:buChar char="ú"/>
              <a:defRPr sz="23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Font typeface="Wingdings" pitchFamily="2" charset="2"/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292271"/>
              </p:ext>
            </p:extLst>
          </p:nvPr>
        </p:nvGraphicFramePr>
        <p:xfrm>
          <a:off x="2171353" y="2697488"/>
          <a:ext cx="6630096" cy="2634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Bitmap Image" r:id="rId3" imgW="3489524" imgH="1386667" progId="PBrush">
                  <p:embed/>
                </p:oleObj>
              </mc:Choice>
              <mc:Fallback>
                <p:oleObj name="Bitmap Image" r:id="rId3" imgW="3489524" imgH="1386667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353" y="2697488"/>
                        <a:ext cx="6630096" cy="26346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Line 11"/>
          <p:cNvSpPr>
            <a:spLocks noChangeShapeType="1"/>
          </p:cNvSpPr>
          <p:nvPr/>
        </p:nvSpPr>
        <p:spPr bwMode="auto">
          <a:xfrm flipH="1">
            <a:off x="5943596" y="1874537"/>
            <a:ext cx="914390" cy="181816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H="1">
            <a:off x="7644809" y="2514610"/>
            <a:ext cx="401884" cy="34554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V="1">
            <a:off x="8503888" y="4864369"/>
            <a:ext cx="112704" cy="850606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nfluential">
      <a:dk1>
        <a:srgbClr val="000000"/>
      </a:dk1>
      <a:lt1>
        <a:srgbClr val="FFFFFF"/>
      </a:lt1>
      <a:dk2>
        <a:srgbClr val="0E6961"/>
      </a:dk2>
      <a:lt2>
        <a:srgbClr val="F0E6B4"/>
      </a:lt2>
      <a:accent1>
        <a:srgbClr val="CD0014"/>
      </a:accent1>
      <a:accent2>
        <a:srgbClr val="0E6961"/>
      </a:accent2>
      <a:accent3>
        <a:srgbClr val="F0E6B4"/>
      </a:accent3>
      <a:accent4>
        <a:srgbClr val="FF8590"/>
      </a:accent4>
      <a:accent5>
        <a:srgbClr val="74ECE2"/>
      </a:accent5>
      <a:accent6>
        <a:srgbClr val="AF9722"/>
      </a:accent6>
      <a:hlink>
        <a:srgbClr val="47E4D7"/>
      </a:hlink>
      <a:folHlink>
        <a:srgbClr val="AF972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58599</TotalTime>
  <Words>5624</Words>
  <Application>Microsoft Office PowerPoint</Application>
  <PresentationFormat>Custom</PresentationFormat>
  <Paragraphs>982</Paragraphs>
  <Slides>74</Slides>
  <Notes>20</Notes>
  <HiddenSlides>4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1" baseType="lpstr">
      <vt:lpstr>Arial</vt:lpstr>
      <vt:lpstr>Calibri</vt:lpstr>
      <vt:lpstr>Cambria</vt:lpstr>
      <vt:lpstr>Consolas</vt:lpstr>
      <vt:lpstr>Wingdings</vt:lpstr>
      <vt:lpstr>Office Theme</vt:lpstr>
      <vt:lpstr>Bitmap Image</vt:lpstr>
      <vt:lpstr>PowerPoint Presentation</vt:lpstr>
      <vt:lpstr>Saks &amp; Associates</vt:lpstr>
      <vt:lpstr>About Ben Saks</vt:lpstr>
      <vt:lpstr>More About Ben Saks</vt:lpstr>
      <vt:lpstr>About Dan Saks</vt:lpstr>
      <vt:lpstr>More About Dan Saks</vt:lpstr>
      <vt:lpstr>Overview</vt:lpstr>
      <vt:lpstr>Overview</vt:lpstr>
      <vt:lpstr>The ARM Evaluator-7T</vt:lpstr>
      <vt:lpstr>Our Example Program</vt:lpstr>
      <vt:lpstr>Our Example Program</vt:lpstr>
      <vt:lpstr>Our Example Program</vt:lpstr>
      <vt:lpstr>Classes and Memory-Mapped Hardware</vt:lpstr>
      <vt:lpstr>Memory-Mapped Hardware</vt:lpstr>
      <vt:lpstr>“Typical” Address Space</vt:lpstr>
      <vt:lpstr>Memory-Mapped Hardware</vt:lpstr>
      <vt:lpstr>Devices with Multiple Registers</vt:lpstr>
      <vt:lpstr>A UART Class</vt:lpstr>
      <vt:lpstr>The UART Constructor</vt:lpstr>
      <vt:lpstr>The UART Constructor</vt:lpstr>
      <vt:lpstr>Reading from a UART</vt:lpstr>
      <vt:lpstr>Reading from a UART</vt:lpstr>
      <vt:lpstr>Setting Up for the Target Hardware</vt:lpstr>
      <vt:lpstr>New-Expressions</vt:lpstr>
      <vt:lpstr>Class-Specific New</vt:lpstr>
      <vt:lpstr>Class-Specific New</vt:lpstr>
      <vt:lpstr>Class-Specific New</vt:lpstr>
      <vt:lpstr>Class-Specific New</vt:lpstr>
      <vt:lpstr>Creating uart0 and display</vt:lpstr>
      <vt:lpstr>Challenges of Real Hardware</vt:lpstr>
      <vt:lpstr>First Attempt at a Simulator</vt:lpstr>
      <vt:lpstr>A Simulated UART Class</vt:lpstr>
      <vt:lpstr>Reading from a Simulated UART</vt:lpstr>
      <vt:lpstr>Simulating at a Lower Level</vt:lpstr>
      <vt:lpstr>Simulating at a Lower Level</vt:lpstr>
      <vt:lpstr>Simulating Individual Registers</vt:lpstr>
      <vt:lpstr>Simulating Individual Registers</vt:lpstr>
      <vt:lpstr>Simulating Individual Registers</vt:lpstr>
      <vt:lpstr>The device_register Class</vt:lpstr>
      <vt:lpstr>The device_register Class</vt:lpstr>
      <vt:lpstr>The device_register Class</vt:lpstr>
      <vt:lpstr>The device_register Class</vt:lpstr>
      <vt:lpstr>The device_register Class</vt:lpstr>
      <vt:lpstr>The device_register Class</vt:lpstr>
      <vt:lpstr>Side Effects</vt:lpstr>
      <vt:lpstr>Side Effects</vt:lpstr>
      <vt:lpstr>Side Effects</vt:lpstr>
      <vt:lpstr>Side Effects by Location</vt:lpstr>
      <vt:lpstr>Side Effects by Location</vt:lpstr>
      <vt:lpstr>An Example Side-Effect Handler</vt:lpstr>
      <vt:lpstr>An Example Side-Effect Handler</vt:lpstr>
      <vt:lpstr>Setting Up Side Effects</vt:lpstr>
      <vt:lpstr>Dynamic Memory and Simulations</vt:lpstr>
      <vt:lpstr>Positioning Simulated Registers</vt:lpstr>
      <vt:lpstr>Positioning Simulated Registers</vt:lpstr>
      <vt:lpstr>Positioning Simulated Registers</vt:lpstr>
      <vt:lpstr>Isolating Target vs. Simulation Differences</vt:lpstr>
      <vt:lpstr>Isolating Target vs. Simulation Differences</vt:lpstr>
      <vt:lpstr>Isolating Target vs. Simulation Differences</vt:lpstr>
      <vt:lpstr>Positioning Simulated Registers</vt:lpstr>
      <vt:lpstr>PowerPoint Presentation</vt:lpstr>
      <vt:lpstr>Creating Side Effects</vt:lpstr>
      <vt:lpstr>Creating Side Effects</vt:lpstr>
      <vt:lpstr>Creating Side Effects</vt:lpstr>
      <vt:lpstr>Creating Side Effects</vt:lpstr>
      <vt:lpstr>Opening a Backdoor</vt:lpstr>
      <vt:lpstr>Opening a Backdoor</vt:lpstr>
      <vt:lpstr>Opening a Backdoor</vt:lpstr>
      <vt:lpstr>Opening a Backdoor</vt:lpstr>
      <vt:lpstr>Opening a Backdoor</vt:lpstr>
      <vt:lpstr>Opening a Backdoor</vt:lpstr>
      <vt:lpstr>PowerPoint Presentation</vt:lpstr>
      <vt:lpstr>The End</vt:lpstr>
      <vt:lpstr>Bibliography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Language Elements</dc:title>
  <dc:creator>Dan Saks</dc:creator>
  <cp:keywords>2011-10-09 master</cp:keywords>
  <cp:lastModifiedBy>Ben Saks</cp:lastModifiedBy>
  <cp:revision>1625</cp:revision>
  <cp:lastPrinted>2011-05-11T18:47:31Z</cp:lastPrinted>
  <dcterms:created xsi:type="dcterms:W3CDTF">2006-08-16T00:00:00Z</dcterms:created>
  <dcterms:modified xsi:type="dcterms:W3CDTF">2022-09-20T02:42:06Z</dcterms:modified>
</cp:coreProperties>
</file>