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54"/>
  </p:notesMasterIdLst>
  <p:sldIdLst>
    <p:sldId id="269" r:id="rId2"/>
    <p:sldId id="338" r:id="rId3"/>
    <p:sldId id="257" r:id="rId4"/>
    <p:sldId id="328" r:id="rId5"/>
    <p:sldId id="329" r:id="rId6"/>
    <p:sldId id="330" r:id="rId7"/>
    <p:sldId id="259" r:id="rId8"/>
    <p:sldId id="336" r:id="rId9"/>
    <p:sldId id="258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337" r:id="rId21"/>
    <p:sldId id="274" r:id="rId22"/>
    <p:sldId id="275" r:id="rId23"/>
    <p:sldId id="334" r:id="rId24"/>
    <p:sldId id="335" r:id="rId25"/>
    <p:sldId id="276" r:id="rId26"/>
    <p:sldId id="278" r:id="rId27"/>
    <p:sldId id="277" r:id="rId28"/>
    <p:sldId id="279" r:id="rId29"/>
    <p:sldId id="280" r:id="rId30"/>
    <p:sldId id="331" r:id="rId31"/>
    <p:sldId id="282" r:id="rId32"/>
    <p:sldId id="283" r:id="rId33"/>
    <p:sldId id="284" r:id="rId34"/>
    <p:sldId id="285" r:id="rId35"/>
    <p:sldId id="286" r:id="rId36"/>
    <p:sldId id="287" r:id="rId37"/>
    <p:sldId id="332" r:id="rId38"/>
    <p:sldId id="289" r:id="rId39"/>
    <p:sldId id="291" r:id="rId40"/>
    <p:sldId id="290" r:id="rId41"/>
    <p:sldId id="292" r:id="rId42"/>
    <p:sldId id="293" r:id="rId43"/>
    <p:sldId id="333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262" r:id="rId52"/>
    <p:sldId id="26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-168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6EAFE-740A-BB48-8804-02B002E2B828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2122C-B847-464F-811F-1ADD796A6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29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CF44-2B13-41B4-A334-1CDF534EEB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2122C-B847-464F-811F-1ADD796A6D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2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2122C-B847-464F-811F-1ADD796A6D4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1FF-5827-BF4A-8C78-EDE35FC970CC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66C2-38DA-A642-9DAC-A53FB6C17D1F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7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FE89-331D-D24A-9A94-E2B0257D9B1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16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7C8A-6AB1-F440-986E-9303687A7E5F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67B5-91A3-694B-8A81-9FFEAC04DBC0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83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9AE6-9D9D-FE47-80FE-A4BEAAECB1E3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7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D56A-7554-4D47-AFB8-DCF8A413EDDC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13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CA7A-4D81-984C-9DE9-F7DE3636020F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0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250081"/>
            <a:ext cx="911939" cy="365125"/>
          </a:xfrm>
        </p:spPr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250081"/>
            <a:ext cx="6297612" cy="365125"/>
          </a:xfrm>
        </p:spPr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250081"/>
            <a:ext cx="683339" cy="365125"/>
          </a:xfrm>
        </p:spPr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D7-AF31-044E-B37A-44082E6BE23B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1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B0C6-250E-D340-BF41-7CD7250B8979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D5DA-5CCE-6240-937D-2248DE015647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3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8F7D-3F61-164B-88DF-ABB2573AB8BE}" type="datetime1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0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7BB4-9654-BE47-8CCB-33AFBF6FE23D}" type="datetime1">
              <a:rPr lang="en-US" smtClean="0"/>
              <a:t>9/11/22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3AB6-4EE9-0845-9C60-2401C18834B0}" type="datetime1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8CAA-5A03-9240-8E22-2F30C72F65C9}" type="datetime1">
              <a:rPr lang="en-US" smtClean="0"/>
              <a:t>9/11/22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30971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12A0-1173-4D4B-8FC0-871EE94003D1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30971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30971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F38B52-1A83-594C-91D0-6AB4CC96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6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14001A-3237-810D-328A-ED1C5371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476B5C-1E54-2B30-0A6C-1276BA218038}"/>
              </a:ext>
            </a:extLst>
          </p:cNvPr>
          <p:cNvSpPr txBox="1"/>
          <p:nvPr/>
        </p:nvSpPr>
        <p:spPr>
          <a:xfrm>
            <a:off x="4855334" y="6003235"/>
            <a:ext cx="3791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This work by Pablo Halpern is licensed under a </a:t>
            </a:r>
            <a:r>
              <a:rPr lang="en-US" sz="1400" b="1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sz="1400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3BDC2-D09D-CAC6-BF16-B98366DA4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56" y="6286920"/>
            <a:ext cx="1117460" cy="393651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5B61FEA-39FB-048A-4661-797345B0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0946-DE16-FD4C-ADB6-DA7F61327CA2}" type="datetime1">
              <a:rPr lang="en-US" smtClean="0"/>
              <a:t>9/11/22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F6D2848-4D4F-26ED-9D64-B5087112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DF03194-374E-3866-16B7-73746799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B375-71F3-4167-745F-F18DEDE2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Trailing Return for Member Functions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2B58AA10-63A9-8E3F-99B1-0B7C3E728C44}"/>
              </a:ext>
            </a:extLst>
          </p:cNvPr>
          <p:cNvSpPr/>
          <p:nvPr/>
        </p:nvSpPr>
        <p:spPr>
          <a:xfrm>
            <a:off x="677334" y="2053331"/>
            <a:ext cx="8596667" cy="377314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BaseClass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virtual int        c()       &amp;&amp; = 0;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virtual const int&amp; d() const &amp;  = 0;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MyClass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 public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BaseClass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a()        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b()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c()      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override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d()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int const&amp;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E0D477F0-F738-3C15-527F-B8BA6BBB729A}"/>
              </a:ext>
            </a:extLst>
          </p:cNvPr>
          <p:cNvSpPr/>
          <p:nvPr/>
        </p:nvSpPr>
        <p:spPr>
          <a:xfrm>
            <a:off x="1062681" y="5702907"/>
            <a:ext cx="2343217" cy="638256"/>
          </a:xfrm>
          <a:prstGeom prst="wedgeRoundRectCallout">
            <a:avLst>
              <a:gd name="adj1" fmla="val 9820"/>
              <a:gd name="adj2" fmla="val -98995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cv and ref qualifiers </a:t>
            </a:r>
            <a:r>
              <a:rPr lang="en-US" i="1" dirty="0">
                <a:solidFill>
                  <a:srgbClr val="FFFF00"/>
                </a:solidFill>
              </a:rPr>
              <a:t>before</a:t>
            </a:r>
            <a:r>
              <a:rPr lang="en-US" dirty="0">
                <a:solidFill>
                  <a:srgbClr val="FFFF00"/>
                </a:solidFill>
              </a:rPr>
              <a:t> the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-&gt;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FFCEFB19-A03B-C3CE-0BF9-341607896991}"/>
              </a:ext>
            </a:extLst>
          </p:cNvPr>
          <p:cNvSpPr/>
          <p:nvPr/>
        </p:nvSpPr>
        <p:spPr>
          <a:xfrm>
            <a:off x="5972880" y="5420805"/>
            <a:ext cx="2583637" cy="920358"/>
          </a:xfrm>
          <a:prstGeom prst="wedgeRoundRectCallout">
            <a:avLst>
              <a:gd name="adj1" fmla="val -51965"/>
              <a:gd name="adj2" fmla="val -63930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override 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final</a:t>
            </a:r>
            <a:r>
              <a:rPr lang="en-US" dirty="0">
                <a:solidFill>
                  <a:srgbClr val="FFFF00"/>
                </a:solidFill>
              </a:rPr>
              <a:t> modifiers </a:t>
            </a:r>
            <a:r>
              <a:rPr lang="en-US" i="1" dirty="0">
                <a:solidFill>
                  <a:srgbClr val="FFFF00"/>
                </a:solidFill>
              </a:rPr>
              <a:t>after</a:t>
            </a:r>
            <a:r>
              <a:rPr lang="en-US" dirty="0">
                <a:solidFill>
                  <a:srgbClr val="FFFF00"/>
                </a:solidFill>
              </a:rPr>
              <a:t> the return type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3F1522C-4FB3-B5F8-292C-303D4A13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8A49-C5DD-414A-A2EB-21FF0640CF0F}" type="datetime1">
              <a:rPr lang="en-US" smtClean="0"/>
              <a:t>9/11/22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422D0C5-5D9F-D7F9-FEC4-0789E928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AEED77-32AE-AF91-204F-F5454014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5FB8-137A-7898-5CF4-0305C9BC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Omitting Namespace and Class Qualifiers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90893-7570-3B93-C005-B2593500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definition of a function outside of the class and/or namespace in which it was declared can refer to a return type in the same scope without qualifiers.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78CA9F86-65A6-0F97-99F0-5107C79C3696}"/>
              </a:ext>
            </a:extLst>
          </p:cNvPr>
          <p:cNvSpPr/>
          <p:nvPr/>
        </p:nvSpPr>
        <p:spPr>
          <a:xfrm>
            <a:off x="677335" y="2802256"/>
            <a:ext cx="8596668" cy="1988405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namespace NS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 class C { };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struct S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using E = int;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f() -&gt; C&lt;E&gt;;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BF2E91C8-D6D2-5EDD-0062-690D31F024F7}"/>
              </a:ext>
            </a:extLst>
          </p:cNvPr>
          <p:cNvSpPr/>
          <p:nvPr/>
        </p:nvSpPr>
        <p:spPr>
          <a:xfrm>
            <a:off x="677335" y="5307497"/>
            <a:ext cx="4184034" cy="940903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NS::C&lt;NS::S::E&gt;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NS::S::f()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00597F39-5C3C-BDA0-3CF3-76385DD6C4C0}"/>
              </a:ext>
            </a:extLst>
          </p:cNvPr>
          <p:cNvSpPr/>
          <p:nvPr/>
        </p:nvSpPr>
        <p:spPr>
          <a:xfrm>
            <a:off x="5089970" y="5307496"/>
            <a:ext cx="4184032" cy="940903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NS::S::f() -&gt;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C&lt;E&gt;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2C774-1666-D631-D439-88DF04903C82}"/>
              </a:ext>
            </a:extLst>
          </p:cNvPr>
          <p:cNvSpPr txBox="1"/>
          <p:nvPr/>
        </p:nvSpPr>
        <p:spPr>
          <a:xfrm>
            <a:off x="677334" y="4921454"/>
            <a:ext cx="418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Leading return 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DA8B3-683D-710B-8C62-0D2459A627E0}"/>
              </a:ext>
            </a:extLst>
          </p:cNvPr>
          <p:cNvSpPr txBox="1"/>
          <p:nvPr/>
        </p:nvSpPr>
        <p:spPr>
          <a:xfrm>
            <a:off x="5089967" y="4921454"/>
            <a:ext cx="418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Trailing return type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1DE941A-EC98-DEA2-69E1-EE89EBE5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2409-5824-C84C-BDE3-9D5DF76032E0}" type="datetime1">
              <a:rPr lang="en-US" smtClean="0"/>
              <a:t>9/11/22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1AA672F-1D9E-E009-1872-78BDCF5D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4A9EA81-9205-0F2A-DA47-B291AA1E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734A-8152-BCCA-6479-D23CF659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 Runtime Argument by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F8E1B-5FD2-C462-2EDC-D07B03FE0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81074"/>
            <a:ext cx="8596668" cy="3880773"/>
          </a:xfrm>
        </p:spPr>
        <p:txBody>
          <a:bodyPr/>
          <a:lstStyle/>
          <a:p>
            <a:r>
              <a:rPr lang="en-US" dirty="0"/>
              <a:t>Describing a return type can be complex and error prone.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/>
              <a:t> gets the type right but requires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declval</a:t>
            </a:r>
            <a:r>
              <a:rPr lang="en-US" dirty="0"/>
              <a:t> to form expressions.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Direct use of argument name in trailing return type is much more direct.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30655126-1DE2-C1F1-8505-D96CE1FC37FE}"/>
              </a:ext>
            </a:extLst>
          </p:cNvPr>
          <p:cNvSpPr/>
          <p:nvPr/>
        </p:nvSpPr>
        <p:spPr>
          <a:xfrm>
            <a:off x="677334" y="2424572"/>
            <a:ext cx="8913927" cy="924913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&lt;class T&gt;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std::vector&lt;T&gt;::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const_iterator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// Don't forget the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const_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mid_vector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(const std::vector&lt;T&gt;&amp; v);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F9F1F058-3A01-FF3A-52DF-AD68CC7D0080}"/>
              </a:ext>
            </a:extLst>
          </p:cNvPr>
          <p:cNvSpPr/>
          <p:nvPr/>
        </p:nvSpPr>
        <p:spPr>
          <a:xfrm>
            <a:off x="677333" y="4021460"/>
            <a:ext cx="8913927" cy="924913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&lt;class T&gt;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declval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&lt;const std::vector&lt;T&gt;&amp;&gt;().begin()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mid_vector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(const std::vector&lt;T&gt;&amp; v);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2A9A80A4-98D7-4625-BD12-2CA87E072485}"/>
              </a:ext>
            </a:extLst>
          </p:cNvPr>
          <p:cNvSpPr/>
          <p:nvPr/>
        </p:nvSpPr>
        <p:spPr>
          <a:xfrm>
            <a:off x="677332" y="5640128"/>
            <a:ext cx="8913927" cy="665217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&lt;class T&gt;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mid_vector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(const std::vector&lt;T&gt;&amp; v) -&gt;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v.begin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C511727-B25D-E2FC-1312-87BF4492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4927-7BE5-5648-8F1F-77615FAD40B0}" type="datetime1">
              <a:rPr lang="en-US" smtClean="0"/>
              <a:t>9/11/22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C9AE2C6-3FA5-8113-9467-C859652D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C8F6227-F915-0F14-DD32-2CC31098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3785-9814-D5D4-684F-7DEE2E80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is Not about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/>
              <a:t>...</a:t>
            </a:r>
            <a:br>
              <a:rPr lang="en-US" dirty="0"/>
            </a:br>
            <a:r>
              <a:rPr lang="en-US" sz="3200" dirty="0"/>
              <a:t>but Some Things You Need to Understand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BB973-192A-AC2F-E768-C6CACFCF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10894"/>
            <a:ext cx="8596668" cy="4260089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b="1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/>
              <a:t> yields the type of 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dirty="0"/>
              <a:t>, </a:t>
            </a:r>
            <a:r>
              <a:rPr lang="en-US" b="1" i="1" dirty="0">
                <a:solidFill>
                  <a:srgbClr val="C00000"/>
                </a:solidFill>
              </a:rPr>
              <a:t>including any reference or cv qualifiers</a:t>
            </a:r>
            <a:r>
              <a:rPr lang="en-US" dirty="0">
                <a:solidFill>
                  <a:schemeClr val="tx1"/>
                </a:solidFill>
              </a:rPr>
              <a:t>.  This behavior is usually desirable</a:t>
            </a:r>
            <a:r>
              <a:rPr lang="en-US" b="1" dirty="0">
                <a:solidFill>
                  <a:srgbClr val="7030A0"/>
                </a:solidFill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Sometimes, you want to discard these qualifiers, which is possible using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remove_reference_t</a:t>
            </a:r>
            <a:r>
              <a:rPr lang="en-US" dirty="0"/>
              <a:t> or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remove_cvref_t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(since C++20).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dirty="0"/>
              <a:t>Be extra cautious of applying </a:t>
            </a:r>
            <a:r>
              <a:rPr lang="en-US" b="1" dirty="0" err="1">
                <a:solidFill>
                  <a:srgbClr val="7030A0"/>
                </a:solidFill>
              </a:rPr>
              <a:t>decltype</a:t>
            </a:r>
            <a:r>
              <a:rPr lang="en-US" dirty="0"/>
              <a:t> to an id-expression (variable name).</a:t>
            </a:r>
          </a:p>
          <a:p>
            <a:endParaRPr lang="en-US" sz="2800" dirty="0"/>
          </a:p>
          <a:p>
            <a:r>
              <a:rPr lang="en-US" sz="2400" b="1" dirty="0">
                <a:solidFill>
                  <a:schemeClr val="accent1"/>
                </a:solidFill>
              </a:rPr>
              <a:t>Think carefully about whether or not you want to preserve these qualifiers in your return type!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22B64167-A7DA-748C-6468-9DDA818E65F8}"/>
              </a:ext>
            </a:extLst>
          </p:cNvPr>
          <p:cNvSpPr/>
          <p:nvPr/>
        </p:nvSpPr>
        <p:spPr>
          <a:xfrm>
            <a:off x="677334" y="2772444"/>
            <a:ext cx="8754901" cy="388201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f(const int *p) -&gt;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(*p);    // Return type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int&amp; 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CC5AABDC-D63B-B4C0-71C5-1726FD92B6C7}"/>
              </a:ext>
            </a:extLst>
          </p:cNvPr>
          <p:cNvSpPr/>
          <p:nvPr/>
        </p:nvSpPr>
        <p:spPr>
          <a:xfrm>
            <a:off x="677334" y="3848083"/>
            <a:ext cx="8754901" cy="644405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f(const int *p)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-&gt;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remove_cvref_t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(*p)&gt;;  // Return type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F64E9E0-7A31-F83C-9548-511E6E8A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CD5-973C-454F-81BA-FD78FF28B1A3}" type="datetime1">
              <a:rPr lang="en-US" smtClean="0"/>
              <a:t>9/12/22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5B30075-B2C3-5293-2E1B-0D0658CE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53A349-CD85-FB55-F4BD-B9D24404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13</a:t>
            </a:fld>
            <a:endParaRPr 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A8B9A2FF-8A1A-7F1C-41F0-94ACB7336912}"/>
              </a:ext>
            </a:extLst>
          </p:cNvPr>
          <p:cNvSpPr/>
          <p:nvPr/>
        </p:nvSpPr>
        <p:spPr>
          <a:xfrm>
            <a:off x="677334" y="4903312"/>
            <a:ext cx="8754901" cy="644405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f(const int *p) -&gt;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   // Return type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int*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f(const int *p) -&gt;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 // Return type =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int*&amp;</a:t>
            </a:r>
          </a:p>
        </p:txBody>
      </p:sp>
    </p:spTree>
    <p:extLst>
      <p:ext uri="{BB962C8B-B14F-4D97-AF65-F5344CB8AC3E}">
        <p14:creationId xmlns:p14="http://schemas.microsoft.com/office/powerpoint/2010/main" val="39964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228F-1E63-BC62-363A-13EF9382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Trailing Return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C081-2990-E9F2-0E9F-CFE862ABD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Description</a:t>
            </a:r>
          </a:p>
          <a:p>
            <a:r>
              <a:rPr lang="en-US" sz="3200" dirty="0"/>
              <a:t>Use cases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Potential pitfalls (none)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Annoyances (none)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FFE0A-D8C6-123C-23A6-CBD6D0D9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12BE-2022-AE40-BE3E-348715698B5D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A7C2-94A3-955E-74D6-280D088D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7302C-F8CB-AC34-05FB-7FB71C8C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4321-19C8-9B91-CD5A-F919BC259EE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Readable Complex Return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2C59-59E6-0183-D9A5-103BF3FC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Return type is a pointer-to-function or pointer-to-class-member: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Function template return type is dependent on the result of an expression: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B9A61872-46CB-FA80-D7CE-1F44249D8538}"/>
              </a:ext>
            </a:extLst>
          </p:cNvPr>
          <p:cNvSpPr/>
          <p:nvPr/>
        </p:nvSpPr>
        <p:spPr>
          <a:xfrm>
            <a:off x="677334" y="2922105"/>
            <a:ext cx="4898517" cy="705679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 (*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f(short s)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)(int *)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(Calc::*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g(kind k)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)(int)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5A90C115-A9B1-7CB0-13A8-047439C9D7C0}"/>
              </a:ext>
            </a:extLst>
          </p:cNvPr>
          <p:cNvSpPr/>
          <p:nvPr/>
        </p:nvSpPr>
        <p:spPr>
          <a:xfrm>
            <a:off x="5885100" y="2922104"/>
            <a:ext cx="4898515" cy="705679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f(short s) -&gt;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 (*)(int *)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g(kind k) -&gt;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(Calc::*)(int)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55EC3-7C47-41BB-95A0-3D75F8423DFE}"/>
              </a:ext>
            </a:extLst>
          </p:cNvPr>
          <p:cNvSpPr txBox="1"/>
          <p:nvPr/>
        </p:nvSpPr>
        <p:spPr>
          <a:xfrm>
            <a:off x="677334" y="2078873"/>
            <a:ext cx="489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Leading return 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2A684-E237-8E58-37CF-FB6AAC7AA6F8}"/>
              </a:ext>
            </a:extLst>
          </p:cNvPr>
          <p:cNvSpPr txBox="1"/>
          <p:nvPr/>
        </p:nvSpPr>
        <p:spPr>
          <a:xfrm>
            <a:off x="5885098" y="2078873"/>
            <a:ext cx="489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Trailing return type</a:t>
            </a:r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408ACB5F-3E76-4C9F-E64E-CA247E498C44}"/>
              </a:ext>
            </a:extLst>
          </p:cNvPr>
          <p:cNvSpPr/>
          <p:nvPr/>
        </p:nvSpPr>
        <p:spPr>
          <a:xfrm>
            <a:off x="677334" y="4128891"/>
            <a:ext cx="4898517" cy="2119509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(std::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declval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&lt;A&gt;() + </a:t>
            </a:r>
            <a:b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std::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declval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&lt;B&gt;()) / 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avg(A a, B b) 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(a + b) / 2;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2F3D8EBE-E9C2-29EA-1270-F8EEF083DE77}"/>
              </a:ext>
            </a:extLst>
          </p:cNvPr>
          <p:cNvSpPr/>
          <p:nvPr/>
        </p:nvSpPr>
        <p:spPr>
          <a:xfrm>
            <a:off x="5885100" y="4128890"/>
            <a:ext cx="4898515" cy="2119509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avg(A a, B b)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-&gt;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 + b) / 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(a + b) / 2;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7AEC1C52-6B53-973E-2B8A-B3D7D9795297}"/>
              </a:ext>
            </a:extLst>
          </p:cNvPr>
          <p:cNvSpPr/>
          <p:nvPr/>
        </p:nvSpPr>
        <p:spPr>
          <a:xfrm>
            <a:off x="8749647" y="5457029"/>
            <a:ext cx="2343217" cy="556591"/>
          </a:xfrm>
          <a:prstGeom prst="wedgeRoundRectCallout">
            <a:avLst>
              <a:gd name="adj1" fmla="val -41504"/>
              <a:gd name="adj2" fmla="val -120424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Same expression as </a:t>
            </a:r>
            <a:r>
              <a:rPr lang="en-US" dirty="0">
                <a:solidFill>
                  <a:schemeClr val="bg1"/>
                </a:solidFill>
              </a:rPr>
              <a:t>return</a:t>
            </a:r>
            <a:r>
              <a:rPr lang="en-US" dirty="0">
                <a:solidFill>
                  <a:srgbClr val="FFFF00"/>
                </a:solidFill>
              </a:rPr>
              <a:t> statement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26C29080-566F-0787-E1CE-DEE3C95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5D9F-6B31-4F45-A772-EE4B433326FC}" type="datetime1">
              <a:rPr lang="en-US" smtClean="0"/>
              <a:t>9/11/22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658FA5B-D1F5-6FBC-DB5B-608220F5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FA23D86-CABF-F14A-DFF6-05F2A5DD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A7F2-1711-E72A-9953-429BDA234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Expressions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D5BA3F-5F9A-73D7-65AB-9F54F1E1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leading return type cannot be specified for a lambda expression, but a trailing return type can.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47CDAB69-8951-A284-A85E-FFFA54769C08}"/>
              </a:ext>
            </a:extLst>
          </p:cNvPr>
          <p:cNvSpPr/>
          <p:nvPr/>
        </p:nvSpPr>
        <p:spPr>
          <a:xfrm>
            <a:off x="677335" y="2877482"/>
            <a:ext cx="8596668" cy="1596888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Sort even numbers ahead of odd numbers.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stable_sort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(v2.begin(), v2.end(),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[](int a, int b)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bool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return a % 2 &lt; b % 2;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});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F63E4A3-3918-803A-61BA-01778A44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D89-E990-124F-B2C2-75E501F587B8}" type="datetime1">
              <a:rPr lang="en-US" smtClean="0"/>
              <a:t>9/11/22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5705A33-CE45-03F2-68D8-FEB7B75A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426C449-25BD-7DCF-5A42-A83C1517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DBA9-E5C4-C40A-2A79-90FFD812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EC7AE-9435-698A-BD3D-F5058E249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Trailing return types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0673E-D62A-1F79-5AD4-48DB6D96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6595-90ED-3D49-9142-2ECD99393B5E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EFAABA-8754-50D9-4044-EA708DAF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B60BE-EFC2-AACD-4582-A0D51478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84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2A80-0662-6F01-5222-3BBBD279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Points</a:t>
            </a:r>
            <a:br>
              <a:rPr lang="en-US" dirty="0"/>
            </a:br>
            <a:r>
              <a:rPr lang="en-US" sz="2800" dirty="0"/>
              <a:t>Trailing return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DAC0-A411-FB96-D40F-96F62E4A5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Chapter 1 (</a:t>
            </a:r>
            <a:r>
              <a:rPr lang="en-US" sz="2400" i="1" dirty="0"/>
              <a:t>safe</a:t>
            </a:r>
            <a:r>
              <a:rPr lang="en-US" sz="2400" dirty="0"/>
              <a:t>) feature: Use as often as desired to improve your code.</a:t>
            </a:r>
          </a:p>
          <a:p>
            <a:r>
              <a:rPr lang="en-US" sz="2400" dirty="0"/>
              <a:t>Simplifies expression of complex return types and separates return-type logic from the function signature.</a:t>
            </a:r>
          </a:p>
          <a:p>
            <a:r>
              <a:rPr lang="en-US" sz="2400" dirty="0"/>
              <a:t>Provides consistency between regular function and lambda expression syntax.</a:t>
            </a:r>
          </a:p>
          <a:p>
            <a:r>
              <a:rPr lang="en-US" sz="2400" dirty="0"/>
              <a:t>No significant potential pitfalls or annoyances.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10FFE-101F-87B6-C5FC-09E66CE1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D103-04F1-B34A-94AF-0326D38875DA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B4F4C-2E82-16F6-83EF-E39400CA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6E9DE-3DF5-262C-023A-8AEE20BB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4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1590-8F93-82AB-F390-58785BD71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/>
              <a:t> Return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ECE2F-BE8B-ED44-3C3A-08802D095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Deduce it for me!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ADE953-6696-DF15-9B43-64C43BBD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9C46-29FB-5D49-BDA7-BF9DFA300C1D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1D8D-D1E4-A0A5-CE5E-AE1D7A28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5D844A-1A78-B77F-E568-F4E9D62C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8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0AA4-5251-18A9-BA5D-6D8FB8D0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Slide is a Joke!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5F7CF-3ED8-2D63-40D2-43BB4003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Q: What do you say to a programmer on their birthday?</a:t>
            </a:r>
          </a:p>
          <a:p>
            <a:r>
              <a:rPr lang="en-US" sz="3200" dirty="0"/>
              <a:t>A: Many Happy </a:t>
            </a:r>
            <a:r>
              <a:rPr lang="en-US" sz="3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3200" dirty="0"/>
              <a:t>s!</a:t>
            </a:r>
          </a:p>
          <a:p>
            <a:r>
              <a:rPr lang="en-US" sz="3200" dirty="0"/>
              <a:t>Today’s talk is about happy (and some not-so-happy) </a:t>
            </a:r>
            <a:r>
              <a:rPr lang="en-US" sz="32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3200" dirty="0"/>
              <a:t>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DD17-8BC3-A2BD-5FC4-47C2ABE53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CBCD8-4ED1-6447-E8C8-8DB5E86C3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A40D6-90E5-31CF-220E-53E06B56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228F-1E63-BC62-363A-13EF9382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auto</a:t>
            </a:r>
            <a:r>
              <a:rPr lang="en-US" dirty="0"/>
              <a:t> Return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C081-2990-E9F2-0E9F-CFE862ABD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Description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Use cases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Potential pitfalls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Annoyances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FFE0A-D8C6-123C-23A6-CBD6D0D9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12BE-2022-AE40-BE3E-348715698B5D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A7C2-94A3-955E-74D6-280D088D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7302C-F8CB-AC34-05FB-7FB71C8C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5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397F-2D01-E618-DC87-562947D0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Through Examples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28C6AA-F8DC-E9EB-C2FA-756BB8663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455964"/>
            <a:ext cx="8596668" cy="1147516"/>
          </a:xfrm>
        </p:spPr>
        <p:txBody>
          <a:bodyPr/>
          <a:lstStyle/>
          <a:p>
            <a:r>
              <a:rPr lang="en-US" dirty="0"/>
              <a:t>Return type is deduced from the return expression.</a:t>
            </a:r>
          </a:p>
          <a:p>
            <a:r>
              <a:rPr lang="en-US" dirty="0"/>
              <a:t>If there is no return expression, the return type is deduced as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/>
              <a:t>.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88780BCF-F965-63D3-A40D-C0087A6742A3}"/>
              </a:ext>
            </a:extLst>
          </p:cNvPr>
          <p:cNvSpPr/>
          <p:nvPr/>
        </p:nvSpPr>
        <p:spPr>
          <a:xfrm>
            <a:off x="677335" y="1769164"/>
            <a:ext cx="4928676" cy="433388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f(int x)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int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return x*3; }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09E50293-AF2E-8DBE-101B-1E1C343520C2}"/>
              </a:ext>
            </a:extLst>
          </p:cNvPr>
          <p:cNvSpPr/>
          <p:nvPr/>
        </p:nvSpPr>
        <p:spPr>
          <a:xfrm>
            <a:off x="5745952" y="1769163"/>
            <a:ext cx="4928674" cy="433388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f(int x) { return x*3;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3D3C3-832D-9E47-E74C-F5105C9B3FCB}"/>
              </a:ext>
            </a:extLst>
          </p:cNvPr>
          <p:cNvSpPr txBox="1"/>
          <p:nvPr/>
        </p:nvSpPr>
        <p:spPr>
          <a:xfrm>
            <a:off x="677334" y="1383125"/>
            <a:ext cx="492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Trailing return 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9A005-D2C2-CC98-3B2B-08E576C40D84}"/>
              </a:ext>
            </a:extLst>
          </p:cNvPr>
          <p:cNvSpPr txBox="1"/>
          <p:nvPr/>
        </p:nvSpPr>
        <p:spPr>
          <a:xfrm>
            <a:off x="5745949" y="1383125"/>
            <a:ext cx="492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/>
              <a:t> return type</a:t>
            </a: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F26024AA-3D18-4E3A-08ED-65D9EBAD3BDF}"/>
              </a:ext>
            </a:extLst>
          </p:cNvPr>
          <p:cNvSpPr/>
          <p:nvPr/>
        </p:nvSpPr>
        <p:spPr>
          <a:xfrm>
            <a:off x="677334" y="2373130"/>
            <a:ext cx="4928676" cy="1823563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avg2(A a, B b)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((a + b) / 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(a + b) / 2;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7AF71CCE-A382-9C17-5BBB-EA0C740D639D}"/>
              </a:ext>
            </a:extLst>
          </p:cNvPr>
          <p:cNvSpPr/>
          <p:nvPr/>
        </p:nvSpPr>
        <p:spPr>
          <a:xfrm>
            <a:off x="5745951" y="2373129"/>
            <a:ext cx="4928674" cy="1823563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avg2(A a, B b)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auto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(a + b) / 2;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54EF3C09-7C00-CCFF-9943-AAD4C97C0A4A}"/>
              </a:ext>
            </a:extLst>
          </p:cNvPr>
          <p:cNvSpPr/>
          <p:nvPr/>
        </p:nvSpPr>
        <p:spPr>
          <a:xfrm>
            <a:off x="677334" y="5225070"/>
            <a:ext cx="4848822" cy="763605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(int&amp; x)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void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++x;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noop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-&gt; void { return; }</a:t>
            </a:r>
          </a:p>
        </p:txBody>
      </p:sp>
      <p:sp>
        <p:nvSpPr>
          <p:cNvPr id="13" name="Folded Corner 12">
            <a:extLst>
              <a:ext uri="{FF2B5EF4-FFF2-40B4-BE49-F238E27FC236}">
                <a16:creationId xmlns:a16="http://schemas.microsoft.com/office/drawing/2014/main" id="{965AF57A-623F-D425-9D44-BB584324697D}"/>
              </a:ext>
            </a:extLst>
          </p:cNvPr>
          <p:cNvSpPr/>
          <p:nvPr/>
        </p:nvSpPr>
        <p:spPr>
          <a:xfrm>
            <a:off x="5745949" y="5225071"/>
            <a:ext cx="4848822" cy="763604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(int&amp; x) { ++x;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noop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 return; }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A7117761-BB4C-1CCC-8441-F683FF01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FBEC-AB62-8E46-BBF1-E614C9D1CD97}" type="datetime1">
              <a:rPr lang="en-US" smtClean="0"/>
              <a:t>9/11/22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CE03ACD-C49C-BD4F-5BEB-92D660B6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04115CE-F844-34F1-FAB2-4F2F4155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21</a:t>
            </a:fld>
            <a:endParaRPr lang="en-US"/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8D66556-152D-8ECD-4EC8-FFD087A6B36B}"/>
              </a:ext>
            </a:extLst>
          </p:cNvPr>
          <p:cNvSpPr/>
          <p:nvPr/>
        </p:nvSpPr>
        <p:spPr>
          <a:xfrm>
            <a:off x="8782225" y="3284910"/>
            <a:ext cx="2343217" cy="638256"/>
          </a:xfrm>
          <a:prstGeom prst="wedgeRoundRectCallout">
            <a:avLst>
              <a:gd name="adj1" fmla="val -35142"/>
              <a:gd name="adj2" fmla="val -88094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alternative syntax: trailing placeholder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 animBg="1"/>
      <p:bldP spid="9" grpId="0" animBg="1"/>
      <p:bldP spid="11" grpId="0" animBg="1"/>
      <p:bldP spid="13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DC00-4AAA-22F3-04F0-F4A75143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/>
              <a:t> Statements Must Yield </a:t>
            </a:r>
            <a:r>
              <a:rPr lang="en-US" i="1" dirty="0"/>
              <a:t>Exactly</a:t>
            </a:r>
            <a:r>
              <a:rPr lang="en-US" dirty="0"/>
              <a:t> the Same Deduced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F5421-BE3E-8E85-F584-B531A8DEE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369366"/>
            <a:ext cx="8596668" cy="2612362"/>
          </a:xfrm>
        </p:spPr>
        <p:txBody>
          <a:bodyPr/>
          <a:lstStyle/>
          <a:p>
            <a:r>
              <a:rPr lang="en-US" dirty="0"/>
              <a:t>Conversions and promotions do NOT apply.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Ternary operator to the rescue!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A139BBF6-B368-141E-89D8-2CEFFA425A1A}"/>
              </a:ext>
            </a:extLst>
          </p:cNvPr>
          <p:cNvSpPr/>
          <p:nvPr/>
        </p:nvSpPr>
        <p:spPr>
          <a:xfrm>
            <a:off x="677334" y="2100955"/>
            <a:ext cx="10185147" cy="1188898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halve(int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               // Returns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/2, rounded down.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0) return 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 1) / 2;  // Deduced return type is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       return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 2;       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OK, deduced return type is also int.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F2AC7CA1-D80E-7AE0-F2A9-7543A2506BE4}"/>
              </a:ext>
            </a:extLst>
          </p:cNvPr>
          <p:cNvSpPr/>
          <p:nvPr/>
        </p:nvSpPr>
        <p:spPr>
          <a:xfrm>
            <a:off x="677333" y="3704469"/>
            <a:ext cx="10185147" cy="1188898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trimToZero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(long x) {  // Returns x, but not less than zero.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(x &gt; 0) return x;     // Deduced return type is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       return 0;   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Error, deduced return type </a:t>
            </a:r>
            <a:r>
              <a:rPr lang="en-US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does not match </a:t>
            </a:r>
            <a:r>
              <a:rPr lang="en-US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long.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50859821-86C8-E80B-F52C-16992DAA91AD}"/>
              </a:ext>
            </a:extLst>
          </p:cNvPr>
          <p:cNvSpPr/>
          <p:nvPr/>
        </p:nvSpPr>
        <p:spPr>
          <a:xfrm>
            <a:off x="677332" y="5387279"/>
            <a:ext cx="10185147" cy="929552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trimToZero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(long x) {  // Returns x, but not less than zero.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x &gt; 0 ? x : 0;   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OK, deduced return type is long.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3C2126A-A4E2-E9E7-8192-AE1A9731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B7A5-625C-7244-B458-563F61114D1E}" type="datetime1">
              <a:rPr lang="en-US" smtClean="0"/>
              <a:t>9/11/22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B0A1573-395C-4EA0-D29A-E04908D7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2F9759-AC63-ABF8-1E87-8538767A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FF2D-1460-E4E6-CC7D-DC048372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Parameter Type Deduction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A099-4CEF-5F18-40B5-A6E1A725D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template parameter can be decorated to form a reference or pointer to a deduced type.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the function is instantiated, the argument is matched with the parameter pattern.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706E4-25D0-8025-3D6B-F79645AD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E7668-5A58-2933-C79E-D717DCA0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C0EDD-8F11-F0ED-FE6D-C5EFAD16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23</a:t>
            </a:fld>
            <a:endParaRPr lang="en-US"/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41184E85-EB93-B667-F4D4-8269AC56D3F3}"/>
              </a:ext>
            </a:extLst>
          </p:cNvPr>
          <p:cNvSpPr/>
          <p:nvPr/>
        </p:nvSpPr>
        <p:spPr>
          <a:xfrm>
            <a:off x="1093303" y="2826509"/>
            <a:ext cx="7354957" cy="920543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 void f(T  v);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 void g(T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 void h(T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v);</a:t>
            </a:r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736B0421-3A83-8574-C423-3E19A2F5D568}"/>
              </a:ext>
            </a:extLst>
          </p:cNvPr>
          <p:cNvSpPr/>
          <p:nvPr/>
        </p:nvSpPr>
        <p:spPr>
          <a:xfrm>
            <a:off x="1093301" y="4659829"/>
            <a:ext cx="7354957" cy="145110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int c = 0;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f(c);  // v has type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within f().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g(c);  // v has type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int&amp;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within g().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h(&amp;c); // v has type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int*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within h().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h(c);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Cannot form a pointer from c.</a:t>
            </a:r>
          </a:p>
        </p:txBody>
      </p:sp>
    </p:spTree>
    <p:extLst>
      <p:ext uri="{BB962C8B-B14F-4D97-AF65-F5344CB8AC3E}">
        <p14:creationId xmlns:p14="http://schemas.microsoft.com/office/powerpoint/2010/main" val="42004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FF2D-1460-E4E6-CC7D-DC048372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auto</a:t>
            </a:r>
            <a:r>
              <a:rPr lang="en-US" dirty="0"/>
              <a:t> Variable Type Deduction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A099-4CEF-5F18-40B5-A6E1A725D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whose types are deduced with </a:t>
            </a:r>
            <a:r>
              <a:rPr lang="en-US" b="1" dirty="0"/>
              <a:t>auto</a:t>
            </a:r>
            <a:r>
              <a:rPr lang="en-US" dirty="0"/>
              <a:t> work much the same way as template parameters.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706E4-25D0-8025-3D6B-F79645AD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E7668-5A58-2933-C79E-D717DCA0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C0EDD-8F11-F0ED-FE6D-C5EFAD16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24</a:t>
            </a:fld>
            <a:endParaRPr lang="en-US"/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41184E85-EB93-B667-F4D4-8269AC56D3F3}"/>
              </a:ext>
            </a:extLst>
          </p:cNvPr>
          <p:cNvSpPr/>
          <p:nvPr/>
        </p:nvSpPr>
        <p:spPr>
          <a:xfrm>
            <a:off x="677335" y="2886148"/>
            <a:ext cx="7770926" cy="1775305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int c = 0;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 c2 = c;  // c2 has type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c3 = c;  // c3 has type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int&amp;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p1 = &amp;c; // p1 has type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int*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p2 = c;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Cannot form a pointer type from c.</a:t>
            </a:r>
          </a:p>
        </p:txBody>
      </p:sp>
    </p:spTree>
    <p:extLst>
      <p:ext uri="{BB962C8B-B14F-4D97-AF65-F5344CB8AC3E}">
        <p14:creationId xmlns:p14="http://schemas.microsoft.com/office/powerpoint/2010/main" val="151197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BBF3-DAE4-A865-2EB5-6901F6BE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Decorating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/>
              <a:t> Placeholder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24C6E-E39A-30A1-3710-57255B5D0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81077"/>
            <a:ext cx="8596668" cy="3880773"/>
          </a:xfrm>
        </p:spPr>
        <p:txBody>
          <a:bodyPr/>
          <a:lstStyle/>
          <a:p>
            <a:r>
              <a:rPr lang="en-US" dirty="0"/>
              <a:t>Just like a </a:t>
            </a:r>
            <a:r>
              <a:rPr lang="en-US" dirty="0">
                <a:solidFill>
                  <a:srgbClr val="00B050"/>
                </a:solidFill>
              </a:rPr>
              <a:t>template parameter </a:t>
            </a:r>
            <a:r>
              <a:rPr lang="en-US" dirty="0"/>
              <a:t>or </a:t>
            </a:r>
            <a:r>
              <a:rPr lang="en-US" dirty="0">
                <a:solidFill>
                  <a:srgbClr val="00B050"/>
                </a:solidFill>
              </a:rPr>
              <a:t>auto variable</a:t>
            </a:r>
            <a:r>
              <a:rPr lang="en-US" dirty="0"/>
              <a:t>, the return type can be deduced as a (cv-qualified) reference, pointer, or function type.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BBEA62D5-125D-8641-1C7C-EFAC3529102D}"/>
              </a:ext>
            </a:extLst>
          </p:cNvPr>
          <p:cNvSpPr/>
          <p:nvPr/>
        </p:nvSpPr>
        <p:spPr>
          <a:xfrm>
            <a:off x="677334" y="2673053"/>
            <a:ext cx="10185147" cy="3439473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 C { int v; };  C c;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        f0() { return c; }            // Deduce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f1() -&gt;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return c; }   // Deduce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auto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f2() { return c; }            // Deduce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C&amp;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f3() { return c; }            // Deduce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by </a:t>
            </a:r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reference-collapsing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f4() { return std::move(c); } // Deduce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auto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f5() { return &amp;c; }           // Deduce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C*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f6() -&gt; auto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(&amp;)()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return f0; }     // Deduce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 (&amp;)()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C::*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f7() { return &amp;C::v; }        // Deduce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C::*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f8() { return c; }          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Cannot deduce pointer.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     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f9()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return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f0()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       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BUG: Return ref to temp var.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DFE26B6-8CDB-5667-4137-9AE4E4A73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93F5-0F03-F248-95EB-85DCD717AF27}" type="datetime1">
              <a:rPr lang="en-US" smtClean="0"/>
              <a:t>9/11/22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A53967A-3EB7-5A0E-1928-B7CB55CF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BFF3F4-E303-5C4A-137B-F69AABE1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23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5BD4-9800-6712-9E1C-1E822D84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Deduced Conversion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9EE0-F535-12B2-E22F-41A98F2B4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Conversion operators can have deduced return types: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Conversion operators cannot have the same prototype, even if they deduce different types: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A299E5B7-DEEA-F9DF-9F93-05674854012D}"/>
              </a:ext>
            </a:extLst>
          </p:cNvPr>
          <p:cNvSpPr/>
          <p:nvPr/>
        </p:nvSpPr>
        <p:spPr>
          <a:xfrm>
            <a:off x="677334" y="4452874"/>
            <a:ext cx="9709057" cy="179552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 S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operator auto()  const&amp; { return 0; }   // deduced conversion to int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operator auto()  const&amp; { return 1.0; }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redeclaration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operator auto()  const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            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OK: distinct from previous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operator auto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const  { return "a"; }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OK: distinct from previous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395897E8-5D28-362E-1223-2102D5ECD9D4}"/>
              </a:ext>
            </a:extLst>
          </p:cNvPr>
          <p:cNvSpPr/>
          <p:nvPr/>
        </p:nvSpPr>
        <p:spPr>
          <a:xfrm>
            <a:off x="677334" y="2512487"/>
            <a:ext cx="9709057" cy="123161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 S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int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m_val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operator auto&amp;() const { return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m_val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  // conversion to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int&amp;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D9E5FEF-9982-2D46-94B6-ECA5AB08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EFC0-45C7-9144-99D2-8D2C4279555E}" type="datetime1">
              <a:rPr lang="en-US" smtClean="0"/>
              <a:t>9/11/22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ABCBCF5-E51C-E99A-FE5A-3DB2D3CB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61369A9-1CEA-D2AC-30CA-3B7C8B49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0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2785-9E92-134D-5D8F-F85E34E0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CB35F-DC71-DCB3-749E-34F1EA1E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Declaration and definition must declare their return types the same way.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Disallowed deduction contexts.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Function type cannot be deduced until body has been seen.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79162C77-7807-BFA3-D42F-59CB2876BFB1}"/>
              </a:ext>
            </a:extLst>
          </p:cNvPr>
          <p:cNvSpPr/>
          <p:nvPr/>
        </p:nvSpPr>
        <p:spPr>
          <a:xfrm>
            <a:off x="677335" y="3766359"/>
            <a:ext cx="10185146" cy="96628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 C {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vf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};   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virtual function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il() { return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 1, 2, 3 }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 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initializer list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vector&lt;auto&gt;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v();                 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template specialization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C76CD256-0F9E-B4E2-0F5A-AD3AF3E13C46}"/>
              </a:ext>
            </a:extLst>
          </p:cNvPr>
          <p:cNvSpPr/>
          <p:nvPr/>
        </p:nvSpPr>
        <p:spPr>
          <a:xfrm>
            <a:off x="677335" y="2525867"/>
            <a:ext cx="10185146" cy="64502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f();        // declared as having deduced return type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f() { ... }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Definition doesn't match declaration.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2C642A5A-F367-ECA7-AA53-57A16B6A0DA2}"/>
              </a:ext>
            </a:extLst>
          </p:cNvPr>
          <p:cNvSpPr/>
          <p:nvPr/>
        </p:nvSpPr>
        <p:spPr>
          <a:xfrm>
            <a:off x="677333" y="5309534"/>
            <a:ext cx="10185147" cy="686374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f(double);               auto p1 =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&amp;f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type of f not yet known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f(double) { return 2; }  auto p2 =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&amp;f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OK: p2 has type int (*)(double)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BF59C0A-C7A9-73BF-777D-9310FB9E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B903-21A3-9046-A656-0F7803264180}" type="datetime1">
              <a:rPr lang="en-US" smtClean="0"/>
              <a:t>9/11/22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C0BE95-59D3-0BF5-1528-C1BF225F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89F2EB-402A-E7DD-CD53-4F8943AE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CC27-4B82-867F-1E7B-4FFE1CFB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Advanced: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/>
              <a:t> Placeholder</a:t>
            </a:r>
            <a:br>
              <a:rPr lang="en-US" dirty="0"/>
            </a:br>
            <a:r>
              <a:rPr lang="en-US" sz="2800" dirty="0"/>
              <a:t>Introduced in C++14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5D4D4-BBD9-B043-264B-C38F66309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Initializing a variable with the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/>
              <a:t> placeholder discards the top-level cv and ref qualifiers of the expression, whereas the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/>
              <a:t> placeholder preserves them: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same rule applies for the placeholder used to declare a function with a deduced return type: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3778C13B-66C7-9596-73DF-E0ECFB0C06F5}"/>
              </a:ext>
            </a:extLst>
          </p:cNvPr>
          <p:cNvSpPr/>
          <p:nvPr/>
        </p:nvSpPr>
        <p:spPr>
          <a:xfrm>
            <a:off x="677335" y="3070613"/>
            <a:ext cx="8596668" cy="1491443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float&amp; g();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f1 = g();         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f2 = g();          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float&amp;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f3 = std::move(f1);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f4 = std::move(f3);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float&amp;&amp;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95D9E7FA-6FFE-1E7D-52B9-FC7274212A5C}"/>
              </a:ext>
            </a:extLst>
          </p:cNvPr>
          <p:cNvSpPr/>
          <p:nvPr/>
        </p:nvSpPr>
        <p:spPr>
          <a:xfrm>
            <a:off x="677334" y="5366557"/>
            <a:ext cx="8596668" cy="674805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g1() { return g(); }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g2() { return g(); }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float&amp;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DD5E06E-0235-5410-84C9-EC02DB95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AF47-BB7F-BF40-8AD8-7D2CE2682ECC}" type="datetime1">
              <a:rPr lang="en-US" smtClean="0"/>
              <a:t>9/11/22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5E1C4D1-3DE1-6507-DC24-B5B9754F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0B2398-A226-A27D-9AF7-ED061CD5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0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77EA-2D73-C7E5-E655-634BC57F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Advanced: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/>
              <a:t> Placeholder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6FFE-F714-4C36-F3C7-F2A2EC62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Decorations are not permitted.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Trailing placeholder syntax works, as well, and is the only way to use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/>
              <a:t> with a lambda expression:</a:t>
            </a:r>
          </a:p>
          <a:p>
            <a:endParaRPr lang="en-US" dirty="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66C92F8A-D957-3326-A289-DB112A0C806B}"/>
              </a:ext>
            </a:extLst>
          </p:cNvPr>
          <p:cNvSpPr/>
          <p:nvPr/>
        </p:nvSpPr>
        <p:spPr>
          <a:xfrm>
            <a:off x="677334" y="2583599"/>
            <a:ext cx="10185147" cy="72613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g3();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Can't cv- or ref-qualify placeholder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g4();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Can't form a pointer from placeholder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7534647F-5C64-9E13-3EBA-381ABE3AE355}"/>
              </a:ext>
            </a:extLst>
          </p:cNvPr>
          <p:cNvSpPr/>
          <p:nvPr/>
        </p:nvSpPr>
        <p:spPr>
          <a:xfrm>
            <a:off x="677333" y="4115908"/>
            <a:ext cx="10185147" cy="664814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g5()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 = [](int x)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return g(); };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A661647-7F02-FEB4-8DD1-47070583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7076-73E9-B04C-9FC9-EE380C7EC35C}" type="datetime1">
              <a:rPr lang="en-US" smtClean="0"/>
              <a:t>9/11/22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0B5C50B-FE8B-E599-92FF-920A2FB1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72A911-C938-C81E-9009-6BFEEAFB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6370-3976-E96F-A8FA-F293AAAD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Talking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868B-AD02-2AAC-4175-D544C178B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Trailing return type: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Deduced (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/>
              <a:t>) return type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ED78AA1A-FA56-F39C-A7F8-925632EC77F7}"/>
              </a:ext>
            </a:extLst>
          </p:cNvPr>
          <p:cNvSpPr/>
          <p:nvPr/>
        </p:nvSpPr>
        <p:spPr>
          <a:xfrm>
            <a:off x="677335" y="2630555"/>
            <a:ext cx="6777014" cy="1162969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square(int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int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7F62173B-9EC9-3995-C750-307FF167E704}"/>
              </a:ext>
            </a:extLst>
          </p:cNvPr>
          <p:cNvSpPr/>
          <p:nvPr/>
        </p:nvSpPr>
        <p:spPr>
          <a:xfrm>
            <a:off x="677335" y="4641572"/>
            <a:ext cx="6777014" cy="1162969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square(int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F7E60F4-E16C-21EA-44E6-3195FD15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9524-80A7-2E47-9249-2BA95F1DB711}" type="datetime1">
              <a:rPr lang="en-US" smtClean="0"/>
              <a:t>9/11/22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0C8D074-5795-8A0E-D1FD-A6E6A246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879358-9343-60AB-8357-07E732A2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2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228F-1E63-BC62-363A-13EF9382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auto</a:t>
            </a:r>
            <a:r>
              <a:rPr lang="en-US" dirty="0"/>
              <a:t> Return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C081-2990-E9F2-0E9F-CFE862ABD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Description</a:t>
            </a:r>
          </a:p>
          <a:p>
            <a:r>
              <a:rPr lang="en-US" sz="3200" dirty="0"/>
              <a:t>Use cases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Potential pitfalls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Annoyances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FFE0A-D8C6-123C-23A6-CBD6D0D9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12BE-2022-AE40-BE3E-348715698B5D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A7C2-94A3-955E-74D6-280D088D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7302C-F8CB-AC34-05FB-7FB71C8C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87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0F35-5852-979B-2D2F-EF9BCB81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Return Types</a:t>
            </a:r>
            <a:br>
              <a:rPr lang="en-US" dirty="0"/>
            </a:br>
            <a:r>
              <a:rPr lang="en-US" sz="3200" dirty="0"/>
              <a:t>A simple units library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517A8-0157-9848-E4DB-490E3E69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8F7D-3F61-164B-88DF-ABB2573AB8BE}" type="datetime1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96B2D-F1C6-76C9-AA7C-377EA503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225E7-5809-9876-9D2B-7536FDB1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31</a:t>
            </a:fld>
            <a:endParaRPr 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6783D741-FF2C-81AA-6A65-B54098CA618C}"/>
              </a:ext>
            </a:extLst>
          </p:cNvPr>
          <p:cNvSpPr/>
          <p:nvPr/>
        </p:nvSpPr>
        <p:spPr>
          <a:xfrm>
            <a:off x="677334" y="2255608"/>
            <a:ext cx="10185147" cy="3992791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&lt;int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DistanceExp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int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MassExp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int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TimeExp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 Unit {  // Unit in the MKS system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double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m_value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explicit Unit(double v) :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m_value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(v) {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double value() const { return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m_value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 Scalar    = Unit&lt;0, 0, 0&gt;;   // dimensionless value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 Meters    = Unit&lt;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0, 0&gt;;   // unit of distance = meters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SqMeters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= Unit&lt;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0, 0&gt;;   // unit of area     = meters^2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 Kilograms = Unit&lt;0,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0&gt;;   // unit of mass     = Kg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 Seconds   = Unit&lt;0, 0,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   // unit of time     = seconds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= Unit&lt;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0,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&gt;;  // unit of speed    = meters/second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A5CB849-B352-DBD7-15BE-7D8105D72628}"/>
              </a:ext>
            </a:extLst>
          </p:cNvPr>
          <p:cNvSpPr/>
          <p:nvPr/>
        </p:nvSpPr>
        <p:spPr>
          <a:xfrm>
            <a:off x="8195606" y="2192036"/>
            <a:ext cx="2156791" cy="764583"/>
          </a:xfrm>
          <a:prstGeom prst="wedgeRoundRectCallout">
            <a:avLst>
              <a:gd name="adj1" fmla="val -88016"/>
              <a:gd name="adj2" fmla="val -1533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+mj-lt"/>
                <a:cs typeface="Consolas" panose="020B0609020204030204" pitchFamily="49" charset="0"/>
              </a:rPr>
              <a:t>exponent for each dimension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3528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0F35-5852-979B-2D2F-EF9BCB81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Return Types</a:t>
            </a:r>
            <a:br>
              <a:rPr lang="en-US" dirty="0"/>
            </a:br>
            <a:r>
              <a:rPr lang="en-US" dirty="0"/>
              <a:t>A simple units library (continued)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517A8-0157-9848-E4DB-490E3E69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8F7D-3F61-164B-88DF-ABB2573AB8BE}" type="datetime1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96B2D-F1C6-76C9-AA7C-377EA503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225E7-5809-9876-9D2B-7536FDB1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32</a:t>
            </a:fld>
            <a:endParaRPr lang="en-US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6783D741-FF2C-81AA-6A65-B54098CA618C}"/>
              </a:ext>
            </a:extLst>
          </p:cNvPr>
          <p:cNvSpPr/>
          <p:nvPr/>
        </p:nvSpPr>
        <p:spPr>
          <a:xfrm>
            <a:off x="677334" y="2255609"/>
            <a:ext cx="10185147" cy="3678052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&lt;int D1, int M1, int T1, int D2, int M2, int T2&gt;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operator/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(Unit&lt;D1, M1, T1&gt; u1, Unit&lt;D2, M2, T2&gt; u2)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int D = D1 - D2;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int M = M1 - M2;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int T = T1 - T2;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Unit&lt;D, M, T&gt;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(u1.value() / u2.value());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Meters  distance(100);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Seconds time(2);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   speed = distance / time; 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50.0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Mps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25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4B2D-F75A-8A36-697E-BCE7A9AA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Letting the Compiler Apply 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56AA6-C9BE-B494-4888-B59E57741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 deduction allows us to leave the complexities of type promotion, conversions, and overloading to the compiler: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dirty="0"/>
              <a:t>The alternative is often to write the expression twice: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EAB2-2300-40DA-CB29-C3D340CC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7695B-855A-BF61-B19A-86E92081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83A31-8BE9-2F82-F041-262EAE7B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33</a:t>
            </a:fld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74831138-AABF-9AF6-2EA2-F50C637BB3AA}"/>
              </a:ext>
            </a:extLst>
          </p:cNvPr>
          <p:cNvSpPr/>
          <p:nvPr/>
        </p:nvSpPr>
        <p:spPr>
          <a:xfrm>
            <a:off x="677334" y="2773020"/>
            <a:ext cx="10185147" cy="172940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T1,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T2&gt;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half_interval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(const T1&amp; v1, const T2&amp; v2) { return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(v2 - v1) / 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half_interval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(6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24);             // Returns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long(9)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std::vector&lt;int&gt; v{1, 2, 3, 4};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half_interval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v.begin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v.end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 // Returns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std::vector&lt;int&gt;::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difference_type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974D35A2-F132-3D66-F813-91910BFB5748}"/>
              </a:ext>
            </a:extLst>
          </p:cNvPr>
          <p:cNvSpPr/>
          <p:nvPr/>
        </p:nvSpPr>
        <p:spPr>
          <a:xfrm>
            <a:off x="677334" y="4959626"/>
            <a:ext cx="10185147" cy="91440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T1,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T2&gt;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half_interval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(const T1&amp; v1, const T2&amp; v2) -&gt;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(v2 - v1) / 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{ return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(v2 - v1) / 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</p:txBody>
      </p:sp>
    </p:spTree>
    <p:extLst>
      <p:ext uri="{BB962C8B-B14F-4D97-AF65-F5344CB8AC3E}">
        <p14:creationId xmlns:p14="http://schemas.microsoft.com/office/powerpoint/2010/main" val="204744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78B6-6CC3-7997-B26A-1B21B104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a Lambda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CE707-96E0-C605-C02C-6C96DFFAA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Returning a lambda requires the use of a deduced return type.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dirty="0"/>
              <a:t>A lambda closure cannot be named, even with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39CB4-8869-F743-5795-0E6CD361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CBC28-8322-D005-15DA-9050CB2F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743DE-37B6-14B6-9B3F-5C80A405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34</a:t>
            </a:fld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CC19D2F7-3E80-79A0-8F3B-FF044292095D}"/>
              </a:ext>
            </a:extLst>
          </p:cNvPr>
          <p:cNvSpPr/>
          <p:nvPr/>
        </p:nvSpPr>
        <p:spPr>
          <a:xfrm>
            <a:off x="677333" y="2580343"/>
            <a:ext cx="10185147" cy="2115401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a single-argument functor that adds n to its argument.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(T&amp;&amp; n) { return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[n](auto v) { return v + n; }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std::vector&lt;short&gt; vx1{1, 2, 3, 4, 5}, vx2(5);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std::transform(vx1.begin(), vx1.end(), vx2.begin(),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addN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(-4)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vx2 == {-3, -2, -1, 0, 1 }</a:t>
            </a: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F5943A9D-A33A-4B42-FE01-FCCB2850CDC1}"/>
              </a:ext>
            </a:extLst>
          </p:cNvPr>
          <p:cNvSpPr/>
          <p:nvPr/>
        </p:nvSpPr>
        <p:spPr>
          <a:xfrm>
            <a:off x="677334" y="5115497"/>
            <a:ext cx="10185147" cy="925865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(T&amp;&amp; n) -&gt;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[n](auto v) { return v + n; }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{ return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[n](auto v) { return v + n; };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}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return-type mismatch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8E130C3-85C9-5FE3-C86A-E6C94B22EF99}"/>
              </a:ext>
            </a:extLst>
          </p:cNvPr>
          <p:cNvSpPr/>
          <p:nvPr/>
        </p:nvSpPr>
        <p:spPr>
          <a:xfrm>
            <a:off x="8117072" y="4426837"/>
            <a:ext cx="2649666" cy="925865"/>
          </a:xfrm>
          <a:prstGeom prst="wedgeRoundRectCallout">
            <a:avLst>
              <a:gd name="adj1" fmla="val -99845"/>
              <a:gd name="adj2" fmla="val 6442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+mj-lt"/>
                <a:cs typeface="Consolas" panose="020B0609020204030204" pitchFamily="49" charset="0"/>
              </a:rPr>
              <a:t>Otherwise-identical lambdas have distinct, unique types. 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6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7E9B-55F8-BCA6-2003-5C6344A1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Function-Return Forwarding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81115-DFB5-E8EF-26E9-42555318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F5AF-E312-62F9-6577-0245A32B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128E7-83B7-B663-AB7A-6556F5F9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35</a:t>
            </a:fld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26D9FC6A-4D64-D239-DA3C-1483BFA9C820}"/>
              </a:ext>
            </a:extLst>
          </p:cNvPr>
          <p:cNvSpPr/>
          <p:nvPr/>
        </p:nvSpPr>
        <p:spPr>
          <a:xfrm>
            <a:off x="677334" y="2066765"/>
            <a:ext cx="10185147" cy="2038096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Call function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with arguments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while holding a lock on mutex m.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threadsafeInvoke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(std::mutex&amp; m,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&amp;&amp;...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std::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lock_guard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&lt;std::mutex&gt;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mutexLock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(m);  // Execute with a mutex lock.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std::forward&lt;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)(std::forward&lt;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)...);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 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E5E29C0-30A6-FE12-0CE8-55B400C1E920}"/>
              </a:ext>
            </a:extLst>
          </p:cNvPr>
          <p:cNvSpPr/>
          <p:nvPr/>
        </p:nvSpPr>
        <p:spPr>
          <a:xfrm>
            <a:off x="2390768" y="4689062"/>
            <a:ext cx="6199895" cy="1036452"/>
          </a:xfrm>
          <a:prstGeom prst="wedgeRoundRectCallout">
            <a:avLst>
              <a:gd name="adj1" fmla="val -15995"/>
              <a:gd name="adj2" fmla="val -138084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</a:rPr>
              <a:t>Returning the result of calling </a:t>
            </a:r>
            <a:r>
              <a:rPr lang="en-US" dirty="0" err="1">
                <a:solidFill>
                  <a:schemeClr val="bg1"/>
                </a:solidFill>
              </a:rPr>
              <a:t>func</a:t>
            </a:r>
            <a:r>
              <a:rPr lang="en-US" dirty="0">
                <a:solidFill>
                  <a:srgbClr val="FFFF00"/>
                </a:solidFill>
              </a:rPr>
              <a:t> as a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>
                <a:solidFill>
                  <a:srgbClr val="FFFF00"/>
                </a:solidFill>
              </a:rPr>
              <a:t> deduced return type yields exactly the same type as </a:t>
            </a:r>
            <a:r>
              <a:rPr lang="en-US" dirty="0" err="1">
                <a:solidFill>
                  <a:schemeClr val="bg1"/>
                </a:solidFill>
              </a:rPr>
              <a:t>func</a:t>
            </a:r>
            <a:r>
              <a:rPr lang="en-US" dirty="0">
                <a:solidFill>
                  <a:srgbClr val="FFFF00"/>
                </a:solidFill>
              </a:rPr>
              <a:t> would yield if called directly.</a:t>
            </a:r>
          </a:p>
        </p:txBody>
      </p:sp>
    </p:spTree>
    <p:extLst>
      <p:ext uri="{BB962C8B-B14F-4D97-AF65-F5344CB8AC3E}">
        <p14:creationId xmlns:p14="http://schemas.microsoft.com/office/powerpoint/2010/main" val="1268926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3F17-D37D-D210-CFF4-CDA830A6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Return Type Deduction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C1C25-E261-C386-D243-692118E8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TBD: This is a difficult-to-explain concept and probably too advanced for the audience</a:t>
            </a:r>
          </a:p>
          <a:p>
            <a:r>
              <a:rPr lang="en-US" dirty="0"/>
              <a:t>Even if the audience were sufficiently advanced, the explanation would be lengthy</a:t>
            </a:r>
          </a:p>
          <a:p>
            <a:r>
              <a:rPr lang="en-US" dirty="0"/>
              <a:t>The feature is fairly niche, anyway</a:t>
            </a:r>
          </a:p>
          <a:p>
            <a:r>
              <a:rPr lang="en-US" dirty="0"/>
              <a:t>Consider a slide naming the use case but explaining that it's too complex?  Could I sufficiently explain it to make such a slide meaningful to someone wanting to look it up?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3865E-CA5F-5C04-F3C9-9640936E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8F7D-3F61-164B-88DF-ABB2573AB8BE}" type="datetime1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9801C-37FE-CA13-F975-D342D1F0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E4B0F-CAC0-C9D4-02A4-074DEE30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48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228F-1E63-BC62-363A-13EF9382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auto</a:t>
            </a:r>
            <a:r>
              <a:rPr lang="en-US" dirty="0"/>
              <a:t> Return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C081-2990-E9F2-0E9F-CFE862ABD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Description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Use cases</a:t>
            </a:r>
          </a:p>
          <a:p>
            <a:r>
              <a:rPr lang="en-US" sz="3200" dirty="0">
                <a:solidFill>
                  <a:schemeClr val="tx1"/>
                </a:solidFill>
              </a:rPr>
              <a:t>Potential pitfalls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Annoyances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FFE0A-D8C6-123C-23A6-CBD6D0D9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12BE-2022-AE40-BE3E-348715698B5D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A7C2-94A3-955E-74D6-280D088D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7302C-F8CB-AC34-05FB-7FB71C8C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8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733C-7412-C061-9D2E-001AC72C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Abstraction and Insulation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A458-80D4-721D-763F-6CD7D76DA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</a:t>
            </a:r>
            <a:r>
              <a:rPr lang="en-US" i="1" dirty="0"/>
              <a:t>abstract</a:t>
            </a:r>
            <a:r>
              <a:rPr lang="en-US" dirty="0"/>
              <a:t> if its interface can be understood independent of its implementation.</a:t>
            </a:r>
          </a:p>
          <a:p>
            <a:pPr lvl="1"/>
            <a:r>
              <a:rPr lang="en-US" dirty="0"/>
              <a:t>The return type is part of the function's interface.</a:t>
            </a:r>
          </a:p>
          <a:p>
            <a:pPr lvl="1"/>
            <a:r>
              <a:rPr lang="en-US" dirty="0"/>
              <a:t>A deduced return type is closely tied to the function's implementation.</a:t>
            </a:r>
          </a:p>
          <a:p>
            <a:r>
              <a:rPr lang="en-US" dirty="0"/>
              <a:t>A function provides </a:t>
            </a:r>
            <a:r>
              <a:rPr lang="en-US" i="1" dirty="0"/>
              <a:t>insulation</a:t>
            </a:r>
            <a:r>
              <a:rPr lang="en-US" dirty="0"/>
              <a:t> if its body can be changed without recompiling its clients; i.e., the function definition is in a separate compilation unit.</a:t>
            </a:r>
          </a:p>
          <a:p>
            <a:pPr lvl="1"/>
            <a:r>
              <a:rPr lang="en-US" dirty="0"/>
              <a:t>As with inline functions and function templates, the body of a function with a  deduced return type must be visible at the point of invocation.</a:t>
            </a:r>
          </a:p>
          <a:p>
            <a:pPr lvl="1"/>
            <a:r>
              <a:rPr lang="en-US" i="1" dirty="0"/>
              <a:t>Unlike</a:t>
            </a:r>
            <a:r>
              <a:rPr lang="en-US" dirty="0"/>
              <a:t> inline functions, the implementation cannot be moved into a separate compilation unit simply by removing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inline</a:t>
            </a:r>
            <a:r>
              <a:rPr lang="en-US" dirty="0"/>
              <a:t> keyword.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FC356-BA7D-5F18-82AA-D4F7F98B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6E814-3407-4948-7201-E2F6CB98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BF857-7219-9A64-25A2-D15ED702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9F09-630D-E493-9E42-ED0FCB8E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Clarity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8B2E-071E-0689-EB17-67BB15643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with deduced return types are simply harder to read.</a:t>
            </a:r>
          </a:p>
          <a:p>
            <a:pPr lvl="1"/>
            <a:r>
              <a:rPr lang="en-US" dirty="0"/>
              <a:t>The implementation must be understood for the </a:t>
            </a:r>
            <a:r>
              <a:rPr lang="en-US" i="1" dirty="0"/>
              <a:t>human</a:t>
            </a:r>
            <a:r>
              <a:rPr lang="en-US" dirty="0"/>
              <a:t> to deduce the return type.</a:t>
            </a:r>
          </a:p>
          <a:p>
            <a:pPr lvl="1"/>
            <a:r>
              <a:rPr lang="en-US" dirty="0"/>
              <a:t>When recursion or forwarding to another function occurs, chasing down the return type can be especially difficult.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AB573-6B8B-A11C-8851-0A212CD7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AA19E-A29C-DD52-E0DB-E8C91793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AC0FC-BB27-B799-45B1-F49BE85D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0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165276"/>
            <a:ext cx="9601200" cy="2073076"/>
          </a:xfrm>
        </p:spPr>
        <p:txBody>
          <a:bodyPr>
            <a:normAutofit/>
          </a:bodyPr>
          <a:lstStyle/>
          <a:p>
            <a:r>
              <a:rPr lang="en-US" dirty="0"/>
              <a:t>Independent software developer</a:t>
            </a:r>
          </a:p>
          <a:p>
            <a:r>
              <a:rPr lang="en-US" dirty="0"/>
              <a:t>Member of the C++ Standards Committee</a:t>
            </a:r>
          </a:p>
          <a:p>
            <a:r>
              <a:rPr lang="en-US" dirty="0"/>
              <a:t>Contributor to </a:t>
            </a:r>
            <a:r>
              <a:rPr lang="en-US" i="1" dirty="0"/>
              <a:t>Embracing Modern C++ </a:t>
            </a:r>
            <a:r>
              <a:rPr lang="en-US" b="1" i="1" dirty="0"/>
              <a:t>Safely</a:t>
            </a:r>
            <a:endParaRPr lang="en-US" dirty="0"/>
          </a:p>
          <a:p>
            <a:r>
              <a:rPr lang="en-US" dirty="0"/>
              <a:t>Eighth year presenting at </a:t>
            </a:r>
            <a:r>
              <a:rPr lang="en-US" dirty="0" err="1"/>
              <a:t>CppCon</a:t>
            </a:r>
            <a:r>
              <a:rPr lang="en-US" dirty="0"/>
              <a:t> (including 1</a:t>
            </a:r>
            <a:r>
              <a:rPr lang="en-US" baseline="30000" dirty="0"/>
              <a:t>st</a:t>
            </a:r>
            <a:r>
              <a:rPr lang="en-US" dirty="0"/>
              <a:t> conference in 2014)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34B8-128C-499D-B217-1953B2ABB36D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Pablo Halpern, 2021 (CC BY 4.0)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Standard C+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06" y="1350294"/>
            <a:ext cx="1637052" cy="18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348" y="1865885"/>
            <a:ext cx="2538909" cy="1292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6FFA0-1CF9-AB82-771E-A0AAF98F4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654" y="1243584"/>
            <a:ext cx="2755900" cy="279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1722B-2735-BFEA-0AAF-A7D69B7EDB4F}"/>
              </a:ext>
            </a:extLst>
          </p:cNvPr>
          <p:cNvSpPr txBox="1"/>
          <p:nvPr/>
        </p:nvSpPr>
        <p:spPr>
          <a:xfrm>
            <a:off x="8117072" y="3319669"/>
            <a:ext cx="162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 C++</a:t>
            </a:r>
          </a:p>
        </p:txBody>
      </p:sp>
    </p:spTree>
    <p:extLst>
      <p:ext uri="{BB962C8B-B14F-4D97-AF65-F5344CB8AC3E}">
        <p14:creationId xmlns:p14="http://schemas.microsoft.com/office/powerpoint/2010/main" val="3821774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1EC5-C002-7FEE-26AF-3330B49CD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the Loss of Abstraction, Insulation, and Clarity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B54CF-5F23-EC84-DAF2-F82185719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reasonable, use a defined return type.</a:t>
            </a:r>
          </a:p>
          <a:p>
            <a:r>
              <a:rPr lang="en-US" dirty="0"/>
              <a:t>Keep functions with deduced return types very short, so that the return type is obvious.</a:t>
            </a:r>
          </a:p>
          <a:p>
            <a:r>
              <a:rPr lang="en-US" dirty="0"/>
              <a:t>Document the function carefully, so that reading the implementation is unnecessary to understand its meaning.</a:t>
            </a:r>
          </a:p>
          <a:p>
            <a:r>
              <a:rPr lang="en-US" dirty="0"/>
              <a:t>Describe the </a:t>
            </a:r>
            <a:r>
              <a:rPr lang="en-US" i="1" dirty="0"/>
              <a:t>qualities</a:t>
            </a:r>
            <a:r>
              <a:rPr lang="en-US" dirty="0"/>
              <a:t> of a complex return type; e.g.,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rgbClr val="00B050"/>
                </a:solidFill>
              </a:rPr>
              <a:t>The return value is a pointer-like object that supports postfix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operator++</a:t>
            </a:r>
            <a:r>
              <a:rPr lang="en-US" dirty="0">
                <a:solidFill>
                  <a:srgbClr val="00B050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function having a deduced return type that is documented using conceptual language may be even more abstract than one having a defined return type.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Many functions with defined return types can benefit from this approach, too.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F8495-51FE-5470-4F86-3BDF01E4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4F141-0B11-5CF2-0EE3-2FAD421E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75B50-2986-282F-4E5D-E5FEAE62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36CF-E339-F6C3-F6A3-C1EAEA2D1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3E75-BEEF-5CD4-57A9-08E9B1166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These two functions do not have the same meaning!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</a:t>
            </a:r>
            <a:r>
              <a:rPr lang="en-US" b="1" i="1" dirty="0"/>
              <a:t>defined</a:t>
            </a:r>
            <a:r>
              <a:rPr lang="en-US" dirty="0"/>
              <a:t> return type of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7030A0"/>
                </a:solidFill>
              </a:rPr>
              <a:t>expression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/>
              <a:t> preserves </a:t>
            </a:r>
            <a:r>
              <a:rPr lang="en-US" b="1" i="1" dirty="0"/>
              <a:t>expression</a:t>
            </a:r>
            <a:r>
              <a:rPr lang="en-US" dirty="0"/>
              <a:t>’s </a:t>
            </a:r>
            <a:r>
              <a:rPr lang="en-US" i="1" dirty="0"/>
              <a:t>value category </a:t>
            </a:r>
            <a:r>
              <a:rPr lang="en-US" dirty="0"/>
              <a:t>(non-reference, </a:t>
            </a:r>
            <a:r>
              <a:rPr lang="en-US" dirty="0" err="1"/>
              <a:t>lvalue</a:t>
            </a:r>
            <a:r>
              <a:rPr lang="en-US" dirty="0"/>
              <a:t> reference, or rvalue reference).</a:t>
            </a:r>
          </a:p>
          <a:p>
            <a:r>
              <a:rPr lang="en-US" dirty="0"/>
              <a:t>A </a:t>
            </a:r>
            <a:r>
              <a:rPr lang="en-US" b="1" i="1" dirty="0"/>
              <a:t>deduced</a:t>
            </a:r>
            <a:r>
              <a:rPr lang="en-US" dirty="0"/>
              <a:t> return type declared as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/>
              <a:t> discards the value category of the return expression.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C6BDE-BB56-6419-73E3-09A5F0A6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D9964-646A-372E-BD57-234EC405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B2714-FEB6-2C44-6565-67EBEFA4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41</a:t>
            </a:fld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835389CA-51F1-1844-FB00-F8790C13491C}"/>
              </a:ext>
            </a:extLst>
          </p:cNvPr>
          <p:cNvSpPr/>
          <p:nvPr/>
        </p:nvSpPr>
        <p:spPr>
          <a:xfrm>
            <a:off x="677334" y="2494721"/>
            <a:ext cx="4492147" cy="2246245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mid(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e)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(*(b + (e - b) / 2))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*(b + (e - b) / 2);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extern std::vector&lt;int&gt; v;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v.begin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v.end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770751C1-9974-4D6D-CB5C-1C32D0CB7841}"/>
              </a:ext>
            </a:extLst>
          </p:cNvPr>
          <p:cNvSpPr/>
          <p:nvPr/>
        </p:nvSpPr>
        <p:spPr>
          <a:xfrm>
            <a:off x="5388139" y="2494720"/>
            <a:ext cx="4492145" cy="2246245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mid(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e)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return *(b + (e - b) / 2);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extern std::vector&lt;int&gt; v;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v.begin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v.end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F324D2B-E872-9B47-21F4-A77F7EF7CAC4}"/>
              </a:ext>
            </a:extLst>
          </p:cNvPr>
          <p:cNvSpPr/>
          <p:nvPr/>
        </p:nvSpPr>
        <p:spPr>
          <a:xfrm>
            <a:off x="4333461" y="4061219"/>
            <a:ext cx="1139161" cy="556591"/>
          </a:xfrm>
          <a:prstGeom prst="wedgeRoundRectCallout">
            <a:avLst>
              <a:gd name="adj1" fmla="val -94401"/>
              <a:gd name="adj2" fmla="val 4540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cs typeface="Consolas" panose="020B0609020204030204" pitchFamily="49" charset="0"/>
              </a:rPr>
              <a:t>Returns 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int&amp;</a:t>
            </a:r>
            <a:endParaRPr lang="en-US" i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ABDA5FA-0257-59E4-7843-C72E684823E3}"/>
              </a:ext>
            </a:extLst>
          </p:cNvPr>
          <p:cNvSpPr/>
          <p:nvPr/>
        </p:nvSpPr>
        <p:spPr>
          <a:xfrm>
            <a:off x="9043838" y="4068763"/>
            <a:ext cx="1066611" cy="556591"/>
          </a:xfrm>
          <a:prstGeom prst="wedgeRoundRectCallout">
            <a:avLst>
              <a:gd name="adj1" fmla="val -99909"/>
              <a:gd name="adj2" fmla="val 4540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cs typeface="Consolas" panose="020B0609020204030204" pitchFamily="49" charset="0"/>
              </a:rPr>
              <a:t>Returns 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endParaRPr lang="en-US" i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4C91-C2F5-1BCF-0BB1-9D5F1868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Refactoring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96F29-E9BC-BF06-DD91-E15F7E534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very clear whether you intend to preserve top-level references.</a:t>
            </a:r>
          </a:p>
          <a:p>
            <a:r>
              <a:rPr lang="en-US" dirty="0"/>
              <a:t>For deduced return types,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use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/>
              <a:t> to </a:t>
            </a:r>
            <a:r>
              <a:rPr lang="en-US" i="1" dirty="0">
                <a:solidFill>
                  <a:schemeClr val="tx1"/>
                </a:solidFill>
              </a:rPr>
              <a:t>preserve</a:t>
            </a:r>
            <a:r>
              <a:rPr lang="en-US" dirty="0"/>
              <a:t> the return expression’s value category</a:t>
            </a:r>
            <a:br>
              <a:rPr lang="en-US" dirty="0"/>
            </a:br>
            <a:endParaRPr lang="en-US" sz="2000" dirty="0"/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auto&amp;</a:t>
            </a:r>
            <a:r>
              <a:rPr lang="en-US" dirty="0"/>
              <a:t> or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auto&amp;&amp;</a:t>
            </a:r>
            <a:r>
              <a:rPr lang="en-US" dirty="0"/>
              <a:t> to </a:t>
            </a:r>
            <a:r>
              <a:rPr lang="en-US" i="1" dirty="0">
                <a:solidFill>
                  <a:schemeClr val="tx1"/>
                </a:solidFill>
              </a:rPr>
              <a:t>always</a:t>
            </a:r>
            <a:r>
              <a:rPr lang="en-US" dirty="0"/>
              <a:t> return a reference</a:t>
            </a:r>
          </a:p>
          <a:p>
            <a:endParaRPr lang="en-US" dirty="0"/>
          </a:p>
          <a:p>
            <a:r>
              <a:rPr lang="en-US" dirty="0"/>
              <a:t>For defined return types that use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/>
              <a:t>, use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remove_reference_t</a:t>
            </a:r>
            <a:r>
              <a:rPr lang="en-US" dirty="0"/>
              <a:t> or </a:t>
            </a:r>
            <a:r>
              <a:rPr lang="en-US" b="1" dirty="0">
                <a:solidFill>
                  <a:srgbClr val="7030A0"/>
                </a:solidFill>
              </a:rPr>
              <a:t>std::</a:t>
            </a:r>
            <a:r>
              <a:rPr lang="en-US" b="1" dirty="0" err="1">
                <a:solidFill>
                  <a:srgbClr val="7030A0"/>
                </a:solidFill>
              </a:rPr>
              <a:t>remove_cvref_t</a:t>
            </a:r>
            <a:r>
              <a:rPr lang="en-US" dirty="0"/>
              <a:t> (since C++20) to </a:t>
            </a:r>
            <a:r>
              <a:rPr lang="en-US" i="1" dirty="0">
                <a:solidFill>
                  <a:schemeClr val="tx1"/>
                </a:solidFill>
              </a:rPr>
              <a:t>remove</a:t>
            </a:r>
            <a:r>
              <a:rPr lang="en-US" dirty="0"/>
              <a:t> top-level references.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14062-7DAF-C37C-790A-986F3096F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49ADA-F7C7-9B6C-C42F-064EB578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8138F-FDB0-E9AD-5377-8382E2CD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42</a:t>
            </a:fld>
            <a:endParaRPr lang="en-US"/>
          </a:p>
        </p:txBody>
      </p:sp>
      <p:sp>
        <p:nvSpPr>
          <p:cNvPr id="16" name="Folded Corner 15">
            <a:extLst>
              <a:ext uri="{FF2B5EF4-FFF2-40B4-BE49-F238E27FC236}">
                <a16:creationId xmlns:a16="http://schemas.microsoft.com/office/drawing/2014/main" id="{9DD1ECA3-0986-8A23-D108-F216E92C83D7}"/>
              </a:ext>
            </a:extLst>
          </p:cNvPr>
          <p:cNvSpPr/>
          <p:nvPr/>
        </p:nvSpPr>
        <p:spPr>
          <a:xfrm>
            <a:off x="1103243" y="5060700"/>
            <a:ext cx="9114183" cy="624483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auto mid(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-&gt;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remove_reference_t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(*(b + (e - b) / 2))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</p:txBody>
      </p:sp>
      <p:sp>
        <p:nvSpPr>
          <p:cNvPr id="17" name="Folded Corner 16">
            <a:extLst>
              <a:ext uri="{FF2B5EF4-FFF2-40B4-BE49-F238E27FC236}">
                <a16:creationId xmlns:a16="http://schemas.microsoft.com/office/drawing/2014/main" id="{5B44D63C-E58F-2F2C-C2E2-9E28CD244E2C}"/>
              </a:ext>
            </a:extLst>
          </p:cNvPr>
          <p:cNvSpPr/>
          <p:nvPr/>
        </p:nvSpPr>
        <p:spPr>
          <a:xfrm>
            <a:off x="1490870" y="3263349"/>
            <a:ext cx="8752176" cy="365125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mid(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e) { ... }</a:t>
            </a:r>
          </a:p>
        </p:txBody>
      </p: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76D7ACE3-2C05-C14F-D0D7-A91AC5D8400B}"/>
              </a:ext>
            </a:extLst>
          </p:cNvPr>
          <p:cNvSpPr/>
          <p:nvPr/>
        </p:nvSpPr>
        <p:spPr>
          <a:xfrm>
            <a:off x="1490870" y="3938175"/>
            <a:ext cx="8752176" cy="365125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auto&amp;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mid(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e) { ... }</a:t>
            </a:r>
          </a:p>
        </p:txBody>
      </p:sp>
    </p:spTree>
    <p:extLst>
      <p:ext uri="{BB962C8B-B14F-4D97-AF65-F5344CB8AC3E}">
        <p14:creationId xmlns:p14="http://schemas.microsoft.com/office/powerpoint/2010/main" val="12113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228F-1E63-BC62-363A-13EF9382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auto</a:t>
            </a:r>
            <a:r>
              <a:rPr lang="en-US" dirty="0"/>
              <a:t> Return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C081-2990-E9F2-0E9F-CFE862ABD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Description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Use cases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Potential pitfalls</a:t>
            </a:r>
          </a:p>
          <a:p>
            <a:r>
              <a:rPr lang="en-US" sz="3200" dirty="0">
                <a:solidFill>
                  <a:schemeClr val="tx1"/>
                </a:solidFill>
              </a:rPr>
              <a:t>Annoyances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FFE0A-D8C6-123C-23A6-CBD6D0D9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12BE-2022-AE40-BE3E-348715698B5D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A7C2-94A3-955E-74D6-280D088D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7302C-F8CB-AC34-05FB-7FB71C8C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57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BB0C-C22C-4196-0AE9-CE7CF982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Return-order Sensitivity for Recursion</a:t>
            </a:r>
            <a:br>
              <a:rPr lang="en-US" dirty="0"/>
            </a:br>
            <a:r>
              <a:rPr lang="en-US" sz="2800" dirty="0"/>
              <a:t>Part 1: Runtime recursion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2E3D-B2B5-F764-E5A7-7D41F8F54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return type is deduced from the </a:t>
            </a:r>
            <a:r>
              <a:rPr lang="en-US" i="1" dirty="0"/>
              <a:t>first</a:t>
            </a:r>
            <a:r>
              <a:rPr lang="en-US" dirty="0"/>
              <a:t> return statement in the function body; all other return statements must return the same type.</a:t>
            </a:r>
          </a:p>
          <a:p>
            <a:pPr lvl="1"/>
            <a:r>
              <a:rPr lang="en-US" dirty="0"/>
              <a:t>For recursive functions, the </a:t>
            </a:r>
            <a:r>
              <a:rPr lang="en-US" i="1" dirty="0"/>
              <a:t>base case</a:t>
            </a:r>
            <a:r>
              <a:rPr lang="en-US" dirty="0"/>
              <a:t> must come first.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dirty="0"/>
              <a:t>Putting the recursive invocation first makes would-be equivalent code incorrect.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F7514-679D-CF93-7BE1-3341BAD6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13F5F-E4B9-5533-9C8B-0FEB0D22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CCBCE-B706-34F7-5F42-4C12C866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44</a:t>
            </a:fld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4049417E-DA06-48B1-3136-34A95B0765F7}"/>
              </a:ext>
            </a:extLst>
          </p:cNvPr>
          <p:cNvSpPr/>
          <p:nvPr/>
        </p:nvSpPr>
        <p:spPr>
          <a:xfrm>
            <a:off x="677333" y="4841521"/>
            <a:ext cx="10185147" cy="119327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factorial(int n)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(n &gt; 1) return n *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factorial(n - 1)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return used before deduced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 return 1;                         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too late; error already occurred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0661AD92-E244-2BB3-BA46-D78E2A0AFD40}"/>
              </a:ext>
            </a:extLst>
          </p:cNvPr>
          <p:cNvSpPr/>
          <p:nvPr/>
        </p:nvSpPr>
        <p:spPr>
          <a:xfrm>
            <a:off x="677333" y="3240747"/>
            <a:ext cx="10185147" cy="1193271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 factorial(int n) 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if (n &lt;= 1) return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                  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OK: Deduces int.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else return n * factorial(n - 1);       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OK: Return type is known.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58317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B529-7FE6-EDC0-CD48-3F912221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Return-order Sensitivity for Recursion </a:t>
            </a:r>
            <a:r>
              <a:rPr lang="en-US" sz="2800" dirty="0"/>
              <a:t>Part 2: Compile-time recursion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E9610-CC08-CA05-7960-8956E2D36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Compile-time (template) recursion requires the base-case overload or specialization to come first.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5D45E-B597-874B-7C3F-E1F5BB9D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9CE6E-3D1F-7E65-F61A-1791842B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A1E91-D57D-E71C-E6AB-16B7F02D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45</a:t>
            </a:fld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D8DA51C0-765C-9351-B0EA-86CF891647D2}"/>
              </a:ext>
            </a:extLst>
          </p:cNvPr>
          <p:cNvSpPr/>
          <p:nvPr/>
        </p:nvSpPr>
        <p:spPr>
          <a:xfrm>
            <a:off x="677334" y="2802260"/>
            <a:ext cx="10185147" cy="2684140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Sum a sequence of values.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base-case overload (for one value)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auto sum(T v) { return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recursive overload (for two or more values)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T0,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 T&gt;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constexpr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auto sum(T0 v0, T... v) { return v0 +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sum(v...)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</p:txBody>
      </p:sp>
    </p:spTree>
    <p:extLst>
      <p:ext uri="{BB962C8B-B14F-4D97-AF65-F5344CB8AC3E}">
        <p14:creationId xmlns:p14="http://schemas.microsoft.com/office/powerpoint/2010/main" val="3203295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611D-34C0-7368-7C6B-67ED21F5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SFINAE on Return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D93F6-9E46-9A66-A621-3D73415F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3"/>
            <a:ext cx="8596668" cy="4023719"/>
          </a:xfrm>
        </p:spPr>
        <p:txBody>
          <a:bodyPr/>
          <a:lstStyle/>
          <a:p>
            <a:r>
              <a:rPr lang="en-US" dirty="0"/>
              <a:t>Template programming sometimes depends on substitution failures to quietly remove a function from the overload set.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90FB-AF77-A5EF-C73D-2257FBCB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6BC5C-2CDE-BA8B-28AB-831B2E1A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981C3-3981-F446-D642-2C11CF6D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46</a:t>
            </a:fld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AC91A3AA-133F-3BE8-644F-857BC07767E1}"/>
              </a:ext>
            </a:extLst>
          </p:cNvPr>
          <p:cNvSpPr/>
          <p:nvPr/>
        </p:nvSpPr>
        <p:spPr>
          <a:xfrm>
            <a:off x="677334" y="2663113"/>
            <a:ext cx="10185147" cy="3350063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overload 1 (preferred)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printImp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(const T&amp; v, int)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v.print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return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v.print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overload 2 (fallback)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printImp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(const T&amp; v, ...)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void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{ std::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v; 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 void print(const T&amp; v) {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printImp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(v, 0); 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 S { void print() const { std::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"PRINT S"; } };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print(S{});     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OK: Overload 1 is a better match.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print("hello"); 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OK: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Overload 1 substitution failure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overload 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called.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CE1BD33-B12C-9351-1D12-2ABE261282C1}"/>
              </a:ext>
            </a:extLst>
          </p:cNvPr>
          <p:cNvSpPr/>
          <p:nvPr/>
        </p:nvSpPr>
        <p:spPr>
          <a:xfrm>
            <a:off x="9274002" y="1943919"/>
            <a:ext cx="2573441" cy="556591"/>
          </a:xfrm>
          <a:prstGeom prst="wedgeRoundRectCallout">
            <a:avLst>
              <a:gd name="adj1" fmla="val -120648"/>
              <a:gd name="adj2" fmla="val 13112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cs typeface="Consolas" panose="020B0609020204030204" pitchFamily="49" charset="0"/>
              </a:rPr>
              <a:t>overload </a:t>
            </a:r>
            <a:r>
              <a:rPr lang="en-US" i="1" dirty="0">
                <a:solidFill>
                  <a:srgbClr val="FFFF00"/>
                </a:solidFill>
                <a:cs typeface="Consolas" panose="020B0609020204030204" pitchFamily="49" charset="0"/>
              </a:rPr>
              <a:t>ignored</a:t>
            </a:r>
            <a:r>
              <a:rPr lang="en-US" dirty="0">
                <a:solidFill>
                  <a:srgbClr val="FFFF00"/>
                </a:solidFill>
                <a:cs typeface="Consolas" panose="020B0609020204030204" pitchFamily="49" charset="0"/>
              </a:rPr>
              <a:t> if expression is not valid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611D-34C0-7368-7C6B-67ED21F5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SFINAE on Return Type</a:t>
            </a:r>
            <a:br>
              <a:rPr lang="en-US" dirty="0"/>
            </a:br>
            <a:r>
              <a:rPr lang="en-US" dirty="0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D93F6-9E46-9A66-A621-3D73415F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17643"/>
            <a:ext cx="8596668" cy="4023719"/>
          </a:xfrm>
        </p:spPr>
        <p:txBody>
          <a:bodyPr/>
          <a:lstStyle/>
          <a:p>
            <a:r>
              <a:rPr lang="en-US" dirty="0"/>
              <a:t>Substitution failures occur </a:t>
            </a:r>
            <a:r>
              <a:rPr lang="en-US" i="1" dirty="0"/>
              <a:t>during</a:t>
            </a:r>
            <a:r>
              <a:rPr lang="en-US" dirty="0"/>
              <a:t> overload resolution. Return-type deduction occurs </a:t>
            </a:r>
            <a:r>
              <a:rPr lang="en-US" i="1" dirty="0"/>
              <a:t>after</a:t>
            </a:r>
            <a:r>
              <a:rPr lang="en-US" dirty="0"/>
              <a:t> overload resolution selects a function, too late for SFINAE.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C90FB-AF77-A5EF-C73D-2257FBCB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6BC5C-2CDE-BA8B-28AB-831B2E1A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981C3-3981-F446-D642-2C11CF6D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47</a:t>
            </a:fld>
            <a:endParaRPr 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AC91A3AA-133F-3BE8-644F-857BC07767E1}"/>
              </a:ext>
            </a:extLst>
          </p:cNvPr>
          <p:cNvSpPr/>
          <p:nvPr/>
        </p:nvSpPr>
        <p:spPr>
          <a:xfrm>
            <a:off x="677334" y="2663113"/>
            <a:ext cx="10185147" cy="3346704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 // Overload 1 (</a:t>
            </a:r>
            <a:r>
              <a:rPr lang="en-US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 called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printImp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(const T&amp; v, int)                        { return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v.print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 // Overload 2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never called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printImp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(const T&amp; v, ...)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{ std::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v; 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T&gt; void print(const T&amp; v) {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printImp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(v, 0); }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struct S { void print() const { std::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"PRINT S"; } };</a:t>
            </a:r>
          </a:p>
          <a:p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print(S{});      //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OK:    Overload 1 is called successfully.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print("hello");  //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ERROR: Overload 1 is chosen but fails to compile.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DA053A9-397E-0BE7-35AD-8CE652963A3E}"/>
              </a:ext>
            </a:extLst>
          </p:cNvPr>
          <p:cNvSpPr/>
          <p:nvPr/>
        </p:nvSpPr>
        <p:spPr>
          <a:xfrm>
            <a:off x="9274002" y="1943919"/>
            <a:ext cx="2573441" cy="556591"/>
          </a:xfrm>
          <a:prstGeom prst="wedgeRoundRectCallout">
            <a:avLst>
              <a:gd name="adj1" fmla="val -53060"/>
              <a:gd name="adj2" fmla="val 13469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cs typeface="Consolas" panose="020B0609020204030204" pitchFamily="49" charset="0"/>
              </a:rPr>
              <a:t>hard error when expression is not valid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6B30-4C11-AAE5-247A-49116A85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71C74-AC9E-5486-859B-B5B4265FB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/>
              <a:t> return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2721-D94C-3FF1-4A98-D23A9A87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D7-AF31-044E-B37A-44082E6BE23B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A8C86-605C-18A5-F481-60F157DC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434F5-8604-C09C-DBCD-D206928F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8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F0E5-BB45-024A-0C0D-8310EF38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  <a:br>
              <a:rPr lang="en-US" dirty="0"/>
            </a:b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sz="2800" dirty="0"/>
              <a:t> return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3390-6D37-BD47-42F4-9715BE99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3 (</a:t>
            </a:r>
            <a:r>
              <a:rPr lang="en-US" i="1" dirty="0"/>
              <a:t>unsafe</a:t>
            </a:r>
            <a:r>
              <a:rPr lang="en-US" dirty="0"/>
              <a:t>) feature: Use with caution.</a:t>
            </a:r>
          </a:p>
          <a:p>
            <a:r>
              <a:rPr lang="en-US" dirty="0"/>
              <a:t>Used correctly, </a:t>
            </a:r>
            <a:r>
              <a:rPr lang="en-US" b="1" dirty="0">
                <a:solidFill>
                  <a:srgbClr val="7030A0"/>
                </a:solidFill>
              </a:rPr>
              <a:t>auto</a:t>
            </a:r>
            <a:r>
              <a:rPr lang="en-US" dirty="0"/>
              <a:t> return can make code clearer and more concise.</a:t>
            </a:r>
          </a:p>
          <a:p>
            <a:r>
              <a:rPr lang="en-US" dirty="0"/>
              <a:t>Used incorrectly, </a:t>
            </a:r>
            <a:r>
              <a:rPr lang="en-US" b="1" dirty="0">
                <a:solidFill>
                  <a:srgbClr val="7030A0"/>
                </a:solidFill>
              </a:rPr>
              <a:t>auto</a:t>
            </a:r>
            <a:r>
              <a:rPr lang="en-US" dirty="0"/>
              <a:t> return can obfuscate code and cause maintenance headaches.</a:t>
            </a:r>
          </a:p>
          <a:p>
            <a:r>
              <a:rPr lang="en-US" dirty="0"/>
              <a:t>Be cognizant of the differences between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/>
              <a:t>, </a:t>
            </a:r>
            <a:r>
              <a:rPr lang="en-US" b="1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decltype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(auto)</a:t>
            </a:r>
            <a:r>
              <a:rPr lang="en-US" dirty="0"/>
              <a:t>,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auto&amp;</a:t>
            </a:r>
            <a:r>
              <a:rPr lang="en-US" dirty="0"/>
              <a:t>, etc.</a:t>
            </a:r>
          </a:p>
          <a:p>
            <a:r>
              <a:rPr lang="en-US" dirty="0"/>
              <a:t>Just because a return type declaration repeats the return expression does </a:t>
            </a:r>
            <a:r>
              <a:rPr lang="en-US" i="1" dirty="0"/>
              <a:t>not</a:t>
            </a:r>
            <a:r>
              <a:rPr lang="en-US" dirty="0"/>
              <a:t> mean you should use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/>
              <a:t> return.</a:t>
            </a:r>
          </a:p>
          <a:p>
            <a:pPr lvl="1"/>
            <a:r>
              <a:rPr lang="en-US" dirty="0"/>
              <a:t>Sometimes the code is clearer with the repetition.</a:t>
            </a:r>
          </a:p>
          <a:p>
            <a:pPr lvl="1"/>
            <a:r>
              <a:rPr lang="en-US" dirty="0"/>
              <a:t>Deduced return types impede abstraction and insulation.</a:t>
            </a:r>
          </a:p>
          <a:p>
            <a:r>
              <a:rPr lang="en-US" dirty="0"/>
              <a:t>When in doubt, do without.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A33AC-2622-D4A3-2341-B0075CA8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9F007-5CD9-D539-A0B3-A2FB798F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88760-AFCA-25E7-39F5-D2AACE19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8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N	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645" y="1359175"/>
            <a:ext cx="5325695" cy="4565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 book about modern (post-2011) C++ organized by risk of misuse: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/>
              <a:t>Safe</a:t>
            </a:r>
            <a:r>
              <a:rPr lang="en-US" sz="2400" b="1" dirty="0"/>
              <a:t> Features</a:t>
            </a:r>
          </a:p>
          <a:p>
            <a:pPr marL="400050" lvl="1" indent="0">
              <a:buNone/>
            </a:pPr>
            <a:r>
              <a:rPr lang="en-US" sz="1800" dirty="0"/>
              <a:t>Easy to use correctly and hard to misuse.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/>
              <a:t>Conditionally Safe</a:t>
            </a:r>
            <a:r>
              <a:rPr lang="en-US" sz="2400" b="1" dirty="0"/>
              <a:t> Features</a:t>
            </a:r>
          </a:p>
          <a:p>
            <a:pPr marL="400050" lvl="1" indent="0">
              <a:buNone/>
            </a:pPr>
            <a:r>
              <a:rPr lang="en-US" sz="1800" dirty="0"/>
              <a:t>Easy to use correctly but subject to misuse.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i="1" dirty="0"/>
              <a:t>Unsafe</a:t>
            </a:r>
            <a:r>
              <a:rPr lang="en-US" sz="2400" b="1" dirty="0"/>
              <a:t> Features</a:t>
            </a:r>
          </a:p>
          <a:p>
            <a:pPr marL="400050" lvl="1" indent="0">
              <a:buNone/>
            </a:pPr>
            <a:r>
              <a:rPr lang="en-US" sz="1800" dirty="0"/>
              <a:t> Hard to use correctly and easy to misuse.</a:t>
            </a:r>
          </a:p>
          <a:p>
            <a:pPr marL="0" indent="0">
              <a:buNone/>
            </a:pPr>
            <a:r>
              <a:rPr lang="en-US" sz="2000" b="1" dirty="0"/>
              <a:t>Each chapter is organized into C++11 and C++14 features, with mention of C++17 and C++20 along the way.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34B8-128C-499D-B217-1953B2ABB36D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Pablo Halpern, 2021 (CC BY 4.0)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C20EF199-782D-634E-8FED-1F6B38457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2" y="1359176"/>
            <a:ext cx="3653643" cy="45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4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D12D-2365-6DC4-0D10-D0D05ABE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21B9B-A06C-D58A-BBEF-0F3EF7512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ED75F-2236-7259-3DB3-165BFFB9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D7-AF31-044E-B37A-44082E6BE23B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966A7-BADE-636E-D6D8-781AF38D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6EB14-21C5-86C4-E386-964D3D9B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5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178AA9-8143-C746-4364-5C43B15B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FA87B-E2E4-A3CA-311C-20D802970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A74794-6032-D459-BE62-1E20C8DCB4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lded Corner 1">
            <a:extLst>
              <a:ext uri="{FF2B5EF4-FFF2-40B4-BE49-F238E27FC236}">
                <a16:creationId xmlns:a16="http://schemas.microsoft.com/office/drawing/2014/main" id="{8279BE97-FA44-A68C-16A5-FFC173D1ADB3}"/>
              </a:ext>
            </a:extLst>
          </p:cNvPr>
          <p:cNvSpPr/>
          <p:nvPr/>
        </p:nvSpPr>
        <p:spPr>
          <a:xfrm>
            <a:off x="677335" y="3240157"/>
            <a:ext cx="4184034" cy="3008243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D3A6D327-C683-11B6-BAB5-049E9FCE2E23}"/>
              </a:ext>
            </a:extLst>
          </p:cNvPr>
          <p:cNvSpPr/>
          <p:nvPr/>
        </p:nvSpPr>
        <p:spPr>
          <a:xfrm>
            <a:off x="5089970" y="3240156"/>
            <a:ext cx="4184032" cy="3008243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code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6D21F11-9A75-DD89-7683-7F4C775AB165}"/>
              </a:ext>
            </a:extLst>
          </p:cNvPr>
          <p:cNvSpPr/>
          <p:nvPr/>
        </p:nvSpPr>
        <p:spPr>
          <a:xfrm>
            <a:off x="8030817" y="2067339"/>
            <a:ext cx="2097157" cy="556591"/>
          </a:xfrm>
          <a:prstGeom prst="wedgeRoundRectCallout">
            <a:avLst>
              <a:gd name="adj1" fmla="val -68226"/>
              <a:gd name="adj2" fmla="val 10969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FFFF00"/>
                </a:solidFill>
              </a:rPr>
              <a:t> not needed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E3453-6CB4-D04F-FE16-FD99AD4EB362}"/>
              </a:ext>
            </a:extLst>
          </p:cNvPr>
          <p:cNvSpPr txBox="1"/>
          <p:nvPr/>
        </p:nvSpPr>
        <p:spPr>
          <a:xfrm>
            <a:off x="677334" y="2854119"/>
            <a:ext cx="418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Leading return 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32CEA-E21A-FD82-3D7B-171346CF5357}"/>
              </a:ext>
            </a:extLst>
          </p:cNvPr>
          <p:cNvSpPr txBox="1"/>
          <p:nvPr/>
        </p:nvSpPr>
        <p:spPr>
          <a:xfrm>
            <a:off x="5089967" y="2854119"/>
            <a:ext cx="418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Trailing return type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DC28EAE-C566-8F04-10D0-4FF2DEB6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4AA9-7465-0347-BDB9-08AA1DAB7173}" type="datetime1">
              <a:rPr lang="en-US" smtClean="0"/>
              <a:t>9/11/22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0E1158C-B2D5-A1FC-25C7-C79C56E8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4CF4FB9-F047-73D5-AEDD-D22C7661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A708C8-7BBF-CD20-1344-6B409D95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6F03B-7553-981A-DCDE-C48F2C944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2A35FE25-DCD9-9944-A7A5-9D48F9C4D930}"/>
              </a:ext>
            </a:extLst>
          </p:cNvPr>
          <p:cNvSpPr/>
          <p:nvPr/>
        </p:nvSpPr>
        <p:spPr>
          <a:xfrm>
            <a:off x="677334" y="2504087"/>
            <a:ext cx="10185147" cy="1596888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12345678901234567890123456789012345678901234567890123456789012345678901234567890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E4AA50B-7567-0459-CF5E-24D9B3FA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F99B-DF87-1E41-92FD-B51368420AAB}" type="datetime1">
              <a:rPr lang="en-US" smtClean="0"/>
              <a:t>9/11/22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93FB014-5EDA-9A41-D93D-C805BCB8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01C1AB8-30DE-EDC0-D3A7-96EB78A1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6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8F2B-0D03-AA0B-0309-E6C3AFEE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Each Feature Presentation</a:t>
            </a:r>
            <a:br>
              <a:rPr lang="en-US" dirty="0"/>
            </a:br>
            <a:r>
              <a:rPr lang="en-US" dirty="0"/>
              <a:t>in </a:t>
            </a:r>
            <a:r>
              <a:rPr lang="en-US" i="1" dirty="0"/>
              <a:t>Embracing Modern C++ </a:t>
            </a:r>
            <a:r>
              <a:rPr lang="en-US" b="1" i="1" dirty="0"/>
              <a:t>Safely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D2BD1-E241-115A-4832-B988D9D37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Each chapter is divided into features.  Each feature has the following structure.</a:t>
            </a:r>
          </a:p>
          <a:p>
            <a:r>
              <a:rPr lang="en-US" b="1" dirty="0"/>
              <a:t>Description</a:t>
            </a:r>
            <a:r>
              <a:rPr lang="en-US" dirty="0"/>
              <a:t>: Thorough description of syntax, semantics, and examples of use</a:t>
            </a:r>
          </a:p>
          <a:p>
            <a:r>
              <a:rPr lang="en-US" b="1" dirty="0"/>
              <a:t>Use cases:</a:t>
            </a:r>
            <a:r>
              <a:rPr lang="en-US" dirty="0"/>
              <a:t> Mostly realistic examples that illustrate the benefit of the feature</a:t>
            </a:r>
          </a:p>
          <a:p>
            <a:r>
              <a:rPr lang="en-US" b="1" dirty="0"/>
              <a:t>Potential pitfalls:</a:t>
            </a:r>
            <a:r>
              <a:rPr lang="en-US" dirty="0"/>
              <a:t> Misuses of the feature that could lead to bugs or other problems</a:t>
            </a:r>
          </a:p>
          <a:p>
            <a:r>
              <a:rPr lang="en-US" b="1" dirty="0"/>
              <a:t>Annoyances:</a:t>
            </a:r>
            <a:r>
              <a:rPr lang="en-US" dirty="0"/>
              <a:t> Shortcomings or unpleasant quirks of the feature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000" b="1" dirty="0"/>
              <a:t>This talk is about two features from the book, each </a:t>
            </a:r>
            <a:r>
              <a:rPr lang="en-US" sz="2000" b="1"/>
              <a:t>structured as above.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A2DA-7045-FF91-AB51-69175B66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137D-B1FF-CC44-ABE3-203613E71C49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3BDA-9B49-E981-D718-DCB38377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DE8F7-7494-C070-999F-D7D2E6B2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1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947D-FB8E-C21F-2729-850091E01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Trailing Return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E9E0C-CD2A-ECA2-FD95-245A3DA6B9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things come to those who wait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BA82A-7415-F6C1-2D8C-A1E36043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7F56-E8CF-F146-817C-8A15C0CE7090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36C24-A9F0-A751-1143-6D354C77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93422-E220-588C-CD9F-76F659E5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8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228F-1E63-BC62-363A-13EF9382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Trailing Return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BC081-2990-E9F2-0E9F-CFE862ABD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Description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Use cases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Potential pitfalls (none)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Annoyances (none)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FFE0A-D8C6-123C-23A6-CBD6D0D9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12BE-2022-AE40-BE3E-348715698B5D}" type="datetime1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A7C2-94A3-955E-74D6-280D088D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7302C-F8CB-AC34-05FB-7FB71C8C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178AA9-8143-C746-4364-5C43B15B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Simple Examples</a:t>
            </a:r>
          </a:p>
        </p:txBody>
      </p:sp>
      <p:sp>
        <p:nvSpPr>
          <p:cNvPr id="2" name="Folded Corner 1">
            <a:extLst>
              <a:ext uri="{FF2B5EF4-FFF2-40B4-BE49-F238E27FC236}">
                <a16:creationId xmlns:a16="http://schemas.microsoft.com/office/drawing/2014/main" id="{8279BE97-FA44-A68C-16A5-FFC173D1ADB3}"/>
              </a:ext>
            </a:extLst>
          </p:cNvPr>
          <p:cNvSpPr/>
          <p:nvPr/>
        </p:nvSpPr>
        <p:spPr>
          <a:xfrm>
            <a:off x="677335" y="5186787"/>
            <a:ext cx="4186598" cy="932388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C&gt;</a:t>
            </a:r>
          </a:p>
          <a:p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C::iterator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last_iter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(C&amp; container);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D3A6D327-C683-11B6-BAB5-049E9FCE2E23}"/>
              </a:ext>
            </a:extLst>
          </p:cNvPr>
          <p:cNvSpPr/>
          <p:nvPr/>
        </p:nvSpPr>
        <p:spPr>
          <a:xfrm>
            <a:off x="5089970" y="5186787"/>
            <a:ext cx="4186596" cy="932388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template &lt;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C&gt;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last_iter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(C&amp; container)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C::iterator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A32035DC-83F0-0F23-51F0-AF3C87D90FD9}"/>
              </a:ext>
            </a:extLst>
          </p:cNvPr>
          <p:cNvSpPr/>
          <p:nvPr/>
        </p:nvSpPr>
        <p:spPr>
          <a:xfrm>
            <a:off x="680650" y="3008244"/>
            <a:ext cx="4186598" cy="417444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f();</a:t>
            </a:r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25EA03E9-2A36-DD50-E2BF-3D148607E0DD}"/>
              </a:ext>
            </a:extLst>
          </p:cNvPr>
          <p:cNvSpPr/>
          <p:nvPr/>
        </p:nvSpPr>
        <p:spPr>
          <a:xfrm>
            <a:off x="5087404" y="3008244"/>
            <a:ext cx="4186598" cy="417444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f()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8484EC-7988-9F2B-3215-4D68CCD3FFBD}"/>
              </a:ext>
            </a:extLst>
          </p:cNvPr>
          <p:cNvSpPr txBox="1"/>
          <p:nvPr/>
        </p:nvSpPr>
        <p:spPr>
          <a:xfrm>
            <a:off x="677334" y="2059013"/>
            <a:ext cx="41912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Leading return type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4F863B-12E1-0A2C-363C-D27C29BCF7F4}"/>
              </a:ext>
            </a:extLst>
          </p:cNvPr>
          <p:cNvSpPr txBox="1"/>
          <p:nvPr/>
        </p:nvSpPr>
        <p:spPr>
          <a:xfrm>
            <a:off x="5087404" y="2059013"/>
            <a:ext cx="41912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Trailing return type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B48696-8CE1-E923-6057-1E6C09265CB3}"/>
              </a:ext>
            </a:extLst>
          </p:cNvPr>
          <p:cNvSpPr txBox="1"/>
          <p:nvPr/>
        </p:nvSpPr>
        <p:spPr>
          <a:xfrm>
            <a:off x="2872223" y="2577036"/>
            <a:ext cx="41912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Regular function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79983F-DBBF-06F8-B5FE-169567901CA1}"/>
              </a:ext>
            </a:extLst>
          </p:cNvPr>
          <p:cNvSpPr txBox="1"/>
          <p:nvPr/>
        </p:nvSpPr>
        <p:spPr>
          <a:xfrm>
            <a:off x="2876339" y="4817455"/>
            <a:ext cx="41912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Function template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BEC1AEB1-AAC2-1906-4874-9D4B15DD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B9F-4AE8-3F4D-B0AC-EA58F520F806}" type="datetime1">
              <a:rPr lang="en-US" smtClean="0"/>
              <a:t>9/12/22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53BD9A99-29E3-4492-DE42-D7E357EF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Pablo Halpern, 2022 (CC BY 4.0)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641E6F85-AC77-F6AA-9E5F-291F8AE3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B52-1A83-594C-91D0-6AB4CC96970E}" type="slidenum">
              <a:rPr lang="en-US" smtClean="0"/>
              <a:t>9</a:t>
            </a:fld>
            <a:endParaRPr lang="en-US"/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B22E3CBF-6F3B-F14B-80EE-6893A7578BCD}"/>
              </a:ext>
            </a:extLst>
          </p:cNvPr>
          <p:cNvSpPr/>
          <p:nvPr/>
        </p:nvSpPr>
        <p:spPr>
          <a:xfrm>
            <a:off x="677335" y="3998857"/>
            <a:ext cx="4186598" cy="620737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[[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nodiscard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]]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x() noexcept;</a:t>
            </a: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10869F34-E67B-1AE4-B3ED-F7A82B98295D}"/>
              </a:ext>
            </a:extLst>
          </p:cNvPr>
          <p:cNvSpPr/>
          <p:nvPr/>
        </p:nvSpPr>
        <p:spPr>
          <a:xfrm>
            <a:off x="5089970" y="3998857"/>
            <a:ext cx="4186596" cy="620737"/>
          </a:xfrm>
          <a:prstGeom prst="foldedCorne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[[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nodiscard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]]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x() noexcept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 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BD6BA-3C26-7A3A-B4C6-DE884CE054A4}"/>
              </a:ext>
            </a:extLst>
          </p:cNvPr>
          <p:cNvSpPr txBox="1"/>
          <p:nvPr/>
        </p:nvSpPr>
        <p:spPr>
          <a:xfrm>
            <a:off x="2520131" y="3591998"/>
            <a:ext cx="49110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 attributes or exceptions specifications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4680ED6A-6CC6-9B45-7A63-A393D32158CE}"/>
              </a:ext>
            </a:extLst>
          </p:cNvPr>
          <p:cNvSpPr/>
          <p:nvPr/>
        </p:nvSpPr>
        <p:spPr>
          <a:xfrm>
            <a:off x="6923354" y="4527448"/>
            <a:ext cx="2846811" cy="638256"/>
          </a:xfrm>
          <a:prstGeom prst="wedgeRoundRectCallout">
            <a:avLst>
              <a:gd name="adj1" fmla="val 7725"/>
              <a:gd name="adj2" fmla="val -78751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Exception specification </a:t>
            </a:r>
            <a:r>
              <a:rPr lang="en-US" i="1" dirty="0">
                <a:solidFill>
                  <a:srgbClr val="FFFF00"/>
                </a:solidFill>
              </a:rPr>
              <a:t>before</a:t>
            </a:r>
            <a:r>
              <a:rPr lang="en-US" dirty="0">
                <a:solidFill>
                  <a:srgbClr val="FFFF00"/>
                </a:solidFill>
              </a:rPr>
              <a:t> the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-&gt;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89FACAE3-E6D1-DACD-2620-92BE8B1D0506}"/>
              </a:ext>
            </a:extLst>
          </p:cNvPr>
          <p:cNvSpPr/>
          <p:nvPr/>
        </p:nvSpPr>
        <p:spPr>
          <a:xfrm>
            <a:off x="3935896" y="1930400"/>
            <a:ext cx="2047461" cy="607275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exactly equivalent</a:t>
            </a:r>
          </a:p>
        </p:txBody>
      </p:sp>
    </p:spTree>
    <p:extLst>
      <p:ext uri="{BB962C8B-B14F-4D97-AF65-F5344CB8AC3E}">
        <p14:creationId xmlns:p14="http://schemas.microsoft.com/office/powerpoint/2010/main" val="29075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9" grpId="0"/>
      <p:bldP spid="3" grpId="0" animBg="1"/>
      <p:bldP spid="6" grpId="0" animBg="1"/>
      <p:bldP spid="7" grpId="0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{8E70C5CA-C838-2441-95E0-D134B567AA74}tf10001060</Template>
  <TotalTime>18700</TotalTime>
  <Words>5272</Words>
  <Application>Microsoft Macintosh PowerPoint</Application>
  <PresentationFormat>Widescreen</PresentationFormat>
  <Paragraphs>695</Paragraphs>
  <Slides>52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Consolas</vt:lpstr>
      <vt:lpstr>Courier New</vt:lpstr>
      <vt:lpstr>Trebuchet MS</vt:lpstr>
      <vt:lpstr>Wingdings 3</vt:lpstr>
      <vt:lpstr>Facet</vt:lpstr>
      <vt:lpstr>PowerPoint Presentation</vt:lpstr>
      <vt:lpstr>This Slide is a Joke!</vt:lpstr>
      <vt:lpstr>What We’re Talking About</vt:lpstr>
      <vt:lpstr>About Me</vt:lpstr>
      <vt:lpstr>Available N ow!</vt:lpstr>
      <vt:lpstr>Structure of Each Feature Presentation in Embracing Modern C++ Safely</vt:lpstr>
      <vt:lpstr>Trailing Return Types</vt:lpstr>
      <vt:lpstr>Trailing Return Types</vt:lpstr>
      <vt:lpstr>Some Simple Examples</vt:lpstr>
      <vt:lpstr>Trailing Return for Member Functions</vt:lpstr>
      <vt:lpstr>Omitting Namespace and Class Qualifiers</vt:lpstr>
      <vt:lpstr>Using a Runtime Argument by Name</vt:lpstr>
      <vt:lpstr>This Talk is Not about decltype... but Some Things You Need to Understand</vt:lpstr>
      <vt:lpstr>Trailing Return Types</vt:lpstr>
      <vt:lpstr>Readable Complex Return Types</vt:lpstr>
      <vt:lpstr>Lambda Expressions</vt:lpstr>
      <vt:lpstr>Key Points</vt:lpstr>
      <vt:lpstr>Key Points Trailing return types</vt:lpstr>
      <vt:lpstr>auto Return</vt:lpstr>
      <vt:lpstr>auto Return</vt:lpstr>
      <vt:lpstr>Syntax Through Examples</vt:lpstr>
      <vt:lpstr>Multiple return Statements Must Yield Exactly the Same Deduced Type</vt:lpstr>
      <vt:lpstr>Template Parameter Type Deduction</vt:lpstr>
      <vt:lpstr>auto Variable Type Deduction</vt:lpstr>
      <vt:lpstr>Decorating the auto Placeholder</vt:lpstr>
      <vt:lpstr>Deduced Conversion Operators</vt:lpstr>
      <vt:lpstr>Syntactic Limitations</vt:lpstr>
      <vt:lpstr>Advanced: decltype(auto) Placeholder Introduced in C++14</vt:lpstr>
      <vt:lpstr>Advanced: decltype(auto) Placeholder (continued)</vt:lpstr>
      <vt:lpstr>auto Return</vt:lpstr>
      <vt:lpstr>Complex Return Types A simple units library</vt:lpstr>
      <vt:lpstr>Complex Return Types A simple units library (continued)</vt:lpstr>
      <vt:lpstr>Letting the Compiler Apply the Rules</vt:lpstr>
      <vt:lpstr>Returning a Lambda Closure</vt:lpstr>
      <vt:lpstr>Perfect Function-Return Forwarding</vt:lpstr>
      <vt:lpstr>Delayed Return Type Deduction</vt:lpstr>
      <vt:lpstr>auto Return</vt:lpstr>
      <vt:lpstr>Loss of Abstraction and Insulation</vt:lpstr>
      <vt:lpstr>Loss of Clarity</vt:lpstr>
      <vt:lpstr>Mitigating the Loss of Abstraction, Insulation, and Clarity</vt:lpstr>
      <vt:lpstr>Refactoring Errors</vt:lpstr>
      <vt:lpstr>Mitigating Refactoring Errors</vt:lpstr>
      <vt:lpstr>auto Return</vt:lpstr>
      <vt:lpstr>Return-order Sensitivity for Recursion Part 1: Runtime recursion</vt:lpstr>
      <vt:lpstr>Return-order Sensitivity for Recursion Part 2: Compile-time recursion</vt:lpstr>
      <vt:lpstr>No SFINAE on Return Type</vt:lpstr>
      <vt:lpstr>No SFINAE on Return Type (continued)</vt:lpstr>
      <vt:lpstr>Key Points</vt:lpstr>
      <vt:lpstr>Key Points auto return</vt:lpstr>
      <vt:lpstr>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Trailing Return Types and auto Return Safely</dc:title>
  <dc:creator>Pablo Halpern</dc:creator>
  <cp:lastModifiedBy>Pablo Halpern</cp:lastModifiedBy>
  <cp:revision>64</cp:revision>
  <dcterms:created xsi:type="dcterms:W3CDTF">2022-08-31T19:54:31Z</dcterms:created>
  <dcterms:modified xsi:type="dcterms:W3CDTF">2022-09-13T19:49:07Z</dcterms:modified>
</cp:coreProperties>
</file>