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810" r:id="rId1"/>
  </p:sldMasterIdLst>
  <p:notesMasterIdLst>
    <p:notesMasterId r:id="rId51"/>
  </p:notesMasterIdLst>
  <p:handoutMasterIdLst>
    <p:handoutMasterId r:id="rId52"/>
  </p:handoutMasterIdLst>
  <p:sldIdLst>
    <p:sldId id="298" r:id="rId2"/>
    <p:sldId id="307" r:id="rId3"/>
    <p:sldId id="259" r:id="rId4"/>
    <p:sldId id="261" r:id="rId5"/>
    <p:sldId id="260" r:id="rId6"/>
    <p:sldId id="265" r:id="rId7"/>
    <p:sldId id="267" r:id="rId8"/>
    <p:sldId id="293" r:id="rId9"/>
    <p:sldId id="262" r:id="rId10"/>
    <p:sldId id="266" r:id="rId11"/>
    <p:sldId id="268" r:id="rId12"/>
    <p:sldId id="269" r:id="rId13"/>
    <p:sldId id="270" r:id="rId14"/>
    <p:sldId id="271" r:id="rId15"/>
    <p:sldId id="272" r:id="rId16"/>
    <p:sldId id="297" r:id="rId17"/>
    <p:sldId id="264" r:id="rId18"/>
    <p:sldId id="273" r:id="rId19"/>
    <p:sldId id="310" r:id="rId20"/>
    <p:sldId id="274" r:id="rId21"/>
    <p:sldId id="275" r:id="rId22"/>
    <p:sldId id="276" r:id="rId23"/>
    <p:sldId id="280" r:id="rId24"/>
    <p:sldId id="278" r:id="rId25"/>
    <p:sldId id="279" r:id="rId26"/>
    <p:sldId id="281" r:id="rId27"/>
    <p:sldId id="283" r:id="rId28"/>
    <p:sldId id="282" r:id="rId29"/>
    <p:sldId id="263" r:id="rId30"/>
    <p:sldId id="284" r:id="rId31"/>
    <p:sldId id="285" r:id="rId32"/>
    <p:sldId id="286" r:id="rId33"/>
    <p:sldId id="299" r:id="rId34"/>
    <p:sldId id="301" r:id="rId35"/>
    <p:sldId id="287" r:id="rId36"/>
    <p:sldId id="288" r:id="rId37"/>
    <p:sldId id="290" r:id="rId38"/>
    <p:sldId id="308" r:id="rId39"/>
    <p:sldId id="289" r:id="rId40"/>
    <p:sldId id="311" r:id="rId41"/>
    <p:sldId id="312" r:id="rId42"/>
    <p:sldId id="305" r:id="rId43"/>
    <p:sldId id="291" r:id="rId44"/>
    <p:sldId id="292" r:id="rId45"/>
    <p:sldId id="306" r:id="rId46"/>
    <p:sldId id="294" r:id="rId47"/>
    <p:sldId id="303" r:id="rId48"/>
    <p:sldId id="304" r:id="rId49"/>
    <p:sldId id="309" r:id="rId5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45 Helvetica Light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AA178"/>
    <a:srgbClr val="BB0027"/>
    <a:srgbClr val="7D64F0"/>
    <a:srgbClr val="D69E00"/>
    <a:srgbClr val="FFC30F"/>
    <a:srgbClr val="298DE6"/>
    <a:srgbClr val="55A4EB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477" autoAdjust="0"/>
  </p:normalViewPr>
  <p:slideViewPr>
    <p:cSldViewPr>
      <p:cViewPr varScale="1">
        <p:scale>
          <a:sx n="86" d="100"/>
          <a:sy n="86" d="100"/>
        </p:scale>
        <p:origin x="1243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>
        <p:scale>
          <a:sx n="77" d="100"/>
          <a:sy n="77" d="100"/>
        </p:scale>
        <p:origin x="5504" y="24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en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en Sans" charset="0"/>
              </a:defRPr>
            </a:lvl1pPr>
          </a:lstStyle>
          <a:p>
            <a:pPr>
              <a:defRPr/>
            </a:pPr>
            <a:fld id="{59AAF3D2-EDFA-BA42-9460-032E57456FC5}" type="datetimeFigureOut">
              <a:rPr lang="en-US"/>
              <a:pPr>
                <a:defRPr/>
              </a:pPr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en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en Sans" charset="0"/>
              </a:defRPr>
            </a:lvl1pPr>
          </a:lstStyle>
          <a:p>
            <a:pPr>
              <a:defRPr/>
            </a:pPr>
            <a:fld id="{53E6B18D-BC97-A741-A494-5A40B396D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Open Sans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Open Sans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Open Sans" charset="0"/>
                <a:ea typeface="ＭＳ Ｐゴシック" charset="0"/>
                <a:cs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Open Sans" charset="0"/>
              </a:defRPr>
            </a:lvl1pPr>
          </a:lstStyle>
          <a:p>
            <a:pPr>
              <a:defRPr/>
            </a:pPr>
            <a:fld id="{2B24F439-14CB-B64A-A38E-43868DBA8F9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charset="0"/>
        <a:ea typeface="ＭＳ Ｐゴシック" charset="0"/>
        <a:cs typeface="Geneva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charset="0"/>
        <a:ea typeface="Geneva" pitchFamily="-110" charset="-128"/>
        <a:cs typeface="Genev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charset="0"/>
        <a:ea typeface="Geneva" pitchFamily="-110" charset="-128"/>
        <a:cs typeface="Genev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charset="0"/>
        <a:ea typeface="Geneva" pitchFamily="-110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Open Sans" charset="0"/>
        <a:ea typeface="Geneva" pitchFamily="-110" charset="-128"/>
        <a:cs typeface="Geneva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04049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64116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29236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14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44197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085431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22112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62341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0657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89878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05542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23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1085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85195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24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76508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25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14372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26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29020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27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12383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28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60702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30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99729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31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8839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32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310412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33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134986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34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89384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355692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36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910731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39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032395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41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044896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42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301653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43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610248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44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192959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45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9408557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46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10475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0925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72819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79519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91701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10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29452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24F439-14CB-B64A-A38E-43868DBA8F9B}" type="slidenum">
              <a:rPr lang="en-US" altLang="x-none" smtClean="0"/>
              <a:pPr>
                <a:defRPr/>
              </a:pPr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5596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B0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>
              <a:latin typeface="Open Sans Regular" charset="0"/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95350"/>
            <a:ext cx="3429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_Plaid-Digital_FINAL-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905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BB00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45 Helvetica Light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>
              <a:latin typeface="Open Sans Regular" charset="0"/>
            </a:endParaRP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95350"/>
            <a:ext cx="3429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_Plaid-Digital_FINAL-NE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905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31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1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2296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1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39624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727448" y="1212300"/>
            <a:ext cx="3959352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28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25908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276600" y="1200150"/>
            <a:ext cx="25908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6096000" y="1200150"/>
            <a:ext cx="25908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10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19050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2565400" y="1200150"/>
            <a:ext cx="19050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4673600" y="1200150"/>
            <a:ext cx="19050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6781800" y="1200150"/>
            <a:ext cx="19050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906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33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_Plaid-Digital_FINAL-NEW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98887" y="1046163"/>
            <a:ext cx="60325" cy="765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" descr="_Plaid-Digital_FINAL-NEW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98887" y="1046163"/>
            <a:ext cx="60325" cy="765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6195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248150"/>
            <a:ext cx="1154590" cy="736392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51D83416-00FF-7E42-B8E5-8A7EE0EDCA9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73918" y="6400413"/>
            <a:ext cx="27988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DBF4EFE-C980-B844-B5ED-B8094C71D895}"/>
              </a:ext>
            </a:extLst>
          </p:cNvPr>
          <p:cNvSpPr txBox="1">
            <a:spLocks/>
          </p:cNvSpPr>
          <p:nvPr userDrawn="1"/>
        </p:nvSpPr>
        <p:spPr>
          <a:xfrm>
            <a:off x="11226318" y="6552813"/>
            <a:ext cx="27988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8888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7BE7423C-EEE2-3F45-8EF7-78515AA765E4}"/>
              </a:ext>
            </a:extLst>
          </p:cNvPr>
          <p:cNvSpPr txBox="1">
            <a:spLocks/>
          </p:cNvSpPr>
          <p:nvPr userDrawn="1"/>
        </p:nvSpPr>
        <p:spPr>
          <a:xfrm>
            <a:off x="11378718" y="6705213"/>
            <a:ext cx="27988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8888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4C78D2C9-EC69-C447-A43E-74428D9672F5}"/>
              </a:ext>
            </a:extLst>
          </p:cNvPr>
          <p:cNvSpPr txBox="1">
            <a:spLocks/>
          </p:cNvSpPr>
          <p:nvPr userDrawn="1"/>
        </p:nvSpPr>
        <p:spPr>
          <a:xfrm>
            <a:off x="11531118" y="6857613"/>
            <a:ext cx="27988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88888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sym typeface="Open Sans Regular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45 Helvetica Light" charset="0"/>
                <a:ea typeface="ＭＳ Ｐゴシック" charset="-128"/>
                <a:cs typeface="+mn-cs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71E7F3-AD6C-224E-BD90-D1A35CEDCAE6}"/>
              </a:ext>
            </a:extLst>
          </p:cNvPr>
          <p:cNvSpPr txBox="1"/>
          <p:nvPr userDrawn="1"/>
        </p:nvSpPr>
        <p:spPr>
          <a:xfrm>
            <a:off x="8534400" y="100340"/>
            <a:ext cx="5068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6CB4B4D-7CA3-9044-876B-883B54F8677D}" type="slidenum">
              <a:rPr lang="en-US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" pitchFamily="-110" charset="0"/>
          <a:ea typeface="Osaka" pitchFamily="-110" charset="-128"/>
          <a:cs typeface="Osaka" pitchFamily="-110" charset="-128"/>
        </a:defRPr>
      </a:lvl9pPr>
    </p:titleStyle>
    <p:bodyStyle>
      <a:lvl1pPr marL="6350" indent="-6350" algn="l" rtl="0" eaLnBrk="1" fontAlgn="base" hangingPunct="1">
        <a:spcBef>
          <a:spcPts val="600"/>
        </a:spcBef>
        <a:spcAft>
          <a:spcPct val="0"/>
        </a:spcAft>
        <a:defRPr sz="1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  <a:lvl2pPr marL="742950" indent="-285750" algn="l" rtl="0" eaLnBrk="1" fontAlgn="base" hangingPunct="1">
        <a:spcBef>
          <a:spcPts val="600"/>
        </a:spcBef>
        <a:spcAft>
          <a:spcPct val="0"/>
        </a:spcAft>
        <a:buSzPct val="110000"/>
        <a:buFont typeface="Arial" charset="0"/>
        <a:buChar char="•"/>
        <a:defRPr sz="1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marL="1200150" indent="-285750" algn="l" rtl="0" eaLnBrk="1" fontAlgn="base" hangingPunct="1">
        <a:spcBef>
          <a:spcPts val="600"/>
        </a:spcBef>
        <a:spcAft>
          <a:spcPct val="0"/>
        </a:spcAft>
        <a:buSzPct val="110000"/>
        <a:buFont typeface=".AppleSystemUIFont" charset="-120"/>
        <a:buChar char="–"/>
        <a:defRPr sz="1400" i="1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marL="1657350" indent="-285750" algn="l" rtl="0" eaLnBrk="1" fontAlgn="base" hangingPunct="1">
        <a:spcBef>
          <a:spcPts val="600"/>
        </a:spcBef>
        <a:spcAft>
          <a:spcPct val="0"/>
        </a:spcAft>
        <a:buSzPct val="110000"/>
        <a:buFont typeface="Arial" charset="0"/>
        <a:buChar char="•"/>
        <a:defRPr sz="1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rtl="0" eaLnBrk="1" fontAlgn="base" hangingPunct="1">
        <a:spcBef>
          <a:spcPts val="600"/>
        </a:spcBef>
        <a:spcAft>
          <a:spcPct val="0"/>
        </a:spcAft>
        <a:buSzPct val="110000"/>
        <a:buFont typeface=".AppleSystemUIFont" charset="-120"/>
        <a:buChar char="–"/>
        <a:defRPr sz="1400" i="1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0" charset="0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0" charset="0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0" charset="0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0" charset="0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danielanderson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32.png"/><Relationship Id="rId5" Type="http://schemas.openxmlformats.org/officeDocument/2006/relationships/image" Target="../media/image1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40.png"/><Relationship Id="rId7" Type="http://schemas.openxmlformats.org/officeDocument/2006/relationships/image" Target="../media/image18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43.png"/><Relationship Id="rId5" Type="http://schemas.openxmlformats.org/officeDocument/2006/relationships/image" Target="../media/image16.png"/><Relationship Id="rId10" Type="http://schemas.openxmlformats.org/officeDocument/2006/relationships/image" Target="../media/image42.png"/><Relationship Id="rId4" Type="http://schemas.openxmlformats.org/officeDocument/2006/relationships/image" Target="../media/image28.png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45/3453483.3454060" TargetMode="External"/><Relationship Id="rId5" Type="http://schemas.openxmlformats.org/officeDocument/2006/relationships/hyperlink" Target="https://doi.org/10.1145/3519939.3523730" TargetMode="Externa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parlay/concurrent_deferred_rc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8.png"/><Relationship Id="rId3" Type="http://schemas.openxmlformats.org/officeDocument/2006/relationships/image" Target="../media/image11.png"/><Relationship Id="rId7" Type="http://schemas.openxmlformats.org/officeDocument/2006/relationships/image" Target="../media/image39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56.png"/><Relationship Id="rId5" Type="http://schemas.openxmlformats.org/officeDocument/2006/relationships/image" Target="../media/image14.png"/><Relationship Id="rId10" Type="http://schemas.openxmlformats.org/officeDocument/2006/relationships/image" Target="../media/image55.png"/><Relationship Id="rId4" Type="http://schemas.openxmlformats.org/officeDocument/2006/relationships/image" Target="../media/image12.png"/><Relationship Id="rId9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0.png"/><Relationship Id="rId7" Type="http://schemas.openxmlformats.org/officeDocument/2006/relationships/image" Target="../media/image4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14.png"/><Relationship Id="rId4" Type="http://schemas.openxmlformats.org/officeDocument/2006/relationships/image" Target="../media/image61.png"/><Relationship Id="rId9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38.png"/><Relationship Id="rId7" Type="http://schemas.openxmlformats.org/officeDocument/2006/relationships/image" Target="../media/image6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5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7A03206-27F9-DF96-120B-581CA547F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15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6D1D9-89F3-142B-44FB-72C8B4E1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smart pointers    </a:t>
            </a:r>
            <a:r>
              <a:rPr lang="en-US" sz="1400" b="0" dirty="0">
                <a:solidFill>
                  <a:schemeClr val="accent3"/>
                </a:solidFill>
              </a:rPr>
              <a:t>(since C++20)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0F550-9F61-A84B-8FDD-C199AF7D137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Atomic smart pointers were introduced to answer the age-old question…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174605-A007-9472-3393-33604F0A7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285" y="1581150"/>
            <a:ext cx="4953429" cy="2499577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1B92864C-2269-E2C2-DAB7-2237116D2E64}"/>
              </a:ext>
            </a:extLst>
          </p:cNvPr>
          <p:cNvSpPr/>
          <p:nvPr/>
        </p:nvSpPr>
        <p:spPr bwMode="auto">
          <a:xfrm>
            <a:off x="4158434" y="3110186"/>
            <a:ext cx="914498" cy="327378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635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6D1D9-89F3-142B-44FB-72C8B4E1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smart pointers    </a:t>
            </a:r>
            <a:r>
              <a:rPr lang="en-US" sz="1400" b="0" dirty="0">
                <a:solidFill>
                  <a:schemeClr val="accent3"/>
                </a:solidFill>
              </a:rPr>
              <a:t>(since C++20)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CE582D-3E7E-C305-6B16-92224D8B8D67}"/>
              </a:ext>
            </a:extLst>
          </p:cNvPr>
          <p:cNvSpPr/>
          <p:nvPr/>
        </p:nvSpPr>
        <p:spPr bwMode="auto">
          <a:xfrm>
            <a:off x="838200" y="1519800"/>
            <a:ext cx="2362200" cy="1128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Thread 1</a:t>
            </a:r>
            <a:br>
              <a:rPr kumimoji="0" lang="en-US" sz="16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</a:br>
            <a:br>
              <a:rPr kumimoji="0" lang="en-US" sz="16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</a:br>
            <a:r>
              <a:rPr kumimoji="0" lang="en-US" sz="12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Geneva" pitchFamily="-110" charset="-128"/>
                <a:cs typeface="Courier New" panose="02070309020205020404" pitchFamily="49" charset="0"/>
              </a:rPr>
              <a:t>std::shared_ptr&lt;X&gt; s1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DCB853-1D6A-C1CF-FAB6-16D13956574A}"/>
              </a:ext>
            </a:extLst>
          </p:cNvPr>
          <p:cNvSpPr/>
          <p:nvPr/>
        </p:nvSpPr>
        <p:spPr bwMode="auto">
          <a:xfrm>
            <a:off x="5943602" y="1519800"/>
            <a:ext cx="2362200" cy="1280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Thread 2</a:t>
            </a:r>
            <a:br>
              <a:rPr kumimoji="0" lang="en-US" sz="16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</a:br>
            <a:br>
              <a:rPr kumimoji="0" lang="en-US" sz="16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</a:br>
            <a:r>
              <a:rPr kumimoji="0" lang="en-US" sz="12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Geneva" pitchFamily="-110" charset="-128"/>
                <a:cs typeface="Courier New" panose="02070309020205020404" pitchFamily="49" charset="0"/>
              </a:rPr>
              <a:t>std::shared_ptr&lt;X&gt; </a:t>
            </a:r>
            <a:r>
              <a:rPr lang="en-US" sz="1200" b="1" dirty="0">
                <a:latin typeface="Courier New" panose="02070309020205020404" pitchFamily="49" charset="0"/>
                <a:ea typeface="Geneva" pitchFamily="-110" charset="-128"/>
                <a:cs typeface="Courier New" panose="02070309020205020404" pitchFamily="49" charset="0"/>
              </a:rPr>
              <a:t>s2</a:t>
            </a:r>
            <a:br>
              <a:rPr lang="en-US" sz="1200" b="1" dirty="0">
                <a:latin typeface="Courier New" panose="02070309020205020404" pitchFamily="49" charset="0"/>
                <a:ea typeface="Geneva" pitchFamily="-110" charset="-128"/>
                <a:cs typeface="Courier New" panose="02070309020205020404" pitchFamily="49" charset="0"/>
              </a:rPr>
            </a:br>
            <a:endParaRPr kumimoji="0" lang="en-US" sz="12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Geneva" pitchFamily="-110" charset="-128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EA81C8-EF1C-4247-1DF0-425C481BC25D}"/>
              </a:ext>
            </a:extLst>
          </p:cNvPr>
          <p:cNvSpPr/>
          <p:nvPr/>
        </p:nvSpPr>
        <p:spPr bwMode="auto">
          <a:xfrm>
            <a:off x="3737698" y="1847850"/>
            <a:ext cx="1668603" cy="685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Geneva" pitchFamily="-110" charset="-128"/>
                <a:cs typeface="Courier New" panose="02070309020205020404" pitchFamily="49" charset="0"/>
              </a:rPr>
              <a:t>X x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Geneva" pitchFamily="-110" charset="-128"/>
                <a:cs typeface="Courier New" panose="02070309020205020404" pitchFamily="49" charset="0"/>
              </a:rPr>
              <a:t>ref_cnt: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C9288BA-2C38-9E7A-5539-BD63F71A0AB9}"/>
              </a:ext>
            </a:extLst>
          </p:cNvPr>
          <p:cNvCxnSpPr>
            <a:cxnSpLocks/>
            <a:endCxn id="8" idx="1"/>
          </p:cNvCxnSpPr>
          <p:nvPr/>
        </p:nvCxnSpPr>
        <p:spPr bwMode="auto">
          <a:xfrm>
            <a:off x="2944368" y="2148840"/>
            <a:ext cx="793330" cy="419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98CF056-9F0D-1835-7D94-FFE0AEFDFF6D}"/>
              </a:ext>
            </a:extLst>
          </p:cNvPr>
          <p:cNvCxnSpPr>
            <a:cxnSpLocks/>
            <a:endCxn id="8" idx="3"/>
          </p:cNvCxnSpPr>
          <p:nvPr/>
        </p:nvCxnSpPr>
        <p:spPr bwMode="auto">
          <a:xfrm flipH="1">
            <a:off x="5406301" y="2161032"/>
            <a:ext cx="561683" cy="297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0BA9893-DD94-92CE-1815-889FDFC2A97F}"/>
              </a:ext>
            </a:extLst>
          </p:cNvPr>
          <p:cNvSpPr txBox="1"/>
          <p:nvPr/>
        </p:nvSpPr>
        <p:spPr>
          <a:xfrm>
            <a:off x="5939703" y="22428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ea typeface="Geneva" pitchFamily="-110" charset="-128"/>
                <a:cs typeface="Courier New" panose="02070309020205020404" pitchFamily="49" charset="0"/>
              </a:rPr>
              <a:t>auto s3 = s2;</a:t>
            </a:r>
            <a:endParaRPr lang="en-US" sz="12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3E6DEF-3635-07F5-11EF-62887004D06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406301" y="2322811"/>
            <a:ext cx="561683" cy="698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687D76A-C60F-E82A-CC54-086C697F027A}"/>
              </a:ext>
            </a:extLst>
          </p:cNvPr>
          <p:cNvSpPr txBox="1"/>
          <p:nvPr/>
        </p:nvSpPr>
        <p:spPr>
          <a:xfrm>
            <a:off x="4952427" y="21146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Geneva" pitchFamily="-110" charset="-128"/>
                <a:cs typeface="Courier New" panose="02070309020205020404" pitchFamily="49" charset="0"/>
              </a:rPr>
              <a:t>2</a:t>
            </a:r>
            <a:endParaRPr lang="en-US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3AE1A7-4B05-E671-97B2-229F22DCF201}"/>
              </a:ext>
            </a:extLst>
          </p:cNvPr>
          <p:cNvSpPr txBox="1"/>
          <p:nvPr/>
        </p:nvSpPr>
        <p:spPr>
          <a:xfrm>
            <a:off x="4940235" y="2114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3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0D0DF6-B8FE-3A10-B6E2-0516D127FAF2}"/>
              </a:ext>
            </a:extLst>
          </p:cNvPr>
          <p:cNvCxnSpPr>
            <a:cxnSpLocks/>
          </p:cNvCxnSpPr>
          <p:nvPr/>
        </p:nvCxnSpPr>
        <p:spPr bwMode="auto">
          <a:xfrm flipV="1">
            <a:off x="895350" y="2146935"/>
            <a:ext cx="1981200" cy="571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68C11D5-69E9-6858-537B-B8AC65AE7CB9}"/>
              </a:ext>
            </a:extLst>
          </p:cNvPr>
          <p:cNvSpPr txBox="1"/>
          <p:nvPr/>
        </p:nvSpPr>
        <p:spPr>
          <a:xfrm>
            <a:off x="4940235" y="2114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4A1D66-8CA8-82F4-88EC-C50C9C8873F9}"/>
              </a:ext>
            </a:extLst>
          </p:cNvPr>
          <p:cNvCxnSpPr>
            <a:cxnSpLocks/>
          </p:cNvCxnSpPr>
          <p:nvPr/>
        </p:nvCxnSpPr>
        <p:spPr bwMode="auto">
          <a:xfrm flipV="1">
            <a:off x="6022340" y="2136140"/>
            <a:ext cx="1960880" cy="12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D311298-AD36-C8DD-30D4-983EE40C7FD1}"/>
              </a:ext>
            </a:extLst>
          </p:cNvPr>
          <p:cNvSpPr txBox="1"/>
          <p:nvPr/>
        </p:nvSpPr>
        <p:spPr>
          <a:xfrm>
            <a:off x="4945988" y="2114600"/>
            <a:ext cx="22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766F42A-3703-1797-67E5-EF0C23A9E668}"/>
              </a:ext>
            </a:extLst>
          </p:cNvPr>
          <p:cNvSpPr txBox="1"/>
          <p:nvPr/>
        </p:nvSpPr>
        <p:spPr>
          <a:xfrm>
            <a:off x="4940235" y="21146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0</a:t>
            </a:r>
          </a:p>
        </p:txBody>
      </p:sp>
      <p:sp>
        <p:nvSpPr>
          <p:cNvPr id="39" name="Multiplication Sign 38">
            <a:extLst>
              <a:ext uri="{FF2B5EF4-FFF2-40B4-BE49-F238E27FC236}">
                <a16:creationId xmlns:a16="http://schemas.microsoft.com/office/drawing/2014/main" id="{D2663C1C-7AED-BB4D-2AB2-B2325EF13BF8}"/>
              </a:ext>
            </a:extLst>
          </p:cNvPr>
          <p:cNvSpPr/>
          <p:nvPr/>
        </p:nvSpPr>
        <p:spPr bwMode="auto">
          <a:xfrm>
            <a:off x="3581402" y="1276350"/>
            <a:ext cx="1977303" cy="18288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3C08B7-074E-50D5-F35F-90EAB85F2844}"/>
              </a:ext>
            </a:extLst>
          </p:cNvPr>
          <p:cNvSpPr/>
          <p:nvPr/>
        </p:nvSpPr>
        <p:spPr bwMode="auto">
          <a:xfrm>
            <a:off x="3388953" y="3402208"/>
            <a:ext cx="2362200" cy="891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Thread 3</a:t>
            </a:r>
            <a:br>
              <a:rPr kumimoji="0" lang="en-US" sz="16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</a:br>
            <a:br>
              <a:rPr kumimoji="0" lang="en-US" sz="16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</a:br>
            <a:r>
              <a:rPr lang="en-US" sz="1200" b="1" dirty="0">
                <a:latin typeface="Courier New" panose="02070309020205020404" pitchFamily="49" charset="0"/>
                <a:ea typeface="Geneva" pitchFamily="-110" charset="-128"/>
                <a:cs typeface="Courier New" panose="02070309020205020404" pitchFamily="49" charset="0"/>
              </a:rPr>
              <a:t>auto</a:t>
            </a:r>
            <a:r>
              <a:rPr kumimoji="0" lang="en-US" sz="12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Geneva" pitchFamily="-110" charset="-128"/>
                <a:cs typeface="Courier New" panose="02070309020205020404" pitchFamily="49" charset="0"/>
              </a:rPr>
              <a:t> s4 = s3;</a:t>
            </a:r>
            <a:br>
              <a:rPr lang="en-US" sz="1200" b="1" dirty="0">
                <a:latin typeface="Courier New" panose="02070309020205020404" pitchFamily="49" charset="0"/>
                <a:ea typeface="Geneva" pitchFamily="-110" charset="-128"/>
                <a:cs typeface="Courier New" panose="02070309020205020404" pitchFamily="49" charset="0"/>
              </a:rPr>
            </a:br>
            <a:endParaRPr kumimoji="0" lang="en-US" sz="12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ea typeface="Geneva" pitchFamily="-110" charset="-128"/>
              <a:cs typeface="Courier New" panose="020703090202050204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AF6F911-6F0C-5E92-27FF-31064BBCDFA0}"/>
              </a:ext>
            </a:extLst>
          </p:cNvPr>
          <p:cNvCxnSpPr>
            <a:cxnSpLocks/>
          </p:cNvCxnSpPr>
          <p:nvPr/>
        </p:nvCxnSpPr>
        <p:spPr bwMode="auto">
          <a:xfrm flipV="1">
            <a:off x="4343400" y="2487808"/>
            <a:ext cx="1678940" cy="14289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Picture 12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A3223F11-2CD6-BC44-08EF-9CBB88ED1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438" l="3177" r="98281">
                        <a14:foregroundMark x1="8906" y1="85625" x2="8906" y2="85625"/>
                        <a14:foregroundMark x1="19531" y1="85625" x2="31563" y2="88490"/>
                        <a14:foregroundMark x1="28750" y1="88490" x2="18125" y2="82083"/>
                        <a14:foregroundMark x1="87604" y1="92031" x2="87604" y2="92031"/>
                        <a14:foregroundMark x1="86927" y1="86354" x2="92604" y2="91302"/>
                        <a14:foregroundMark x1="94010" y1="93438" x2="72708" y2="94167"/>
                        <a14:foregroundMark x1="6042" y1="88490" x2="25885" y2="93438"/>
                        <a14:foregroundMark x1="3229" y1="84948" x2="17396" y2="98438"/>
                        <a14:foregroundMark x1="95417" y1="78542" x2="98281" y2="96979"/>
                        <a14:foregroundMark x1="92604" y1="75000" x2="81927" y2="9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2351" y="1821291"/>
            <a:ext cx="2376422" cy="15886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21AEB6-393D-17B7-9E18-EED34250B4A5}"/>
              </a:ext>
            </a:extLst>
          </p:cNvPr>
          <p:cNvSpPr txBox="1"/>
          <p:nvPr/>
        </p:nvSpPr>
        <p:spPr>
          <a:xfrm>
            <a:off x="5952099" y="2484694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s3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other_thing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6199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1" grpId="1"/>
      <p:bldP spid="27" grpId="0"/>
      <p:bldP spid="27" grpId="1"/>
      <p:bldP spid="33" grpId="0"/>
      <p:bldP spid="33" grpId="1"/>
      <p:bldP spid="38" grpId="0"/>
      <p:bldP spid="39" grpId="0" animBg="1"/>
      <p:bldP spid="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5C20F-91FC-557A-6FFA-FDE53A6D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smart pointers    </a:t>
            </a:r>
            <a:r>
              <a:rPr lang="en-US" sz="1400" b="0" dirty="0">
                <a:solidFill>
                  <a:schemeClr val="accent3"/>
                </a:solidFill>
              </a:rPr>
              <a:t>(since C++20)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CAE78-773F-A13E-D465-754457C1DB8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atomic&lt;shared_ptr&gt;</a:t>
            </a:r>
            <a:r>
              <a:rPr lang="en-US" sz="1600" dirty="0"/>
              <a:t>: Holds a shared_ptr that can be </a:t>
            </a:r>
            <a:r>
              <a:rPr lang="en-US" sz="1600" b="1" dirty="0">
                <a:solidFill>
                  <a:srgbClr val="BB0000"/>
                </a:solidFill>
              </a:rPr>
              <a:t>manipulated atomically</a:t>
            </a:r>
            <a:r>
              <a:rPr lang="en-US" sz="1600" dirty="0"/>
              <a:t>!</a:t>
            </a:r>
            <a:br>
              <a:rPr lang="en-US" sz="1600" dirty="0"/>
            </a:br>
            <a:endParaRPr lang="en-US" sz="1600" dirty="0"/>
          </a:p>
          <a:p>
            <a:pPr marL="1022350" lvl="1">
              <a:buFont typeface="Arial" panose="020B0604020202020204" pitchFamily="34" charset="0"/>
              <a:buChar char="•"/>
            </a:pPr>
            <a:r>
              <a:rPr lang="en-US" b="1" dirty="0"/>
              <a:t>void</a:t>
            </a:r>
            <a:r>
              <a:rPr lang="en-US" dirty="0"/>
              <a:t> store(shared_ptr&lt;T&gt; desired)</a:t>
            </a:r>
          </a:p>
          <a:p>
            <a:pPr marL="1022350" lvl="1">
              <a:buFont typeface="Arial" panose="020B0604020202020204" pitchFamily="34" charset="0"/>
              <a:buChar char="•"/>
            </a:pPr>
            <a:r>
              <a:rPr lang="en-US" dirty="0"/>
              <a:t>shared_ptr&lt;T&gt; load()</a:t>
            </a:r>
          </a:p>
          <a:p>
            <a:pPr marL="1022350" lvl="1">
              <a:buFont typeface="Arial" panose="020B0604020202020204" pitchFamily="34" charset="0"/>
              <a:buChar char="•"/>
            </a:pPr>
            <a:r>
              <a:rPr lang="en-US" b="1" dirty="0"/>
              <a:t>bool </a:t>
            </a:r>
            <a:r>
              <a:rPr lang="en-US" dirty="0"/>
              <a:t>compare_exchange_weak(shared_ptr&lt;T&gt;&amp; expected, shared_ptr&lt;T&gt; desired)</a:t>
            </a:r>
          </a:p>
          <a:p>
            <a:pPr marL="1022350" lvl="1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136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A473F-480B-1C5C-5116-C758C45D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smart pointers    </a:t>
            </a:r>
            <a:r>
              <a:rPr lang="en-US" sz="1400" b="0" dirty="0">
                <a:solidFill>
                  <a:schemeClr val="accent3"/>
                </a:solidFill>
              </a:rPr>
              <a:t>(since C++20)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2CF0D-A9CD-A8EF-9825-C7C872D26B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305800" cy="381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How many lines does it take to implement a </a:t>
            </a:r>
            <a:r>
              <a:rPr lang="en-US" sz="1600" b="1" dirty="0">
                <a:solidFill>
                  <a:srgbClr val="BB0000"/>
                </a:solidFill>
              </a:rPr>
              <a:t>lock free &amp; memory safe</a:t>
            </a:r>
            <a:r>
              <a:rPr lang="en-US" sz="1600" dirty="0"/>
              <a:t> stack?</a:t>
            </a:r>
            <a:br>
              <a:rPr lang="en-US" sz="16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7072DC-D88C-FC38-17CC-B21C7D1982F9}"/>
              </a:ext>
            </a:extLst>
          </p:cNvPr>
          <p:cNvSpPr txBox="1"/>
          <p:nvPr/>
        </p:nvSpPr>
        <p:spPr>
          <a:xfrm>
            <a:off x="914400" y="1783080"/>
            <a:ext cx="5791200" cy="2608406"/>
          </a:xfrm>
          <a:prstGeom prst="rect">
            <a:avLst/>
          </a:prstGeom>
          <a:noFill/>
          <a:ln w="25400">
            <a:solidFill>
              <a:srgbClr val="BB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template</a:t>
            </a:r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105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typename</a:t>
            </a:r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T&gt;</a:t>
            </a:r>
          </a:p>
          <a:p>
            <a:r>
              <a:rPr lang="en-US" sz="105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Stack {</a:t>
            </a:r>
          </a:p>
          <a:p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Node { T </a:t>
            </a:r>
            <a:r>
              <a:rPr lang="en-US" sz="105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</a:t>
            </a:r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 shared_ptr&lt;Node&gt; next; };    </a:t>
            </a:r>
            <a:r>
              <a:rPr lang="en-US" sz="1050" b="0" dirty="0">
                <a:solidFill>
                  <a:schemeClr val="accent3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// + constructor</a:t>
            </a:r>
          </a:p>
          <a:p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atomic&lt;shared_ptr&lt;Node&gt;&gt; head;</a:t>
            </a:r>
          </a:p>
          <a:p>
            <a:endParaRPr lang="en-US" sz="3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5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push_front(T t) {</a:t>
            </a:r>
          </a:p>
          <a:p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 = make_shared&lt;Node&gt;(std::move(t), head.load());</a:t>
            </a:r>
          </a:p>
          <a:p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(!head.compare_exchange_weak(p-&gt;next, p)) {}</a:t>
            </a:r>
          </a:p>
          <a:p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endParaRPr lang="en-US" sz="3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optional&lt;T&gt; pop_front() {</a:t>
            </a:r>
          </a:p>
          <a:p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 = head.load();</a:t>
            </a:r>
          </a:p>
          <a:p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(p != </a:t>
            </a:r>
            <a:r>
              <a:rPr lang="en-US" sz="105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&amp;&amp; !head.compare_exchange_weak(p, p-&gt;next)) { }</a:t>
            </a:r>
          </a:p>
          <a:p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(p != </a:t>
            </a:r>
            <a:r>
              <a:rPr lang="en-US" sz="105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105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sz="1050" dirty="0">
                <a:solidFill>
                  <a:srgbClr val="000000"/>
                </a:solidFill>
                <a:latin typeface="Consolas" panose="020B0609020204030204" pitchFamily="49" charset="0"/>
              </a:rPr>
              <a:t> {std::move(p-&gt;t)};</a:t>
            </a:r>
            <a:endParaRPr lang="en-US" sz="105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05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05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{};</a:t>
            </a:r>
          </a:p>
          <a:p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</a:p>
          <a:p>
            <a:r>
              <a:rPr lang="en-US" sz="105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95032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6D9FB3A-8266-3FE9-8934-BE071EBC65D5}"/>
              </a:ext>
            </a:extLst>
          </p:cNvPr>
          <p:cNvSpPr txBox="1">
            <a:spLocks/>
          </p:cNvSpPr>
          <p:nvPr/>
        </p:nvSpPr>
        <p:spPr bwMode="auto">
          <a:xfrm>
            <a:off x="457200" y="2179320"/>
            <a:ext cx="8305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2/3 major standard library implementations have shipped an atomic&lt;shared_ptr&gt;</a:t>
            </a:r>
          </a:p>
          <a:p>
            <a:pPr marL="10795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Both are locking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rgbClr val="C00000"/>
                </a:solidFill>
              </a:rPr>
              <a:t>Good news: Lock-free implementation is possible </a:t>
            </a:r>
            <a:r>
              <a:rPr lang="en-US" sz="1600" kern="0" dirty="0"/>
              <a:t>(see Timur’s talk)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CA473F-480B-1C5C-5116-C758C45D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smart pointers    </a:t>
            </a:r>
            <a:r>
              <a:rPr lang="en-US" sz="1400" b="0" dirty="0">
                <a:solidFill>
                  <a:schemeClr val="accent3"/>
                </a:solidFill>
              </a:rPr>
              <a:t>(since C++20)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2CF0D-A9CD-A8EF-9825-C7C872D26BF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305800" cy="457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How many lines does it take to implement a </a:t>
            </a:r>
            <a:r>
              <a:rPr lang="en-US" sz="1600" b="1" dirty="0">
                <a:solidFill>
                  <a:srgbClr val="BB0000"/>
                </a:solidFill>
              </a:rPr>
              <a:t>lock free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&amp; memory safe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stack?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710719-282B-B56D-CBF5-778572716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170" y="2865120"/>
            <a:ext cx="84766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0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F33A-BDC8-6BD4-BB19-6F905769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smart pointers    </a:t>
            </a:r>
            <a:r>
              <a:rPr lang="en-US" sz="1400" b="0" dirty="0">
                <a:solidFill>
                  <a:schemeClr val="accent3"/>
                </a:solidFill>
              </a:rPr>
              <a:t>(since C++20)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E6ABF96-E368-4CF4-72C9-CEDF2A8160F4}"/>
              </a:ext>
            </a:extLst>
          </p:cNvPr>
          <p:cNvSpPr txBox="1">
            <a:spLocks/>
          </p:cNvSpPr>
          <p:nvPr/>
        </p:nvSpPr>
        <p:spPr bwMode="auto">
          <a:xfrm>
            <a:off x="457200" y="1200150"/>
            <a:ext cx="3810000" cy="73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rgbClr val="C00000"/>
                </a:solidFill>
              </a:rPr>
              <a:t>Good news: Lock-free is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kern="0" dirty="0"/>
              <a:t>Bad news: </a:t>
            </a:r>
            <a:endParaRPr lang="en-US" sz="1600" kern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C35B7B-9CB5-F857-8651-1D1252247FF5}"/>
              </a:ext>
            </a:extLst>
          </p:cNvPr>
          <p:cNvGrpSpPr/>
          <p:nvPr/>
        </p:nvGrpSpPr>
        <p:grpSpPr>
          <a:xfrm>
            <a:off x="2380488" y="1938467"/>
            <a:ext cx="4448291" cy="2209800"/>
            <a:chOff x="537781" y="2115072"/>
            <a:chExt cx="4077164" cy="20574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2257EC0-6975-D848-1740-55B0D90A7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781" y="2115072"/>
              <a:ext cx="4077164" cy="2057400"/>
            </a:xfrm>
            <a:prstGeom prst="rect">
              <a:avLst/>
            </a:prstGeom>
          </p:spPr>
        </p:pic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8A590F98-2AF1-7A92-76A6-33FE2BECE2A3}"/>
                </a:ext>
              </a:extLst>
            </p:cNvPr>
            <p:cNvSpPr/>
            <p:nvPr/>
          </p:nvSpPr>
          <p:spPr bwMode="auto">
            <a:xfrm>
              <a:off x="1931417" y="3544864"/>
              <a:ext cx="838200" cy="304800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25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4CC1EA4-4388-58D6-DA23-7FA1D0AC9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813" y="1824605"/>
            <a:ext cx="3685548" cy="27237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1313594-E52B-9F33-CFBE-E800FB82EA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2372698" y="1820019"/>
            <a:ext cx="3703320" cy="2732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DDA986-BA08-F90E-A56A-8E8C9D5B2E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2145" y="1831907"/>
            <a:ext cx="3676885" cy="271342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1FE39E5-B9AC-4F39-DE0F-23D7F97AEB1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4562" y="1822262"/>
            <a:ext cx="3698577" cy="27225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9F7734-7EAB-2A0D-5467-07D2680CC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smart pointers    </a:t>
            </a:r>
            <a:r>
              <a:rPr lang="en-US" sz="1400" b="0" dirty="0">
                <a:solidFill>
                  <a:schemeClr val="accent3"/>
                </a:solidFill>
              </a:rPr>
              <a:t>(since C++20)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4C168C-0A86-8FBE-D4FF-7AC7BB7A2262}"/>
              </a:ext>
            </a:extLst>
          </p:cNvPr>
          <p:cNvGrpSpPr/>
          <p:nvPr/>
        </p:nvGrpSpPr>
        <p:grpSpPr>
          <a:xfrm>
            <a:off x="6096000" y="2322694"/>
            <a:ext cx="990600" cy="491182"/>
            <a:chOff x="4038600" y="2377133"/>
            <a:chExt cx="990600" cy="4911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4F6C95-74EB-5066-B593-16A99B158F37}"/>
                </a:ext>
              </a:extLst>
            </p:cNvPr>
            <p:cNvSpPr txBox="1"/>
            <p:nvPr/>
          </p:nvSpPr>
          <p:spPr>
            <a:xfrm>
              <a:off x="4038600" y="2377133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B0000"/>
                  </a:solidFill>
                </a:rPr>
                <a:t>atomic&lt;SP&gt;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3A2CF4A-9459-4249-C338-52DE734E9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4800" y="2571750"/>
              <a:ext cx="765551" cy="296565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3F322A-B236-C2E6-EA8F-F00CD5139406}"/>
              </a:ext>
            </a:extLst>
          </p:cNvPr>
          <p:cNvGrpSpPr/>
          <p:nvPr/>
        </p:nvGrpSpPr>
        <p:grpSpPr>
          <a:xfrm>
            <a:off x="6199239" y="1895764"/>
            <a:ext cx="762000" cy="288429"/>
            <a:chOff x="4152900" y="1978521"/>
            <a:chExt cx="762000" cy="2884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C00D36-FA49-A381-32B1-BF49FE723401}"/>
                </a:ext>
              </a:extLst>
            </p:cNvPr>
            <p:cNvSpPr txBox="1"/>
            <p:nvPr/>
          </p:nvSpPr>
          <p:spPr>
            <a:xfrm>
              <a:off x="4152900" y="197852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Baseline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B396FC7-5029-D467-B21C-0CA5D2495618}"/>
                </a:ext>
              </a:extLst>
            </p:cNvPr>
            <p:cNvCxnSpPr/>
            <p:nvPr/>
          </p:nvCxnSpPr>
          <p:spPr bwMode="auto">
            <a:xfrm>
              <a:off x="4152900" y="2266950"/>
              <a:ext cx="72745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6C0A279-1403-FB8A-08BD-14ABBE12316F}"/>
              </a:ext>
            </a:extLst>
          </p:cNvPr>
          <p:cNvSpPr txBox="1"/>
          <p:nvPr/>
        </p:nvSpPr>
        <p:spPr>
          <a:xfrm>
            <a:off x="3599517" y="1184434"/>
            <a:ext cx="1902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72 core machine, 1TB RAM</a:t>
            </a:r>
            <a:br>
              <a:rPr lang="en-US" sz="1200" b="1" dirty="0"/>
            </a:br>
            <a:r>
              <a:rPr lang="en-US" sz="1200" b="1" dirty="0"/>
              <a:t>Lock-free BST, 100K keys</a:t>
            </a:r>
            <a:br>
              <a:rPr lang="en-US" sz="1200" b="1" dirty="0"/>
            </a:br>
            <a:r>
              <a:rPr lang="en-US" sz="1200" b="1" dirty="0"/>
              <a:t>99% reads, 1% updates</a:t>
            </a:r>
          </a:p>
        </p:txBody>
      </p:sp>
    </p:spTree>
    <p:extLst>
      <p:ext uri="{BB962C8B-B14F-4D97-AF65-F5344CB8AC3E}">
        <p14:creationId xmlns:p14="http://schemas.microsoft.com/office/powerpoint/2010/main" val="3287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465BC-8578-0A3A-A445-E17BE1755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atomic shared pointers </a:t>
            </a:r>
            <a:r>
              <a:rPr lang="en-US" dirty="0">
                <a:solidFill>
                  <a:srgbClr val="BB0000"/>
                </a:solidFill>
              </a:rPr>
              <a:t>so slow</a:t>
            </a:r>
            <a:r>
              <a:rPr lang="en-US" dirty="0"/>
              <a:t>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7FECDD5-D8B2-9320-49BD-93A724A408BE}"/>
                  </a:ext>
                </a:extLst>
              </p:cNvPr>
              <p:cNvSpPr/>
              <p:nvPr/>
            </p:nvSpPr>
            <p:spPr bwMode="auto">
              <a:xfrm>
                <a:off x="3276600" y="1733550"/>
                <a:ext cx="304800" cy="304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Geneva" pitchFamily="-110" charset="-128"/>
                          <a:cs typeface="Geneva" pitchFamily="-110" charset="-128"/>
                        </a:rPr>
                        <m:t>𝑟</m:t>
                      </m:r>
                    </m:oMath>
                  </m:oMathPara>
                </a14:m>
                <a:endParaRPr kumimoji="0" lang="en-US" sz="1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7FECDD5-D8B2-9320-49BD-93A724A408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1733550"/>
                <a:ext cx="304800" cy="3048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1A22A4E-241C-C70E-88FF-6016FB9BCD5A}"/>
                  </a:ext>
                </a:extLst>
              </p:cNvPr>
              <p:cNvSpPr/>
              <p:nvPr/>
            </p:nvSpPr>
            <p:spPr bwMode="auto">
              <a:xfrm>
                <a:off x="2743200" y="2343150"/>
                <a:ext cx="304800" cy="304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Geneva" pitchFamily="-110" charset="-128"/>
                          <a:cs typeface="Geneva" pitchFamily="-110" charset="-128"/>
                        </a:rPr>
                        <m:t>𝑥</m:t>
                      </m:r>
                    </m:oMath>
                  </m:oMathPara>
                </a14:m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1A22A4E-241C-C70E-88FF-6016FB9BC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200" y="2343150"/>
                <a:ext cx="304800" cy="3048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2CACE72B-A952-808F-0735-E23524FF705B}"/>
              </a:ext>
            </a:extLst>
          </p:cNvPr>
          <p:cNvSpPr/>
          <p:nvPr/>
        </p:nvSpPr>
        <p:spPr bwMode="auto">
          <a:xfrm>
            <a:off x="3854637" y="2366962"/>
            <a:ext cx="3048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692B88-9104-F76E-4367-A340956CC706}"/>
              </a:ext>
            </a:extLst>
          </p:cNvPr>
          <p:cNvSpPr/>
          <p:nvPr/>
        </p:nvSpPr>
        <p:spPr bwMode="auto">
          <a:xfrm>
            <a:off x="2442882" y="2881312"/>
            <a:ext cx="3048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9E7AD4D-06EF-25D6-591D-6F281FFFE5D7}"/>
                  </a:ext>
                </a:extLst>
              </p:cNvPr>
              <p:cNvSpPr/>
              <p:nvPr/>
            </p:nvSpPr>
            <p:spPr bwMode="auto">
              <a:xfrm>
                <a:off x="3124200" y="2881312"/>
                <a:ext cx="304800" cy="304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Geneva" pitchFamily="-110" charset="-128"/>
                          <a:cs typeface="Geneva" pitchFamily="-110" charset="-128"/>
                        </a:rPr>
                        <m:t>𝑦</m:t>
                      </m:r>
                    </m:oMath>
                  </m:oMathPara>
                </a14:m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9E7AD4D-06EF-25D6-591D-6F281FFFE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2881312"/>
                <a:ext cx="304800" cy="3048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B9E1B0C-FE4F-0B46-3B62-3C666A1D1954}"/>
                  </a:ext>
                </a:extLst>
              </p:cNvPr>
              <p:cNvSpPr/>
              <p:nvPr/>
            </p:nvSpPr>
            <p:spPr bwMode="auto">
              <a:xfrm>
                <a:off x="3411723" y="3434415"/>
                <a:ext cx="304800" cy="304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Geneva" pitchFamily="-110" charset="-128"/>
                          <a:cs typeface="Geneva" pitchFamily="-110" charset="-128"/>
                        </a:rPr>
                        <m:t>𝑧</m:t>
                      </m:r>
                    </m:oMath>
                  </m:oMathPara>
                </a14:m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B9E1B0C-FE4F-0B46-3B62-3C666A1D1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1723" y="3434415"/>
                <a:ext cx="304800" cy="3048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6A8262A-45EC-1ACA-46B5-2D2FCB8EFEF1}"/>
                  </a:ext>
                </a:extLst>
              </p:cNvPr>
              <p:cNvSpPr/>
              <p:nvPr/>
            </p:nvSpPr>
            <p:spPr bwMode="auto">
              <a:xfrm>
                <a:off x="3276600" y="4095750"/>
                <a:ext cx="304800" cy="304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Geneva" pitchFamily="-110" charset="-128"/>
                          <a:cs typeface="Geneva" pitchFamily="-110" charset="-128"/>
                        </a:rPr>
                        <m:t>𝑤</m:t>
                      </m:r>
                    </m:oMath>
                  </m:oMathPara>
                </a14:m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6A8262A-45EC-1ACA-46B5-2D2FCB8EF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4095750"/>
                <a:ext cx="304800" cy="3048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B006FD-11C4-4569-6B20-27B13382DFF6}"/>
              </a:ext>
            </a:extLst>
          </p:cNvPr>
          <p:cNvCxnSpPr>
            <a:cxnSpLocks/>
            <a:stCxn id="4" idx="3"/>
            <a:endCxn id="6" idx="7"/>
          </p:cNvCxnSpPr>
          <p:nvPr/>
        </p:nvCxnSpPr>
        <p:spPr bwMode="auto">
          <a:xfrm flipH="1">
            <a:off x="3003363" y="1993713"/>
            <a:ext cx="317874" cy="3940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CDE05B-677E-37CE-525B-79643060576B}"/>
              </a:ext>
            </a:extLst>
          </p:cNvPr>
          <p:cNvCxnSpPr>
            <a:cxnSpLocks/>
            <a:stCxn id="4" idx="5"/>
            <a:endCxn id="8" idx="1"/>
          </p:cNvCxnSpPr>
          <p:nvPr/>
        </p:nvCxnSpPr>
        <p:spPr bwMode="auto">
          <a:xfrm>
            <a:off x="3536763" y="1993713"/>
            <a:ext cx="362511" cy="417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09094D-A96B-70F1-CA4E-AD0605C6C4EA}"/>
              </a:ext>
            </a:extLst>
          </p:cNvPr>
          <p:cNvCxnSpPr>
            <a:cxnSpLocks/>
            <a:stCxn id="6" idx="3"/>
            <a:endCxn id="10" idx="0"/>
          </p:cNvCxnSpPr>
          <p:nvPr/>
        </p:nvCxnSpPr>
        <p:spPr bwMode="auto">
          <a:xfrm flipH="1">
            <a:off x="2595282" y="2603313"/>
            <a:ext cx="192555" cy="2779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570FD2-4035-730C-9D6A-89C44961236A}"/>
              </a:ext>
            </a:extLst>
          </p:cNvPr>
          <p:cNvCxnSpPr>
            <a:stCxn id="6" idx="5"/>
            <a:endCxn id="12" idx="0"/>
          </p:cNvCxnSpPr>
          <p:nvPr/>
        </p:nvCxnSpPr>
        <p:spPr bwMode="auto">
          <a:xfrm>
            <a:off x="3003363" y="2603313"/>
            <a:ext cx="273237" cy="2779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1CD1F3-2643-24DB-3C2E-0B42A17B90CB}"/>
              </a:ext>
            </a:extLst>
          </p:cNvPr>
          <p:cNvCxnSpPr>
            <a:stCxn id="12" idx="5"/>
            <a:endCxn id="14" idx="0"/>
          </p:cNvCxnSpPr>
          <p:nvPr/>
        </p:nvCxnSpPr>
        <p:spPr bwMode="auto">
          <a:xfrm>
            <a:off x="3384363" y="3141475"/>
            <a:ext cx="179760" cy="2929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8836D1-A2E2-D248-33FC-09DDE675B145}"/>
              </a:ext>
            </a:extLst>
          </p:cNvPr>
          <p:cNvCxnSpPr>
            <a:cxnSpLocks/>
            <a:stCxn id="14" idx="4"/>
            <a:endCxn id="16" idx="0"/>
          </p:cNvCxnSpPr>
          <p:nvPr/>
        </p:nvCxnSpPr>
        <p:spPr bwMode="auto">
          <a:xfrm flipH="1">
            <a:off x="3429000" y="3739215"/>
            <a:ext cx="135123" cy="3565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Arrow: Left 8">
            <a:extLst>
              <a:ext uri="{FF2B5EF4-FFF2-40B4-BE49-F238E27FC236}">
                <a16:creationId xmlns:a16="http://schemas.microsoft.com/office/drawing/2014/main" id="{3D9962A7-6632-48B8-A4BB-6EF51FBD68AE}"/>
              </a:ext>
            </a:extLst>
          </p:cNvPr>
          <p:cNvSpPr/>
          <p:nvPr/>
        </p:nvSpPr>
        <p:spPr bwMode="auto">
          <a:xfrm>
            <a:off x="3653397" y="1809750"/>
            <a:ext cx="245877" cy="14464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EA00AE-EFD9-E77D-CD43-F0DD279D418C}"/>
                  </a:ext>
                </a:extLst>
              </p:cNvPr>
              <p:cNvSpPr txBox="1"/>
              <p:nvPr/>
            </p:nvSpPr>
            <p:spPr>
              <a:xfrm>
                <a:off x="4876800" y="1733550"/>
                <a:ext cx="1600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 dirty="0"/>
                  <a:t>ref_cnt++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EA00AE-EFD9-E77D-CD43-F0DD279D4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733550"/>
                <a:ext cx="1600200" cy="276999"/>
              </a:xfrm>
              <a:prstGeom prst="rect">
                <a:avLst/>
              </a:prstGeom>
              <a:blipFill>
                <a:blip r:embed="rId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6CC6B6-6AD1-3522-487E-2924CEBBF67B}"/>
                  </a:ext>
                </a:extLst>
              </p:cNvPr>
              <p:cNvSpPr txBox="1"/>
              <p:nvPr/>
            </p:nvSpPr>
            <p:spPr>
              <a:xfrm>
                <a:off x="4876800" y="2035325"/>
                <a:ext cx="1600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200" dirty="0"/>
                  <a:t>ref_cnt++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6CC6B6-6AD1-3522-487E-2924CEBBF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035325"/>
                <a:ext cx="1600200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Left 18">
            <a:extLst>
              <a:ext uri="{FF2B5EF4-FFF2-40B4-BE49-F238E27FC236}">
                <a16:creationId xmlns:a16="http://schemas.microsoft.com/office/drawing/2014/main" id="{49093D64-8C01-079C-AE0C-8F62B8FD650D}"/>
              </a:ext>
            </a:extLst>
          </p:cNvPr>
          <p:cNvSpPr/>
          <p:nvPr/>
        </p:nvSpPr>
        <p:spPr bwMode="auto">
          <a:xfrm>
            <a:off x="3110761" y="2423834"/>
            <a:ext cx="245877" cy="14464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3D16BE-8C19-8927-8A75-0BF1A71B8D97}"/>
                  </a:ext>
                </a:extLst>
              </p:cNvPr>
              <p:cNvSpPr txBox="1"/>
              <p:nvPr/>
            </p:nvSpPr>
            <p:spPr>
              <a:xfrm>
                <a:off x="4886325" y="2338874"/>
                <a:ext cx="14298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𝑟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ref_cnt--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3D16BE-8C19-8927-8A75-0BF1A71B8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325" y="2338874"/>
                <a:ext cx="1429871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Left 24">
            <a:extLst>
              <a:ext uri="{FF2B5EF4-FFF2-40B4-BE49-F238E27FC236}">
                <a16:creationId xmlns:a16="http://schemas.microsoft.com/office/drawing/2014/main" id="{C888D93B-6670-55C0-2063-ACC3B584D01C}"/>
              </a:ext>
            </a:extLst>
          </p:cNvPr>
          <p:cNvSpPr/>
          <p:nvPr/>
        </p:nvSpPr>
        <p:spPr bwMode="auto">
          <a:xfrm>
            <a:off x="3495018" y="2960502"/>
            <a:ext cx="245877" cy="14464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29" name="Arrow: Left 28">
            <a:extLst>
              <a:ext uri="{FF2B5EF4-FFF2-40B4-BE49-F238E27FC236}">
                <a16:creationId xmlns:a16="http://schemas.microsoft.com/office/drawing/2014/main" id="{74E3E442-A7C6-6473-2995-3BC65B1DD6BD}"/>
              </a:ext>
            </a:extLst>
          </p:cNvPr>
          <p:cNvSpPr/>
          <p:nvPr/>
        </p:nvSpPr>
        <p:spPr bwMode="auto">
          <a:xfrm>
            <a:off x="3776335" y="3514490"/>
            <a:ext cx="245877" cy="14464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152F2219-EC28-82F2-7E77-32E1C7BBCD9D}"/>
              </a:ext>
            </a:extLst>
          </p:cNvPr>
          <p:cNvSpPr/>
          <p:nvPr/>
        </p:nvSpPr>
        <p:spPr bwMode="auto">
          <a:xfrm>
            <a:off x="3632524" y="4175825"/>
            <a:ext cx="245877" cy="14464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7C2554-4D20-B69F-BB58-5BE2FE3852CE}"/>
                  </a:ext>
                </a:extLst>
              </p:cNvPr>
              <p:cNvSpPr txBox="1"/>
              <p:nvPr/>
            </p:nvSpPr>
            <p:spPr>
              <a:xfrm>
                <a:off x="4886325" y="2639685"/>
                <a:ext cx="14298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ref_cnt++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7C2554-4D20-B69F-BB58-5BE2FE385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325" y="2639685"/>
                <a:ext cx="1429871" cy="276999"/>
              </a:xfrm>
              <a:prstGeom prst="rect">
                <a:avLst/>
              </a:prstGeom>
              <a:blipFill>
                <a:blip r:embed="rId11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1EBAF9-EDE5-083D-8B9A-C2A4B76730EB}"/>
                  </a:ext>
                </a:extLst>
              </p:cNvPr>
              <p:cNvSpPr txBox="1"/>
              <p:nvPr/>
            </p:nvSpPr>
            <p:spPr>
              <a:xfrm>
                <a:off x="4876800" y="2935803"/>
                <a:ext cx="14298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ref_cnt--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1EBAF9-EDE5-083D-8B9A-C2A4B7673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935803"/>
                <a:ext cx="1429871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6E3243-95C5-BAB7-6339-BF1530445F2B}"/>
                  </a:ext>
                </a:extLst>
              </p:cNvPr>
              <p:cNvSpPr txBox="1"/>
              <p:nvPr/>
            </p:nvSpPr>
            <p:spPr>
              <a:xfrm>
                <a:off x="4891087" y="3239352"/>
                <a:ext cx="14298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𝑧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ref_cnt++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6E3243-95C5-BAB7-6339-BF1530445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087" y="3239352"/>
                <a:ext cx="1429871" cy="276999"/>
              </a:xfrm>
              <a:prstGeom prst="rect">
                <a:avLst/>
              </a:prstGeom>
              <a:blipFill>
                <a:blip r:embed="rId1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841AA45-71CB-142A-AC87-33446135FDE0}"/>
                  </a:ext>
                </a:extLst>
              </p:cNvPr>
              <p:cNvSpPr txBox="1"/>
              <p:nvPr/>
            </p:nvSpPr>
            <p:spPr>
              <a:xfrm>
                <a:off x="4886325" y="3532732"/>
                <a:ext cx="14298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ref_cnt--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841AA45-71CB-142A-AC87-33446135F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325" y="3532732"/>
                <a:ext cx="1429871" cy="276999"/>
              </a:xfrm>
              <a:prstGeom prst="rect">
                <a:avLst/>
              </a:prstGeom>
              <a:blipFill>
                <a:blip r:embed="rId1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C6F2B9-B3D3-DD97-72A8-4B51A259B364}"/>
                  </a:ext>
                </a:extLst>
              </p:cNvPr>
              <p:cNvSpPr txBox="1"/>
              <p:nvPr/>
            </p:nvSpPr>
            <p:spPr>
              <a:xfrm>
                <a:off x="4876800" y="3826112"/>
                <a:ext cx="14298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𝑤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ref_cnt++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C6F2B9-B3D3-DD97-72A8-4B51A259B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3826112"/>
                <a:ext cx="1429871" cy="276999"/>
              </a:xfrm>
              <a:prstGeom prst="rect">
                <a:avLst/>
              </a:prstGeom>
              <a:blipFill>
                <a:blip r:embed="rId1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D6C0CB-9BB6-14BE-2561-3A889D46130A}"/>
                  </a:ext>
                </a:extLst>
              </p:cNvPr>
              <p:cNvSpPr txBox="1"/>
              <p:nvPr/>
            </p:nvSpPr>
            <p:spPr>
              <a:xfrm>
                <a:off x="4886325" y="4119492"/>
                <a:ext cx="14298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𝑧</m:t>
                    </m:r>
                    <m:r>
                      <a:rPr kumimoji="0" lang="en-US" sz="1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ref_cnt--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D6C0CB-9BB6-14BE-2561-3A889D46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325" y="4119492"/>
                <a:ext cx="1429871" cy="276999"/>
              </a:xfrm>
              <a:prstGeom prst="rect">
                <a:avLst/>
              </a:prstGeom>
              <a:blipFill>
                <a:blip r:embed="rId16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03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  <p:bldP spid="15" grpId="0"/>
      <p:bldP spid="19" grpId="0" animBg="1"/>
      <p:bldP spid="19" grpId="1" animBg="1"/>
      <p:bldP spid="23" grpId="0"/>
      <p:bldP spid="25" grpId="0" animBg="1"/>
      <p:bldP spid="25" grpId="1" animBg="1"/>
      <p:bldP spid="29" grpId="0" animBg="1"/>
      <p:bldP spid="29" grpId="1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3C19A0-7BFD-9D7A-2183-DB22BA7CCAE7}"/>
              </a:ext>
            </a:extLst>
          </p:cNvPr>
          <p:cNvSpPr/>
          <p:nvPr/>
        </p:nvSpPr>
        <p:spPr bwMode="auto">
          <a:xfrm>
            <a:off x="2140800" y="361950"/>
            <a:ext cx="4495800" cy="12954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sz="1600" b="1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Quick review: Smart pointers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concurrent memory management problem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3E33DE-F139-5540-5D57-BDB08899244F}"/>
              </a:ext>
            </a:extLst>
          </p:cNvPr>
          <p:cNvSpPr/>
          <p:nvPr/>
        </p:nvSpPr>
        <p:spPr bwMode="auto">
          <a:xfrm>
            <a:off x="2140800" y="1847850"/>
            <a:ext cx="4495800" cy="1070052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sz="1600" b="1" dirty="0">
                <a:solidFill>
                  <a:schemeClr val="bg1"/>
                </a:solidFill>
              </a:rPr>
              <a:t>Existing memory management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Atomic smart pointers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Hazard pointers and Read-Copy-Update (RCU)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D2669D-28C9-B0BB-55FD-F679DE016D44}"/>
              </a:ext>
            </a:extLst>
          </p:cNvPr>
          <p:cNvSpPr/>
          <p:nvPr/>
        </p:nvSpPr>
        <p:spPr bwMode="auto">
          <a:xfrm>
            <a:off x="2140800" y="3138000"/>
            <a:ext cx="4495800" cy="141495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sz="1600" b="1" dirty="0"/>
              <a:t>The best of both worlds?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Combining RAII + deferred reclamation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Shared pointers with deferred reclamation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 efficient library implementation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317DAFB-323F-1581-A799-3800743553DA}"/>
              </a:ext>
            </a:extLst>
          </p:cNvPr>
          <p:cNvSpPr/>
          <p:nvPr/>
        </p:nvSpPr>
        <p:spPr bwMode="auto">
          <a:xfrm rot="5400000">
            <a:off x="4076700" y="1447800"/>
            <a:ext cx="419100" cy="8001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F315218-8ACC-4659-BAA7-F2C147D9E0DA}"/>
              </a:ext>
            </a:extLst>
          </p:cNvPr>
          <p:cNvSpPr/>
          <p:nvPr/>
        </p:nvSpPr>
        <p:spPr bwMode="auto">
          <a:xfrm rot="5400000">
            <a:off x="4076700" y="2727402"/>
            <a:ext cx="419100" cy="800100"/>
          </a:xfrm>
          <a:prstGeom prst="rightArrow">
            <a:avLst>
              <a:gd name="adj1" fmla="val 50000"/>
              <a:gd name="adj2" fmla="val 43128"/>
            </a:avLst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9641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73E5D-55D4-9D79-14FE-7D6ED0FFD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paradigm: Deferred reclamation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D35CA-B437-AC2C-45A1-0CE1C1E257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885950"/>
            <a:ext cx="8229600" cy="2743200"/>
          </a:xfrm>
        </p:spPr>
        <p:txBody>
          <a:bodyPr/>
          <a:lstStyle/>
          <a:p>
            <a:pPr algn="ctr"/>
            <a:r>
              <a:rPr lang="en-US" sz="3200" dirty="0"/>
              <a:t>If someone is reading something that you want to delete, </a:t>
            </a:r>
            <a:r>
              <a:rPr lang="en-US" sz="3200" b="1" dirty="0">
                <a:solidFill>
                  <a:srgbClr val="BB0000"/>
                </a:solidFill>
              </a:rPr>
              <a:t>defer it until later</a:t>
            </a:r>
            <a:endParaRPr lang="en-US" sz="32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6017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B77CC-8992-CA40-51A1-06C9DAA0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400550"/>
            <a:ext cx="7162800" cy="381000"/>
          </a:xfrm>
        </p:spPr>
        <p:txBody>
          <a:bodyPr/>
          <a:lstStyle/>
          <a:p>
            <a:r>
              <a:rPr lang="en-US" sz="1800" dirty="0"/>
              <a:t>Credit to my advisor Guy Blelloch and collaborator Hao Wei</a:t>
            </a:r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C4FD2096-0EC6-BA83-BEAE-BD805238D42B}"/>
              </a:ext>
            </a:extLst>
          </p:cNvPr>
          <p:cNvSpPr txBox="1">
            <a:spLocks/>
          </p:cNvSpPr>
          <p:nvPr/>
        </p:nvSpPr>
        <p:spPr bwMode="auto">
          <a:xfrm>
            <a:off x="4419600" y="2074544"/>
            <a:ext cx="2362200" cy="99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>
              <a:spcBef>
                <a:spcPts val="600"/>
              </a:spcBef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1430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00200" indent="-228600">
              <a:spcBef>
                <a:spcPts val="600"/>
              </a:spcBef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>
              <a:spcBef>
                <a:spcPts val="600"/>
              </a:spcBef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6pPr>
            <a:lvl7pPr marL="29718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7pPr>
            <a:lvl8pPr marL="34290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8pPr>
            <a:lvl9pPr marL="3886200" indent="-228600" fontAlgn="base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x-none" sz="1600" b="1" dirty="0">
                <a:solidFill>
                  <a:srgbClr val="C00000"/>
                </a:solidFill>
                <a:ea typeface="ＭＳ Ｐゴシック" charset="-128"/>
              </a:rPr>
              <a:t>Daniel Anderson</a:t>
            </a:r>
          </a:p>
          <a:p>
            <a:pPr>
              <a:spcBef>
                <a:spcPct val="20000"/>
              </a:spcBef>
            </a:pPr>
            <a:r>
              <a:rPr lang="en-US" altLang="x-none" sz="1600" i="1" dirty="0">
                <a:ea typeface="ＭＳ Ｐゴシック" charset="-128"/>
              </a:rPr>
              <a:t>PhD student</a:t>
            </a:r>
          </a:p>
          <a:p>
            <a:pPr>
              <a:spcBef>
                <a:spcPct val="20000"/>
              </a:spcBef>
            </a:pPr>
            <a:r>
              <a:rPr lang="en-US" altLang="x-none" sz="1600" dirty="0">
                <a:ea typeface="ＭＳ Ｐゴシック" charset="-128"/>
                <a:hlinkClick r:id="rId3" action="ppaction://hlinkfile"/>
              </a:rPr>
              <a:t>danielanderson.net</a:t>
            </a:r>
            <a:endParaRPr lang="en-US" altLang="x-none" sz="1600" dirty="0">
              <a:ea typeface="ＭＳ Ｐゴシック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0BE8C5-9034-EE91-49C0-09B890D5F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293" y="1562012"/>
            <a:ext cx="2080440" cy="20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17CEE-4ED9-135F-F949-0DA10C7E1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paradigm: Deferred reclamation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B177C68-844A-E7AD-DF3E-7A561B7E50C0}"/>
              </a:ext>
            </a:extLst>
          </p:cNvPr>
          <p:cNvSpPr/>
          <p:nvPr/>
        </p:nvSpPr>
        <p:spPr bwMode="auto">
          <a:xfrm>
            <a:off x="1371600" y="2549346"/>
            <a:ext cx="10287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A   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next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B1C5D3-D7A0-9507-E231-80EE8B97C232}"/>
              </a:ext>
            </a:extLst>
          </p:cNvPr>
          <p:cNvSpPr/>
          <p:nvPr/>
        </p:nvSpPr>
        <p:spPr bwMode="auto">
          <a:xfrm>
            <a:off x="3848100" y="2568246"/>
            <a:ext cx="10287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B   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next</a:t>
            </a:r>
            <a:endParaRPr kumimoji="0" lang="en-US" sz="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2CD7F17-6060-11CF-9910-521355CCEDCB}"/>
              </a:ext>
            </a:extLst>
          </p:cNvPr>
          <p:cNvSpPr/>
          <p:nvPr/>
        </p:nvSpPr>
        <p:spPr bwMode="auto">
          <a:xfrm>
            <a:off x="6400799" y="2549346"/>
            <a:ext cx="1028699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C   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next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A2BA7C-0C21-8500-7306-D7B14092C0CE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6000" y="2892246"/>
            <a:ext cx="15621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503B572-9A59-3DE2-48F8-B06B791E4E6A}"/>
              </a:ext>
            </a:extLst>
          </p:cNvPr>
          <p:cNvCxnSpPr>
            <a:cxnSpLocks/>
            <a:endCxn id="6" idx="1"/>
          </p:cNvCxnSpPr>
          <p:nvPr/>
        </p:nvCxnSpPr>
        <p:spPr bwMode="auto">
          <a:xfrm flipV="1">
            <a:off x="4818888" y="2892246"/>
            <a:ext cx="1581911" cy="510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0E8C29-45AA-8992-2BC7-8732BDF27B70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 bwMode="auto">
          <a:xfrm>
            <a:off x="1885950" y="2549346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7465D1-E54C-2C53-9EF9-CB2891761D0F}"/>
              </a:ext>
            </a:extLst>
          </p:cNvPr>
          <p:cNvCxnSpPr>
            <a:cxnSpLocks/>
          </p:cNvCxnSpPr>
          <p:nvPr/>
        </p:nvCxnSpPr>
        <p:spPr bwMode="auto">
          <a:xfrm>
            <a:off x="4343400" y="2568246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76D212-4D91-9EB9-F158-BEFBBEA33019}"/>
              </a:ext>
            </a:extLst>
          </p:cNvPr>
          <p:cNvCxnSpPr/>
          <p:nvPr/>
        </p:nvCxnSpPr>
        <p:spPr bwMode="auto">
          <a:xfrm>
            <a:off x="6858000" y="2549346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6D722-7F2C-F78F-DCE4-7205517125FA}"/>
              </a:ext>
            </a:extLst>
          </p:cNvPr>
          <p:cNvSpPr/>
          <p:nvPr/>
        </p:nvSpPr>
        <p:spPr bwMode="auto">
          <a:xfrm>
            <a:off x="1447800" y="3768546"/>
            <a:ext cx="1028699" cy="2667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Thread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099E60-C363-1BCE-A868-839947F96D63}"/>
              </a:ext>
            </a:extLst>
          </p:cNvPr>
          <p:cNvSpPr/>
          <p:nvPr/>
        </p:nvSpPr>
        <p:spPr bwMode="auto">
          <a:xfrm>
            <a:off x="3848101" y="3768546"/>
            <a:ext cx="1028699" cy="2667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Thread 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BD8AF98-70A9-BD4F-B0B2-6ED13869B68B}"/>
              </a:ext>
            </a:extLst>
          </p:cNvPr>
          <p:cNvCxnSpPr>
            <a:stCxn id="12" idx="0"/>
            <a:endCxn id="5" idx="1"/>
          </p:cNvCxnSpPr>
          <p:nvPr/>
        </p:nvCxnSpPr>
        <p:spPr bwMode="auto">
          <a:xfrm flipV="1">
            <a:off x="1962150" y="2911146"/>
            <a:ext cx="1885950" cy="857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Cloud 21">
            <a:extLst>
              <a:ext uri="{FF2B5EF4-FFF2-40B4-BE49-F238E27FC236}">
                <a16:creationId xmlns:a16="http://schemas.microsoft.com/office/drawing/2014/main" id="{C901A1A8-4069-EB54-26C6-0BB887794EA8}"/>
              </a:ext>
            </a:extLst>
          </p:cNvPr>
          <p:cNvSpPr/>
          <p:nvPr/>
        </p:nvSpPr>
        <p:spPr bwMode="auto">
          <a:xfrm>
            <a:off x="4986266" y="3416271"/>
            <a:ext cx="1676399" cy="89535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Boy, would I like to delete B right about now…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42565CBA-A164-7DCC-1205-634EEAECC864}"/>
              </a:ext>
            </a:extLst>
          </p:cNvPr>
          <p:cNvSpPr/>
          <p:nvPr/>
        </p:nvSpPr>
        <p:spPr bwMode="auto">
          <a:xfrm>
            <a:off x="4986266" y="3416271"/>
            <a:ext cx="1676399" cy="89535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Someone else is reading it. I guess I’ll delete it later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C4741AA-7499-C97F-BA06-2D6C1E31E38C}"/>
              </a:ext>
            </a:extLst>
          </p:cNvPr>
          <p:cNvSpPr/>
          <p:nvPr/>
        </p:nvSpPr>
        <p:spPr bwMode="auto">
          <a:xfrm>
            <a:off x="2320788" y="2185110"/>
            <a:ext cx="4075200" cy="685800"/>
          </a:xfrm>
          <a:custGeom>
            <a:avLst/>
            <a:gdLst>
              <a:gd name="connsiteX0" fmla="*/ 0 w 4075200"/>
              <a:gd name="connsiteY0" fmla="*/ 1310504 h 1310504"/>
              <a:gd name="connsiteX1" fmla="*/ 2066400 w 4075200"/>
              <a:gd name="connsiteY1" fmla="*/ 104 h 1310504"/>
              <a:gd name="connsiteX2" fmla="*/ 4075200 w 4075200"/>
              <a:gd name="connsiteY2" fmla="*/ 1231304 h 1310504"/>
              <a:gd name="connsiteX3" fmla="*/ 4075200 w 4075200"/>
              <a:gd name="connsiteY3" fmla="*/ 1231304 h 1310504"/>
              <a:gd name="connsiteX4" fmla="*/ 4075200 w 4075200"/>
              <a:gd name="connsiteY4" fmla="*/ 1231304 h 13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200" h="1310504">
                <a:moveTo>
                  <a:pt x="0" y="1310504"/>
                </a:moveTo>
                <a:cubicBezTo>
                  <a:pt x="693600" y="661904"/>
                  <a:pt x="1387200" y="13304"/>
                  <a:pt x="2066400" y="104"/>
                </a:cubicBezTo>
                <a:cubicBezTo>
                  <a:pt x="2745600" y="-13096"/>
                  <a:pt x="4075200" y="1231304"/>
                  <a:pt x="4075200" y="1231304"/>
                </a:cubicBezTo>
                <a:lnTo>
                  <a:pt x="4075200" y="1231304"/>
                </a:lnTo>
                <a:lnTo>
                  <a:pt x="4075200" y="1231304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5BD5C7-5471-CC08-AC4E-22525B160CFC}"/>
              </a:ext>
            </a:extLst>
          </p:cNvPr>
          <p:cNvGrpSpPr/>
          <p:nvPr/>
        </p:nvGrpSpPr>
        <p:grpSpPr>
          <a:xfrm>
            <a:off x="4695443" y="1581150"/>
            <a:ext cx="914400" cy="1196796"/>
            <a:chOff x="4695443" y="1755954"/>
            <a:chExt cx="914400" cy="1196796"/>
          </a:xfrm>
        </p:grpSpPr>
        <p:sp>
          <p:nvSpPr>
            <p:cNvPr id="16" name="Flowchart: Document 15">
              <a:extLst>
                <a:ext uri="{FF2B5EF4-FFF2-40B4-BE49-F238E27FC236}">
                  <a16:creationId xmlns:a16="http://schemas.microsoft.com/office/drawing/2014/main" id="{53D258AD-0F62-5BDC-5CC9-ED123C2BF60B}"/>
                </a:ext>
              </a:extLst>
            </p:cNvPr>
            <p:cNvSpPr/>
            <p:nvPr/>
          </p:nvSpPr>
          <p:spPr bwMode="auto">
            <a:xfrm>
              <a:off x="4695443" y="1755954"/>
              <a:ext cx="914400" cy="550164"/>
            </a:xfrm>
            <a:prstGeom prst="flowChartDocumen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>
                  <a:solidFill>
                    <a:schemeClr val="bg1"/>
                  </a:solidFill>
                  <a:latin typeface="45 Helvetica Light" pitchFamily="-110" charset="0"/>
                  <a:ea typeface="Geneva" pitchFamily="-110" charset="-128"/>
                  <a:cs typeface="Geneva" pitchFamily="-110" charset="-128"/>
                </a:rPr>
                <a:t>TODO: Delete this</a:t>
              </a: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656778-9818-CEA7-8224-2EC31324EE2D}"/>
                </a:ext>
              </a:extLst>
            </p:cNvPr>
            <p:cNvCxnSpPr/>
            <p:nvPr/>
          </p:nvCxnSpPr>
          <p:spPr bwMode="auto">
            <a:xfrm>
              <a:off x="4695443" y="1755954"/>
              <a:ext cx="0" cy="1196796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85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6827-A330-9F76-4471-D888A1C6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paradigm: Deferred reclamation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169ED-780F-7621-A928-49633202BD6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229600" cy="1371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Deferred reclamation schemes differ in:</a:t>
            </a:r>
          </a:p>
          <a:p>
            <a:pPr marL="10795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How to determine </a:t>
            </a:r>
            <a:r>
              <a:rPr lang="en-US" sz="1600" b="1" dirty="0">
                <a:solidFill>
                  <a:srgbClr val="C00000"/>
                </a:solidFill>
              </a:rPr>
              <a:t>whether something might currently be being read</a:t>
            </a:r>
          </a:p>
          <a:p>
            <a:pPr marL="10795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How and when they perform deferred deletion (synchronously or asynchronously, same thread, different thread)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78E916D-DACB-8B28-AC94-17DD5BEA7D83}"/>
              </a:ext>
            </a:extLst>
          </p:cNvPr>
          <p:cNvSpPr txBox="1">
            <a:spLocks/>
          </p:cNvSpPr>
          <p:nvPr/>
        </p:nvSpPr>
        <p:spPr bwMode="auto">
          <a:xfrm>
            <a:off x="457200" y="2724150"/>
            <a:ext cx="8229600" cy="1108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kern="0" dirty="0"/>
              <a:t>Replace </a:t>
            </a:r>
            <a:r>
              <a:rPr lang="en-US" sz="1600" b="1" kern="0" dirty="0"/>
              <a:t>delete</a:t>
            </a:r>
            <a:r>
              <a:rPr lang="en-US" sz="1600" kern="0" dirty="0"/>
              <a:t> with </a:t>
            </a:r>
            <a:r>
              <a:rPr lang="en-US" sz="1600" b="1" kern="0" dirty="0">
                <a:solidFill>
                  <a:srgbClr val="C00000"/>
                </a:solidFill>
              </a:rPr>
              <a:t>retire</a:t>
            </a:r>
          </a:p>
          <a:p>
            <a:pPr marL="1079500" lvl="1" indent="-342900">
              <a:buFont typeface="Arial" panose="020B0604020202020204" pitchFamily="34" charset="0"/>
              <a:buChar char="•"/>
            </a:pPr>
            <a:r>
              <a:rPr lang="en-US" sz="1600" b="1" kern="0" dirty="0"/>
              <a:t>retire</a:t>
            </a:r>
            <a:r>
              <a:rPr lang="en-US" sz="1600" kern="0" dirty="0"/>
              <a:t>: delete this object </a:t>
            </a:r>
            <a:r>
              <a:rPr lang="en-US" sz="1600" b="1" kern="0" dirty="0">
                <a:solidFill>
                  <a:srgbClr val="BB0027"/>
                </a:solidFill>
              </a:rPr>
              <a:t>after any existing readers are finished</a:t>
            </a:r>
          </a:p>
          <a:p>
            <a:pPr marL="1079500" lvl="1" indent="-342900">
              <a:buFont typeface="Arial" panose="020B0604020202020204" pitchFamily="34" charset="0"/>
              <a:buChar char="•"/>
            </a:pPr>
            <a:r>
              <a:rPr lang="en-US" sz="1600" kern="0" dirty="0"/>
              <a:t>Usage is extremely subtle, and bugs are common</a:t>
            </a:r>
          </a:p>
        </p:txBody>
      </p:sp>
    </p:spTree>
    <p:extLst>
      <p:ext uri="{BB962C8B-B14F-4D97-AF65-F5344CB8AC3E}">
        <p14:creationId xmlns:p14="http://schemas.microsoft.com/office/powerpoint/2010/main" val="851262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A9A42-1421-1C2E-572A-FF1F77C9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384B6-DD7A-1EA4-F999-A42C7E87F00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Threads </a:t>
            </a:r>
            <a:r>
              <a:rPr lang="en-US" sz="1600" b="1" dirty="0">
                <a:solidFill>
                  <a:srgbClr val="C00000"/>
                </a:solidFill>
              </a:rPr>
              <a:t>announce</a:t>
            </a:r>
            <a:r>
              <a:rPr lang="en-US" sz="1600" dirty="0"/>
              <a:t> </a:t>
            </a:r>
            <a:r>
              <a:rPr lang="en-US" sz="1600" b="1" dirty="0">
                <a:solidFill>
                  <a:schemeClr val="accent1"/>
                </a:solidFill>
              </a:rPr>
              <a:t>particular pointers </a:t>
            </a:r>
            <a:r>
              <a:rPr lang="en-US" sz="1600" dirty="0"/>
              <a:t>that they plan to read (</a:t>
            </a:r>
            <a:r>
              <a:rPr lang="en-US" sz="1600" b="1" dirty="0">
                <a:solidFill>
                  <a:srgbClr val="BB0000"/>
                </a:solidFill>
              </a:rPr>
              <a:t>“</a:t>
            </a:r>
            <a:r>
              <a:rPr lang="en-US" sz="1600" b="1" dirty="0">
                <a:solidFill>
                  <a:srgbClr val="C00000"/>
                </a:solidFill>
              </a:rPr>
              <a:t>protect”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Periodically clean up retired objects, but defer those with an active hazard pointer</a:t>
            </a:r>
            <a:br>
              <a:rPr lang="en-US" sz="1600" b="1" dirty="0"/>
            </a:br>
            <a:br>
              <a:rPr lang="en-US" sz="1600" b="1" dirty="0"/>
            </a:br>
            <a:r>
              <a:rPr lang="en-US" b="1" dirty="0"/>
              <a:t>Limitations/pitfalls: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Often, for searches, the </a:t>
            </a:r>
            <a:r>
              <a:rPr lang="en-US" sz="1600" b="1" dirty="0">
                <a:solidFill>
                  <a:srgbClr val="C00000"/>
                </a:solidFill>
              </a:rPr>
              <a:t>operation must restart </a:t>
            </a:r>
            <a:r>
              <a:rPr lang="en-US" sz="1600" dirty="0"/>
              <a:t>if an update touches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This means that hazard pointers do not work with every data 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Traversals that require multiple hazard pointers (e.g., hand-over-hand)</a:t>
            </a:r>
            <a:br>
              <a:rPr lang="en-US" sz="1600" dirty="0"/>
            </a:br>
            <a:r>
              <a:rPr lang="en-US" sz="1600" dirty="0"/>
              <a:t>require the user to keep the correct ones active</a:t>
            </a:r>
          </a:p>
          <a:p>
            <a:pPr marL="1022350" lvl="1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8678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465BC-8578-0A3A-A445-E17BE1755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Pointers: Performance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7FECDD5-D8B2-9320-49BD-93A724A408BE}"/>
                  </a:ext>
                </a:extLst>
              </p:cNvPr>
              <p:cNvSpPr/>
              <p:nvPr/>
            </p:nvSpPr>
            <p:spPr bwMode="auto">
              <a:xfrm>
                <a:off x="3272118" y="1733550"/>
                <a:ext cx="304800" cy="304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Geneva" pitchFamily="-110" charset="-128"/>
                          <a:cs typeface="Geneva" pitchFamily="-110" charset="-128"/>
                        </a:rPr>
                        <m:t>𝑟</m:t>
                      </m:r>
                    </m:oMath>
                  </m:oMathPara>
                </a14:m>
                <a:endParaRPr kumimoji="0" lang="en-US" sz="1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27FECDD5-D8B2-9320-49BD-93A724A408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2118" y="1733550"/>
                <a:ext cx="304800" cy="3048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1A22A4E-241C-C70E-88FF-6016FB9BCD5A}"/>
                  </a:ext>
                </a:extLst>
              </p:cNvPr>
              <p:cNvSpPr/>
              <p:nvPr/>
            </p:nvSpPr>
            <p:spPr bwMode="auto">
              <a:xfrm>
                <a:off x="2738718" y="2343150"/>
                <a:ext cx="304800" cy="304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Geneva" pitchFamily="-110" charset="-128"/>
                          <a:cs typeface="Geneva" pitchFamily="-110" charset="-128"/>
                        </a:rPr>
                        <m:t>𝑥</m:t>
                      </m:r>
                    </m:oMath>
                  </m:oMathPara>
                </a14:m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91A22A4E-241C-C70E-88FF-6016FB9BC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8718" y="2343150"/>
                <a:ext cx="304800" cy="3048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2CACE72B-A952-808F-0735-E23524FF705B}"/>
              </a:ext>
            </a:extLst>
          </p:cNvPr>
          <p:cNvSpPr/>
          <p:nvPr/>
        </p:nvSpPr>
        <p:spPr bwMode="auto">
          <a:xfrm>
            <a:off x="3850155" y="2366962"/>
            <a:ext cx="3048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692B88-9104-F76E-4367-A340956CC706}"/>
              </a:ext>
            </a:extLst>
          </p:cNvPr>
          <p:cNvSpPr/>
          <p:nvPr/>
        </p:nvSpPr>
        <p:spPr bwMode="auto">
          <a:xfrm>
            <a:off x="2438400" y="2881312"/>
            <a:ext cx="3048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9E7AD4D-06EF-25D6-591D-6F281FFFE5D7}"/>
                  </a:ext>
                </a:extLst>
              </p:cNvPr>
              <p:cNvSpPr/>
              <p:nvPr/>
            </p:nvSpPr>
            <p:spPr bwMode="auto">
              <a:xfrm>
                <a:off x="3119718" y="2881312"/>
                <a:ext cx="304800" cy="304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Geneva" pitchFamily="-110" charset="-128"/>
                          <a:cs typeface="Geneva" pitchFamily="-110" charset="-128"/>
                        </a:rPr>
                        <m:t>𝑦</m:t>
                      </m:r>
                    </m:oMath>
                  </m:oMathPara>
                </a14:m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9E7AD4D-06EF-25D6-591D-6F281FFFE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9718" y="2881312"/>
                <a:ext cx="304800" cy="3048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B9E1B0C-FE4F-0B46-3B62-3C666A1D1954}"/>
                  </a:ext>
                </a:extLst>
              </p:cNvPr>
              <p:cNvSpPr/>
              <p:nvPr/>
            </p:nvSpPr>
            <p:spPr bwMode="auto">
              <a:xfrm>
                <a:off x="3407241" y="3434415"/>
                <a:ext cx="304800" cy="304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Geneva" pitchFamily="-110" charset="-128"/>
                          <a:cs typeface="Geneva" pitchFamily="-110" charset="-128"/>
                        </a:rPr>
                        <m:t>𝑧</m:t>
                      </m:r>
                    </m:oMath>
                  </m:oMathPara>
                </a14:m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B9E1B0C-FE4F-0B46-3B62-3C666A1D19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7241" y="3434415"/>
                <a:ext cx="304800" cy="3048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6A8262A-45EC-1ACA-46B5-2D2FCB8EFEF1}"/>
                  </a:ext>
                </a:extLst>
              </p:cNvPr>
              <p:cNvSpPr/>
              <p:nvPr/>
            </p:nvSpPr>
            <p:spPr bwMode="auto">
              <a:xfrm>
                <a:off x="3272118" y="4095750"/>
                <a:ext cx="304800" cy="304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Geneva" pitchFamily="-110" charset="-128"/>
                          <a:cs typeface="Geneva" pitchFamily="-110" charset="-128"/>
                        </a:rPr>
                        <m:t>𝑤</m:t>
                      </m:r>
                    </m:oMath>
                  </m:oMathPara>
                </a14:m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6A8262A-45EC-1ACA-46B5-2D2FCB8EFE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2118" y="4095750"/>
                <a:ext cx="304800" cy="3048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B006FD-11C4-4569-6B20-27B13382DFF6}"/>
              </a:ext>
            </a:extLst>
          </p:cNvPr>
          <p:cNvCxnSpPr>
            <a:cxnSpLocks/>
            <a:stCxn id="4" idx="3"/>
            <a:endCxn id="6" idx="7"/>
          </p:cNvCxnSpPr>
          <p:nvPr/>
        </p:nvCxnSpPr>
        <p:spPr bwMode="auto">
          <a:xfrm flipH="1">
            <a:off x="2998881" y="1993713"/>
            <a:ext cx="317874" cy="3940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CDE05B-677E-37CE-525B-79643060576B}"/>
              </a:ext>
            </a:extLst>
          </p:cNvPr>
          <p:cNvCxnSpPr>
            <a:cxnSpLocks/>
            <a:stCxn id="4" idx="5"/>
            <a:endCxn id="8" idx="1"/>
          </p:cNvCxnSpPr>
          <p:nvPr/>
        </p:nvCxnSpPr>
        <p:spPr bwMode="auto">
          <a:xfrm>
            <a:off x="3532281" y="1993713"/>
            <a:ext cx="362511" cy="417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09094D-A96B-70F1-CA4E-AD0605C6C4EA}"/>
              </a:ext>
            </a:extLst>
          </p:cNvPr>
          <p:cNvCxnSpPr>
            <a:cxnSpLocks/>
            <a:stCxn id="6" idx="3"/>
            <a:endCxn id="10" idx="0"/>
          </p:cNvCxnSpPr>
          <p:nvPr/>
        </p:nvCxnSpPr>
        <p:spPr bwMode="auto">
          <a:xfrm flipH="1">
            <a:off x="2590800" y="2603313"/>
            <a:ext cx="192555" cy="2779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5570FD2-4035-730C-9D6A-89C44961236A}"/>
              </a:ext>
            </a:extLst>
          </p:cNvPr>
          <p:cNvCxnSpPr>
            <a:stCxn id="6" idx="5"/>
            <a:endCxn id="12" idx="0"/>
          </p:cNvCxnSpPr>
          <p:nvPr/>
        </p:nvCxnSpPr>
        <p:spPr bwMode="auto">
          <a:xfrm>
            <a:off x="2998881" y="2603313"/>
            <a:ext cx="273237" cy="2779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1CD1F3-2643-24DB-3C2E-0B42A17B90CB}"/>
              </a:ext>
            </a:extLst>
          </p:cNvPr>
          <p:cNvCxnSpPr>
            <a:stCxn id="12" idx="5"/>
            <a:endCxn id="14" idx="0"/>
          </p:cNvCxnSpPr>
          <p:nvPr/>
        </p:nvCxnSpPr>
        <p:spPr bwMode="auto">
          <a:xfrm>
            <a:off x="3379881" y="3141475"/>
            <a:ext cx="179760" cy="2929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F8836D1-A2E2-D248-33FC-09DDE675B145}"/>
              </a:ext>
            </a:extLst>
          </p:cNvPr>
          <p:cNvCxnSpPr>
            <a:cxnSpLocks/>
            <a:stCxn id="14" idx="4"/>
            <a:endCxn id="16" idx="0"/>
          </p:cNvCxnSpPr>
          <p:nvPr/>
        </p:nvCxnSpPr>
        <p:spPr bwMode="auto">
          <a:xfrm flipH="1">
            <a:off x="3424518" y="3739215"/>
            <a:ext cx="135123" cy="3565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Arrow: Left 8">
            <a:extLst>
              <a:ext uri="{FF2B5EF4-FFF2-40B4-BE49-F238E27FC236}">
                <a16:creationId xmlns:a16="http://schemas.microsoft.com/office/drawing/2014/main" id="{3D9962A7-6632-48B8-A4BB-6EF51FBD68AE}"/>
              </a:ext>
            </a:extLst>
          </p:cNvPr>
          <p:cNvSpPr/>
          <p:nvPr/>
        </p:nvSpPr>
        <p:spPr bwMode="auto">
          <a:xfrm>
            <a:off x="3648915" y="1809750"/>
            <a:ext cx="245877" cy="14464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EA00AE-EFD9-E77D-CD43-F0DD279D418C}"/>
                  </a:ext>
                </a:extLst>
              </p:cNvPr>
              <p:cNvSpPr txBox="1"/>
              <p:nvPr/>
            </p:nvSpPr>
            <p:spPr>
              <a:xfrm>
                <a:off x="4872318" y="1733550"/>
                <a:ext cx="1676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Announce and read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9EA00AE-EFD9-E77D-CD43-F0DD279D4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318" y="1733550"/>
                <a:ext cx="1676400" cy="276999"/>
              </a:xfrm>
              <a:prstGeom prst="rect">
                <a:avLst/>
              </a:prstGeom>
              <a:blipFill>
                <a:blip r:embed="rId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6CC6B6-6AD1-3522-487E-2924CEBBF67B}"/>
                  </a:ext>
                </a:extLst>
              </p:cNvPr>
              <p:cNvSpPr txBox="1"/>
              <p:nvPr/>
            </p:nvSpPr>
            <p:spPr>
              <a:xfrm>
                <a:off x="4872317" y="2035325"/>
                <a:ext cx="17210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Announce and read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6CC6B6-6AD1-3522-487E-2924CEBBF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317" y="2035325"/>
                <a:ext cx="1721037" cy="276999"/>
              </a:xfrm>
              <a:prstGeom prst="rect">
                <a:avLst/>
              </a:prstGeom>
              <a:blipFill>
                <a:blip r:embed="rId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row: Left 18">
            <a:extLst>
              <a:ext uri="{FF2B5EF4-FFF2-40B4-BE49-F238E27FC236}">
                <a16:creationId xmlns:a16="http://schemas.microsoft.com/office/drawing/2014/main" id="{49093D64-8C01-079C-AE0C-8F62B8FD650D}"/>
              </a:ext>
            </a:extLst>
          </p:cNvPr>
          <p:cNvSpPr/>
          <p:nvPr/>
        </p:nvSpPr>
        <p:spPr bwMode="auto">
          <a:xfrm>
            <a:off x="3106279" y="2423834"/>
            <a:ext cx="245877" cy="14464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3D16BE-8C19-8927-8A75-0BF1A71B8D97}"/>
                  </a:ext>
                </a:extLst>
              </p:cNvPr>
              <p:cNvSpPr txBox="1"/>
              <p:nvPr/>
            </p:nvSpPr>
            <p:spPr>
              <a:xfrm>
                <a:off x="4881843" y="2338874"/>
                <a:ext cx="17210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Unprotect</a:t>
                </a:r>
                <a:r>
                  <a:rPr kumimoji="0" lang="en-US" sz="1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-128"/>
                        <a:cs typeface="+mn-cs"/>
                      </a:rPr>
                      <m:t>𝑟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45 Helvetica Light" charset="0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F3D16BE-8C19-8927-8A75-0BF1A71B8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843" y="2338874"/>
                <a:ext cx="1721036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Left 24">
            <a:extLst>
              <a:ext uri="{FF2B5EF4-FFF2-40B4-BE49-F238E27FC236}">
                <a16:creationId xmlns:a16="http://schemas.microsoft.com/office/drawing/2014/main" id="{C888D93B-6670-55C0-2063-ACC3B584D01C}"/>
              </a:ext>
            </a:extLst>
          </p:cNvPr>
          <p:cNvSpPr/>
          <p:nvPr/>
        </p:nvSpPr>
        <p:spPr bwMode="auto">
          <a:xfrm>
            <a:off x="3490536" y="2960502"/>
            <a:ext cx="245877" cy="14464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29" name="Arrow: Left 28">
            <a:extLst>
              <a:ext uri="{FF2B5EF4-FFF2-40B4-BE49-F238E27FC236}">
                <a16:creationId xmlns:a16="http://schemas.microsoft.com/office/drawing/2014/main" id="{74E3E442-A7C6-6473-2995-3BC65B1DD6BD}"/>
              </a:ext>
            </a:extLst>
          </p:cNvPr>
          <p:cNvSpPr/>
          <p:nvPr/>
        </p:nvSpPr>
        <p:spPr bwMode="auto">
          <a:xfrm>
            <a:off x="3771853" y="3514490"/>
            <a:ext cx="245877" cy="14464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152F2219-EC28-82F2-7E77-32E1C7BBCD9D}"/>
              </a:ext>
            </a:extLst>
          </p:cNvPr>
          <p:cNvSpPr/>
          <p:nvPr/>
        </p:nvSpPr>
        <p:spPr bwMode="auto">
          <a:xfrm>
            <a:off x="3628042" y="4175825"/>
            <a:ext cx="245877" cy="14464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7C2554-4D20-B69F-BB58-5BE2FE3852CE}"/>
                  </a:ext>
                </a:extLst>
              </p:cNvPr>
              <p:cNvSpPr txBox="1"/>
              <p:nvPr/>
            </p:nvSpPr>
            <p:spPr>
              <a:xfrm>
                <a:off x="4881843" y="2639685"/>
                <a:ext cx="17210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Announce</a:t>
                </a:r>
                <a:r>
                  <a:rPr kumimoji="0" lang="en-US" sz="1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 and read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-128"/>
                        <a:cs typeface="+mn-cs"/>
                      </a:rPr>
                      <m:t>𝑦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45 Helvetica Light" charset="0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7C2554-4D20-B69F-BB58-5BE2FE385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843" y="2639685"/>
                <a:ext cx="1721036" cy="276999"/>
              </a:xfrm>
              <a:prstGeom prst="rect">
                <a:avLst/>
              </a:prstGeom>
              <a:blipFill>
                <a:blip r:embed="rId11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1EBAF9-EDE5-083D-8B9A-C2A4B76730EB}"/>
                  </a:ext>
                </a:extLst>
              </p:cNvPr>
              <p:cNvSpPr txBox="1"/>
              <p:nvPr/>
            </p:nvSpPr>
            <p:spPr>
              <a:xfrm>
                <a:off x="4872318" y="2935803"/>
                <a:ext cx="17210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Unprotect</a:t>
                </a:r>
                <a:r>
                  <a:rPr kumimoji="0" lang="en-US" sz="1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-128"/>
                        <a:cs typeface="+mn-cs"/>
                      </a:rPr>
                      <m:t>𝑥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45 Helvetica Light" charset="0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1EBAF9-EDE5-083D-8B9A-C2A4B7673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318" y="2935803"/>
                <a:ext cx="1721036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6E3243-95C5-BAB7-6339-BF1530445F2B}"/>
                  </a:ext>
                </a:extLst>
              </p:cNvPr>
              <p:cNvSpPr txBox="1"/>
              <p:nvPr/>
            </p:nvSpPr>
            <p:spPr>
              <a:xfrm>
                <a:off x="4886605" y="3239352"/>
                <a:ext cx="17210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Announce</a:t>
                </a:r>
                <a:r>
                  <a:rPr kumimoji="0" lang="en-US" sz="1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 and read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-128"/>
                        <a:cs typeface="+mn-cs"/>
                      </a:rPr>
                      <m:t>𝑧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45 Helvetica Light" charset="0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6E3243-95C5-BAB7-6339-BF1530445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605" y="3239352"/>
                <a:ext cx="1721036" cy="276999"/>
              </a:xfrm>
              <a:prstGeom prst="rect">
                <a:avLst/>
              </a:prstGeom>
              <a:blipFill>
                <a:blip r:embed="rId1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841AA45-71CB-142A-AC87-33446135FDE0}"/>
                  </a:ext>
                </a:extLst>
              </p:cNvPr>
              <p:cNvSpPr txBox="1"/>
              <p:nvPr/>
            </p:nvSpPr>
            <p:spPr>
              <a:xfrm>
                <a:off x="4881843" y="3532732"/>
                <a:ext cx="17210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Unprotect</a:t>
                </a:r>
                <a:r>
                  <a:rPr kumimoji="0" lang="en-US" sz="1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-128"/>
                        <a:cs typeface="+mn-cs"/>
                      </a:rPr>
                      <m:t>𝑦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45 Helvetica Light" charset="0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841AA45-71CB-142A-AC87-33446135F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843" y="3532732"/>
                <a:ext cx="1721036" cy="276999"/>
              </a:xfrm>
              <a:prstGeom prst="rect">
                <a:avLst/>
              </a:prstGeom>
              <a:blipFill>
                <a:blip r:embed="rId14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C6F2B9-B3D3-DD97-72A8-4B51A259B364}"/>
                  </a:ext>
                </a:extLst>
              </p:cNvPr>
              <p:cNvSpPr txBox="1"/>
              <p:nvPr/>
            </p:nvSpPr>
            <p:spPr>
              <a:xfrm>
                <a:off x="4872318" y="3826112"/>
                <a:ext cx="17210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Announce</a:t>
                </a:r>
                <a:r>
                  <a:rPr kumimoji="0" lang="en-US" sz="1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 and read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-128"/>
                        <a:cs typeface="+mn-cs"/>
                      </a:rPr>
                      <m:t>𝑤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45 Helvetica Light" charset="0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C6F2B9-B3D3-DD97-72A8-4B51A259B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318" y="3826112"/>
                <a:ext cx="1721036" cy="276999"/>
              </a:xfrm>
              <a:prstGeom prst="rect">
                <a:avLst/>
              </a:prstGeom>
              <a:blipFill>
                <a:blip r:embed="rId15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D6C0CB-9BB6-14BE-2561-3A889D46130A}"/>
                  </a:ext>
                </a:extLst>
              </p:cNvPr>
              <p:cNvSpPr txBox="1"/>
              <p:nvPr/>
            </p:nvSpPr>
            <p:spPr>
              <a:xfrm>
                <a:off x="4881843" y="4119492"/>
                <a:ext cx="17210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Unprotect</a:t>
                </a:r>
                <a:r>
                  <a:rPr kumimoji="0" lang="en-US" sz="1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-128"/>
                        <a:cs typeface="+mn-cs"/>
                      </a:rPr>
                      <m:t>𝑧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45 Helvetica Light" charset="0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FD6C0CB-9BB6-14BE-2561-3A889D46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843" y="4119492"/>
                <a:ext cx="1721036" cy="276999"/>
              </a:xfrm>
              <a:prstGeom prst="rect">
                <a:avLst/>
              </a:prstGeom>
              <a:blipFill>
                <a:blip r:embed="rId16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3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  <p:bldP spid="15" grpId="0"/>
      <p:bldP spid="19" grpId="0" animBg="1"/>
      <p:bldP spid="19" grpId="1" animBg="1"/>
      <p:bldP spid="23" grpId="0"/>
      <p:bldP spid="25" grpId="0" animBg="1"/>
      <p:bldP spid="25" grpId="1" animBg="1"/>
      <p:bldP spid="29" grpId="0" animBg="1"/>
      <p:bldP spid="29" grpId="1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40B6F-D7F3-4521-5884-C7627A548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Pointers: Actual performance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9E90A1-D12F-4B7B-6E35-C76598045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15" y="1824605"/>
            <a:ext cx="3685548" cy="27237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24E068-C737-4CA9-95DB-9B52509DE83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2362200" y="1820019"/>
            <a:ext cx="3703320" cy="273293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F3878A6-F030-BE58-4B77-80992D5F8489}"/>
              </a:ext>
            </a:extLst>
          </p:cNvPr>
          <p:cNvGrpSpPr/>
          <p:nvPr/>
        </p:nvGrpSpPr>
        <p:grpSpPr>
          <a:xfrm>
            <a:off x="6085502" y="2322694"/>
            <a:ext cx="990600" cy="491182"/>
            <a:chOff x="4038600" y="2377133"/>
            <a:chExt cx="990600" cy="4911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B935D1-DE6C-9800-39A8-0D4C7FA07A4A}"/>
                </a:ext>
              </a:extLst>
            </p:cNvPr>
            <p:cNvSpPr txBox="1"/>
            <p:nvPr/>
          </p:nvSpPr>
          <p:spPr>
            <a:xfrm>
              <a:off x="4038600" y="2377133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B0000"/>
                  </a:solidFill>
                </a:rPr>
                <a:t>atomic&lt;SP&gt;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1756FD6-B366-10EB-DAEB-FD0F55BC4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4800" y="2571750"/>
              <a:ext cx="765551" cy="296565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FE2BA1-F741-95FB-AEFF-A8188CBF8ADB}"/>
              </a:ext>
            </a:extLst>
          </p:cNvPr>
          <p:cNvGrpSpPr/>
          <p:nvPr/>
        </p:nvGrpSpPr>
        <p:grpSpPr>
          <a:xfrm>
            <a:off x="6188741" y="1895764"/>
            <a:ext cx="762000" cy="288429"/>
            <a:chOff x="4152900" y="1978521"/>
            <a:chExt cx="762000" cy="2884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1D85CCA-1354-2C75-E8FD-C59AE0108B0A}"/>
                </a:ext>
              </a:extLst>
            </p:cNvPr>
            <p:cNvSpPr txBox="1"/>
            <p:nvPr/>
          </p:nvSpPr>
          <p:spPr>
            <a:xfrm>
              <a:off x="4152900" y="197852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Baseline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EE02994-FED7-4844-0026-16E6CA2B255C}"/>
                </a:ext>
              </a:extLst>
            </p:cNvPr>
            <p:cNvCxnSpPr/>
            <p:nvPr/>
          </p:nvCxnSpPr>
          <p:spPr bwMode="auto">
            <a:xfrm>
              <a:off x="4152900" y="2266950"/>
              <a:ext cx="72745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789396A7-9EF2-F7AD-7067-86676781EFE5}"/>
              </a:ext>
            </a:extLst>
          </p:cNvPr>
          <p:cNvSpPr txBox="1"/>
          <p:nvPr/>
        </p:nvSpPr>
        <p:spPr>
          <a:xfrm>
            <a:off x="3589019" y="1184434"/>
            <a:ext cx="1902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72 core machine, 1TB RAM</a:t>
            </a:r>
            <a:br>
              <a:rPr lang="en-US" sz="1200" b="1" dirty="0"/>
            </a:br>
            <a:r>
              <a:rPr lang="en-US" sz="1200" b="1" dirty="0"/>
              <a:t>Lock-free BST, 100K keys</a:t>
            </a:r>
            <a:br>
              <a:rPr lang="en-US" sz="1200" b="1" dirty="0"/>
            </a:br>
            <a:r>
              <a:rPr lang="en-US" sz="1200" b="1" dirty="0"/>
              <a:t>99% reads, 1% updates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AEC083B-4E98-0E34-54C4-AE4A2C2558C6}"/>
              </a:ext>
            </a:extLst>
          </p:cNvPr>
          <p:cNvGrpSpPr/>
          <p:nvPr/>
        </p:nvGrpSpPr>
        <p:grpSpPr>
          <a:xfrm>
            <a:off x="6096000" y="2873353"/>
            <a:ext cx="914400" cy="498686"/>
            <a:chOff x="4023100" y="2890970"/>
            <a:chExt cx="914400" cy="498686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E9F3474-5181-1D4F-488D-7821121E8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01457" y="3069841"/>
              <a:ext cx="719585" cy="31981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FC12A0C-B0F8-08E5-1AFE-4F2D33CF99CB}"/>
                </a:ext>
              </a:extLst>
            </p:cNvPr>
            <p:cNvSpPr txBox="1"/>
            <p:nvPr/>
          </p:nvSpPr>
          <p:spPr>
            <a:xfrm>
              <a:off x="4023100" y="289097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298DE6"/>
                  </a:solidFill>
                </a:rPr>
                <a:t>Hazard Ptr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758E2679-6AAF-4BA8-9038-7D572F9F289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62200" y="1810585"/>
            <a:ext cx="3684594" cy="273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1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9D50-7B08-2295-4F05-EAB67B822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659DE-D070-FE29-5C8D-B2F7702EE5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Threads </a:t>
            </a:r>
            <a:r>
              <a:rPr lang="en-US" sz="1600" b="1" dirty="0">
                <a:solidFill>
                  <a:schemeClr val="accent1"/>
                </a:solidFill>
              </a:rPr>
              <a:t>announce</a:t>
            </a:r>
            <a:r>
              <a:rPr lang="en-US" sz="1600" dirty="0"/>
              <a:t> their intention to </a:t>
            </a:r>
            <a:r>
              <a:rPr lang="en-US" sz="1600" b="1" dirty="0">
                <a:solidFill>
                  <a:schemeClr val="accent1"/>
                </a:solidFill>
              </a:rPr>
              <a:t>read the data structure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Retired objects cleaned up synchronously or asynchronously</a:t>
            </a:r>
            <a:br>
              <a:rPr lang="en-US" sz="1600" dirty="0"/>
            </a:br>
            <a:br>
              <a:rPr lang="en-US" sz="1600" dirty="0"/>
            </a:br>
            <a:r>
              <a:rPr lang="en-US" b="1" dirty="0"/>
              <a:t>Comparison to hazard pointers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Protection is coarse grained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Throughput is higher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Memory overhead is higher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Easier to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30957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4FD9-5133-6A63-D9A1-7F39322C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RCU: Performance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DF42908-A3DE-DF9E-15FE-E6A5ED12935F}"/>
                  </a:ext>
                </a:extLst>
              </p:cNvPr>
              <p:cNvSpPr/>
              <p:nvPr/>
            </p:nvSpPr>
            <p:spPr bwMode="auto">
              <a:xfrm>
                <a:off x="3272118" y="1733550"/>
                <a:ext cx="304800" cy="304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Geneva" pitchFamily="-110" charset="-128"/>
                          <a:cs typeface="Geneva" pitchFamily="-110" charset="-128"/>
                        </a:rPr>
                        <m:t>𝑟</m:t>
                      </m:r>
                    </m:oMath>
                  </m:oMathPara>
                </a14:m>
                <a:endParaRPr kumimoji="0" lang="en-US" sz="10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DF42908-A3DE-DF9E-15FE-E6A5ED129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2118" y="1733550"/>
                <a:ext cx="304800" cy="3048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7138767-F0CF-FE00-DE1F-F6EB1EAFCE39}"/>
                  </a:ext>
                </a:extLst>
              </p:cNvPr>
              <p:cNvSpPr/>
              <p:nvPr/>
            </p:nvSpPr>
            <p:spPr bwMode="auto">
              <a:xfrm>
                <a:off x="2738718" y="2343150"/>
                <a:ext cx="304800" cy="304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Geneva" pitchFamily="-110" charset="-128"/>
                          <a:cs typeface="Geneva" pitchFamily="-110" charset="-128"/>
                        </a:rPr>
                        <m:t>𝑥</m:t>
                      </m:r>
                    </m:oMath>
                  </m:oMathPara>
                </a14:m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07138767-F0CF-FE00-DE1F-F6EB1EAFC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8718" y="2343150"/>
                <a:ext cx="304800" cy="3048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3FCCB855-3219-06C8-0A91-3711CF397D96}"/>
              </a:ext>
            </a:extLst>
          </p:cNvPr>
          <p:cNvSpPr/>
          <p:nvPr/>
        </p:nvSpPr>
        <p:spPr bwMode="auto">
          <a:xfrm>
            <a:off x="3850155" y="2366962"/>
            <a:ext cx="3048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5B80DD-A615-873F-9619-75189613636F}"/>
              </a:ext>
            </a:extLst>
          </p:cNvPr>
          <p:cNvSpPr/>
          <p:nvPr/>
        </p:nvSpPr>
        <p:spPr bwMode="auto">
          <a:xfrm>
            <a:off x="2438400" y="2881312"/>
            <a:ext cx="304800" cy="3048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D4BF41C-E1B9-8C2F-C811-BD2D19568CA5}"/>
                  </a:ext>
                </a:extLst>
              </p:cNvPr>
              <p:cNvSpPr/>
              <p:nvPr/>
            </p:nvSpPr>
            <p:spPr bwMode="auto">
              <a:xfrm>
                <a:off x="3119718" y="2881312"/>
                <a:ext cx="304800" cy="304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Geneva" pitchFamily="-110" charset="-128"/>
                          <a:cs typeface="Geneva" pitchFamily="-110" charset="-128"/>
                        </a:rPr>
                        <m:t>𝑦</m:t>
                      </m:r>
                    </m:oMath>
                  </m:oMathPara>
                </a14:m>
                <a:endParaRPr kumimoji="0" 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D4BF41C-E1B9-8C2F-C811-BD2D19568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9718" y="2881312"/>
                <a:ext cx="304800" cy="304800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B90981B-5E99-33D6-6DDB-5BC16C1A22D5}"/>
                  </a:ext>
                </a:extLst>
              </p:cNvPr>
              <p:cNvSpPr/>
              <p:nvPr/>
            </p:nvSpPr>
            <p:spPr bwMode="auto">
              <a:xfrm>
                <a:off x="3407241" y="3434415"/>
                <a:ext cx="304800" cy="304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Geneva" pitchFamily="-110" charset="-128"/>
                          <a:cs typeface="Geneva" pitchFamily="-110" charset="-128"/>
                        </a:rPr>
                        <m:t>𝑧</m:t>
                      </m:r>
                    </m:oMath>
                  </m:oMathPara>
                </a14:m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B90981B-5E99-33D6-6DDB-5BC16C1A2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7241" y="3434415"/>
                <a:ext cx="304800" cy="30480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17DEBC9-AE78-BAD2-1F96-9EE146C16CD0}"/>
                  </a:ext>
                </a:extLst>
              </p:cNvPr>
              <p:cNvSpPr/>
              <p:nvPr/>
            </p:nvSpPr>
            <p:spPr bwMode="auto">
              <a:xfrm>
                <a:off x="3272118" y="4095750"/>
                <a:ext cx="304800" cy="3048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Geneva" pitchFamily="-110" charset="-128"/>
                          <a:cs typeface="Geneva" pitchFamily="-110" charset="-128"/>
                        </a:rPr>
                        <m:t>𝑤</m:t>
                      </m:r>
                    </m:oMath>
                  </m:oMathPara>
                </a14:m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45 Helvetica Light" pitchFamily="-110" charset="0"/>
                  <a:ea typeface="Geneva" pitchFamily="-110" charset="-128"/>
                  <a:cs typeface="Geneva" pitchFamily="-110" charset="-128"/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17DEBC9-AE78-BAD2-1F96-9EE146C16C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2118" y="4095750"/>
                <a:ext cx="304800" cy="30480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D8A16F-3F26-F871-F7E0-4E5E707AFFEA}"/>
              </a:ext>
            </a:extLst>
          </p:cNvPr>
          <p:cNvCxnSpPr>
            <a:cxnSpLocks/>
            <a:stCxn id="5" idx="3"/>
            <a:endCxn id="6" idx="7"/>
          </p:cNvCxnSpPr>
          <p:nvPr/>
        </p:nvCxnSpPr>
        <p:spPr bwMode="auto">
          <a:xfrm flipH="1">
            <a:off x="2998881" y="1993713"/>
            <a:ext cx="317874" cy="3940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B484814-9D03-DAFF-7957-54AC801F22FD}"/>
              </a:ext>
            </a:extLst>
          </p:cNvPr>
          <p:cNvCxnSpPr>
            <a:cxnSpLocks/>
            <a:stCxn id="5" idx="5"/>
            <a:endCxn id="7" idx="1"/>
          </p:cNvCxnSpPr>
          <p:nvPr/>
        </p:nvCxnSpPr>
        <p:spPr bwMode="auto">
          <a:xfrm>
            <a:off x="3532281" y="1993713"/>
            <a:ext cx="362511" cy="41788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0CCEB1-65B9-8F59-58DF-D67260F758BC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 bwMode="auto">
          <a:xfrm flipH="1">
            <a:off x="2590800" y="2603313"/>
            <a:ext cx="192555" cy="2779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318F36-CDCD-855B-C0E2-68D8D3CEFEFB}"/>
              </a:ext>
            </a:extLst>
          </p:cNvPr>
          <p:cNvCxnSpPr>
            <a:stCxn id="6" idx="5"/>
            <a:endCxn id="9" idx="0"/>
          </p:cNvCxnSpPr>
          <p:nvPr/>
        </p:nvCxnSpPr>
        <p:spPr bwMode="auto">
          <a:xfrm>
            <a:off x="2998881" y="2603313"/>
            <a:ext cx="273237" cy="2779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04A4AB-C97D-ECFA-5EA3-0651B32CB8E5}"/>
              </a:ext>
            </a:extLst>
          </p:cNvPr>
          <p:cNvCxnSpPr>
            <a:stCxn id="9" idx="5"/>
            <a:endCxn id="10" idx="0"/>
          </p:cNvCxnSpPr>
          <p:nvPr/>
        </p:nvCxnSpPr>
        <p:spPr bwMode="auto">
          <a:xfrm>
            <a:off x="3379881" y="3141475"/>
            <a:ext cx="179760" cy="2929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01BABB-0831-8981-0C8A-3A12B7A6EE1D}"/>
              </a:ext>
            </a:extLst>
          </p:cNvPr>
          <p:cNvCxnSpPr>
            <a:cxnSpLocks/>
            <a:stCxn id="10" idx="4"/>
            <a:endCxn id="11" idx="0"/>
          </p:cNvCxnSpPr>
          <p:nvPr/>
        </p:nvCxnSpPr>
        <p:spPr bwMode="auto">
          <a:xfrm flipH="1">
            <a:off x="3424518" y="3739215"/>
            <a:ext cx="135123" cy="3565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Arrow: Left 17">
            <a:extLst>
              <a:ext uri="{FF2B5EF4-FFF2-40B4-BE49-F238E27FC236}">
                <a16:creationId xmlns:a16="http://schemas.microsoft.com/office/drawing/2014/main" id="{C5397705-FF8B-E955-47E5-C94A90B202FA}"/>
              </a:ext>
            </a:extLst>
          </p:cNvPr>
          <p:cNvSpPr/>
          <p:nvPr/>
        </p:nvSpPr>
        <p:spPr bwMode="auto">
          <a:xfrm>
            <a:off x="3648915" y="1809750"/>
            <a:ext cx="245877" cy="14464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F19633-4ADD-93DF-047F-E751669E7F06}"/>
              </a:ext>
            </a:extLst>
          </p:cNvPr>
          <p:cNvSpPr txBox="1"/>
          <p:nvPr/>
        </p:nvSpPr>
        <p:spPr>
          <a:xfrm>
            <a:off x="4872318" y="1685967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Begin RCU reader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C28933-440C-10BE-0FAF-04EBDD6B5E33}"/>
                  </a:ext>
                </a:extLst>
              </p:cNvPr>
              <p:cNvSpPr txBox="1"/>
              <p:nvPr/>
            </p:nvSpPr>
            <p:spPr>
              <a:xfrm>
                <a:off x="4878463" y="2256241"/>
                <a:ext cx="17210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read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C28933-440C-10BE-0FAF-04EBDD6B5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463" y="2256241"/>
                <a:ext cx="1721037" cy="276999"/>
              </a:xfrm>
              <a:prstGeom prst="rect">
                <a:avLst/>
              </a:prstGeom>
              <a:blipFill>
                <a:blip r:embed="rId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Left 20">
            <a:extLst>
              <a:ext uri="{FF2B5EF4-FFF2-40B4-BE49-F238E27FC236}">
                <a16:creationId xmlns:a16="http://schemas.microsoft.com/office/drawing/2014/main" id="{B2868757-BB4D-A13E-BD80-0C2FD35613ED}"/>
              </a:ext>
            </a:extLst>
          </p:cNvPr>
          <p:cNvSpPr/>
          <p:nvPr/>
        </p:nvSpPr>
        <p:spPr bwMode="auto">
          <a:xfrm>
            <a:off x="3106279" y="2423834"/>
            <a:ext cx="245877" cy="14464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64725C44-553A-8ACC-1087-6EB438A3C8DE}"/>
              </a:ext>
            </a:extLst>
          </p:cNvPr>
          <p:cNvSpPr/>
          <p:nvPr/>
        </p:nvSpPr>
        <p:spPr bwMode="auto">
          <a:xfrm>
            <a:off x="3490536" y="2960502"/>
            <a:ext cx="245877" cy="14464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24" name="Arrow: Left 23">
            <a:extLst>
              <a:ext uri="{FF2B5EF4-FFF2-40B4-BE49-F238E27FC236}">
                <a16:creationId xmlns:a16="http://schemas.microsoft.com/office/drawing/2014/main" id="{35793F47-43F6-0C7D-F70C-48043F2CA5CD}"/>
              </a:ext>
            </a:extLst>
          </p:cNvPr>
          <p:cNvSpPr/>
          <p:nvPr/>
        </p:nvSpPr>
        <p:spPr bwMode="auto">
          <a:xfrm>
            <a:off x="3771853" y="3514490"/>
            <a:ext cx="245877" cy="14464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6387082F-C82F-60CD-4DBB-CC14645A8725}"/>
              </a:ext>
            </a:extLst>
          </p:cNvPr>
          <p:cNvSpPr/>
          <p:nvPr/>
        </p:nvSpPr>
        <p:spPr bwMode="auto">
          <a:xfrm>
            <a:off x="3628042" y="4175825"/>
            <a:ext cx="245877" cy="14464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0626C0-0A2B-B3F1-DE8D-613893485799}"/>
                  </a:ext>
                </a:extLst>
              </p:cNvPr>
              <p:cNvSpPr txBox="1"/>
              <p:nvPr/>
            </p:nvSpPr>
            <p:spPr>
              <a:xfrm>
                <a:off x="4878463" y="2532246"/>
                <a:ext cx="17210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read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-128"/>
                        <a:cs typeface="+mn-cs"/>
                      </a:rPr>
                      <m:t>𝑦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45 Helvetica Light" charset="0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00626C0-0A2B-B3F1-DE8D-613893485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463" y="2532246"/>
                <a:ext cx="1721036" cy="276999"/>
              </a:xfrm>
              <a:prstGeom prst="rect">
                <a:avLst/>
              </a:prstGeom>
              <a:blipFill>
                <a:blip r:embed="rId9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67AA46-902D-D3F7-9B5B-978EC0467DF8}"/>
                  </a:ext>
                </a:extLst>
              </p:cNvPr>
              <p:cNvSpPr txBox="1"/>
              <p:nvPr/>
            </p:nvSpPr>
            <p:spPr>
              <a:xfrm>
                <a:off x="4881843" y="2806622"/>
                <a:ext cx="17210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read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-128"/>
                        <a:cs typeface="+mn-cs"/>
                      </a:rPr>
                      <m:t>𝑧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45 Helvetica Light" charset="0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67AA46-902D-D3F7-9B5B-978EC0467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843" y="2806622"/>
                <a:ext cx="1721036" cy="276999"/>
              </a:xfrm>
              <a:prstGeom prst="rect">
                <a:avLst/>
              </a:prstGeom>
              <a:blipFill>
                <a:blip r:embed="rId1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898056-B3A2-B20D-5E27-62A6A6C99B35}"/>
                  </a:ext>
                </a:extLst>
              </p:cNvPr>
              <p:cNvSpPr txBox="1"/>
              <p:nvPr/>
            </p:nvSpPr>
            <p:spPr>
              <a:xfrm>
                <a:off x="4881843" y="3086709"/>
                <a:ext cx="17210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marR="0" lvl="0" indent="-1714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45 Helvetica Light" charset="0"/>
                    <a:ea typeface="ＭＳ Ｐゴシック" charset="-128"/>
                    <a:cs typeface="+mn-cs"/>
                  </a:rPr>
                  <a:t>read </a:t>
                </a:r>
                <a14:m>
                  <m:oMath xmlns:m="http://schemas.openxmlformats.org/officeDocument/2006/math">
                    <m:r>
                      <a:rPr kumimoji="0" lang="en-US" sz="12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-128"/>
                        <a:cs typeface="+mn-cs"/>
                      </a:rPr>
                      <m:t>𝑤</m:t>
                    </m:r>
                  </m:oMath>
                </a14:m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45 Helvetica Light" charset="0"/>
                  <a:ea typeface="ＭＳ Ｐゴシック" charset="-128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1898056-B3A2-B20D-5E27-62A6A6C99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843" y="3086709"/>
                <a:ext cx="1721036" cy="276999"/>
              </a:xfrm>
              <a:prstGeom prst="rect">
                <a:avLst/>
              </a:prstGeom>
              <a:blipFill>
                <a:blip r:embed="rId1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E5C956F5-BF4E-7453-BE9D-E311016496F3}"/>
              </a:ext>
            </a:extLst>
          </p:cNvPr>
          <p:cNvSpPr txBox="1"/>
          <p:nvPr/>
        </p:nvSpPr>
        <p:spPr>
          <a:xfrm>
            <a:off x="4878463" y="3361551"/>
            <a:ext cx="1721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45 Helvetica Light" charset="0"/>
                <a:ea typeface="ＭＳ Ｐゴシック" charset="-128"/>
                <a:cs typeface="+mn-cs"/>
              </a:rPr>
              <a:t>End RCU reader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EBEBE1-E2F5-0EA5-81D2-5D28F5D21C7E}"/>
                  </a:ext>
                </a:extLst>
              </p:cNvPr>
              <p:cNvSpPr txBox="1"/>
              <p:nvPr/>
            </p:nvSpPr>
            <p:spPr>
              <a:xfrm>
                <a:off x="4872318" y="1963431"/>
                <a:ext cx="1828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Read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EBEBE1-E2F5-0EA5-81D2-5D28F5D21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318" y="1963431"/>
                <a:ext cx="1828800" cy="276999"/>
              </a:xfrm>
              <a:prstGeom prst="rect">
                <a:avLst/>
              </a:prstGeom>
              <a:blipFill>
                <a:blip r:embed="rId12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03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/>
      <p:bldP spid="20" grpId="0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/>
      <p:bldP spid="28" grpId="0"/>
      <p:bldP spid="30" grpId="0"/>
      <p:bldP spid="31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916B2-FA00-BEDE-2D90-056B2236A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RCU: Actual performance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03520DE-1052-3EAB-911F-5B9A70356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15" y="1824605"/>
            <a:ext cx="3685548" cy="27237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DF1662F-0794-0BF1-DF3A-2110C2CCE7F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2362200" y="1820019"/>
            <a:ext cx="3703320" cy="273293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5B61AD73-473F-25CB-6ED7-518E07657C3C}"/>
              </a:ext>
            </a:extLst>
          </p:cNvPr>
          <p:cNvGrpSpPr/>
          <p:nvPr/>
        </p:nvGrpSpPr>
        <p:grpSpPr>
          <a:xfrm>
            <a:off x="6085502" y="2322694"/>
            <a:ext cx="990600" cy="491182"/>
            <a:chOff x="4038600" y="2377133"/>
            <a:chExt cx="990600" cy="49118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9D1D85-9007-0DEA-F07F-930D8BA0C57C}"/>
                </a:ext>
              </a:extLst>
            </p:cNvPr>
            <p:cNvSpPr txBox="1"/>
            <p:nvPr/>
          </p:nvSpPr>
          <p:spPr>
            <a:xfrm>
              <a:off x="4038600" y="2377133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B0000"/>
                  </a:solidFill>
                </a:rPr>
                <a:t>atomic&lt;SP&gt;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0CC3D2F-FAB0-B400-E841-C827D9A25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4800" y="2571750"/>
              <a:ext cx="765551" cy="296565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17392F-4167-504D-2BEE-B22A10A10222}"/>
              </a:ext>
            </a:extLst>
          </p:cNvPr>
          <p:cNvGrpSpPr/>
          <p:nvPr/>
        </p:nvGrpSpPr>
        <p:grpSpPr>
          <a:xfrm>
            <a:off x="6188741" y="1895764"/>
            <a:ext cx="762000" cy="288429"/>
            <a:chOff x="4152900" y="1978521"/>
            <a:chExt cx="762000" cy="28842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FFBE0A-0C37-136F-1289-E3FAFC7E6BA9}"/>
                </a:ext>
              </a:extLst>
            </p:cNvPr>
            <p:cNvSpPr txBox="1"/>
            <p:nvPr/>
          </p:nvSpPr>
          <p:spPr>
            <a:xfrm>
              <a:off x="4152900" y="197852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Baseline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15DE959-7857-1D91-AE95-E075B718BF82}"/>
                </a:ext>
              </a:extLst>
            </p:cNvPr>
            <p:cNvCxnSpPr/>
            <p:nvPr/>
          </p:nvCxnSpPr>
          <p:spPr bwMode="auto">
            <a:xfrm>
              <a:off x="4152900" y="2266950"/>
              <a:ext cx="72745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43E2462-B799-90C6-1225-FB900E9EF541}"/>
              </a:ext>
            </a:extLst>
          </p:cNvPr>
          <p:cNvSpPr txBox="1"/>
          <p:nvPr/>
        </p:nvSpPr>
        <p:spPr>
          <a:xfrm>
            <a:off x="3589019" y="1184434"/>
            <a:ext cx="1902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72 core machine, 1TB RAM</a:t>
            </a:r>
            <a:br>
              <a:rPr lang="en-US" sz="1200" b="1" dirty="0"/>
            </a:br>
            <a:r>
              <a:rPr lang="en-US" sz="1200" b="1" dirty="0"/>
              <a:t>Lock-free BST, 100K keys</a:t>
            </a:r>
            <a:br>
              <a:rPr lang="en-US" sz="1200" b="1" dirty="0"/>
            </a:br>
            <a:r>
              <a:rPr lang="en-US" sz="1200" b="1" dirty="0"/>
              <a:t>99% reads, 1% updates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330D5B-B9C8-6C35-7CAB-2E5AEB44C068}"/>
              </a:ext>
            </a:extLst>
          </p:cNvPr>
          <p:cNvGrpSpPr/>
          <p:nvPr/>
        </p:nvGrpSpPr>
        <p:grpSpPr>
          <a:xfrm>
            <a:off x="6096000" y="2873353"/>
            <a:ext cx="914400" cy="498686"/>
            <a:chOff x="4023100" y="2890970"/>
            <a:chExt cx="914400" cy="49868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ACE8EF7-DAE1-3B16-24F8-BB9E52B9E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01457" y="3069841"/>
              <a:ext cx="719585" cy="319815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C3BAF85-88DE-6D04-886D-CCF8BB808368}"/>
                </a:ext>
              </a:extLst>
            </p:cNvPr>
            <p:cNvSpPr txBox="1"/>
            <p:nvPr/>
          </p:nvSpPr>
          <p:spPr>
            <a:xfrm>
              <a:off x="4023100" y="289097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298DE6"/>
                  </a:solidFill>
                </a:rPr>
                <a:t>Hazard Ptr</a:t>
              </a: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AC50A19F-2B69-E341-C9F9-9BA30C378A7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62200" y="1810585"/>
            <a:ext cx="3684594" cy="2730935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64C1A5A-D3A9-BBFF-EE8B-7A9F7DD96CDF}"/>
              </a:ext>
            </a:extLst>
          </p:cNvPr>
          <p:cNvGrpSpPr/>
          <p:nvPr/>
        </p:nvGrpSpPr>
        <p:grpSpPr>
          <a:xfrm>
            <a:off x="6172200" y="3387363"/>
            <a:ext cx="744499" cy="475960"/>
            <a:chOff x="4039176" y="3150170"/>
            <a:chExt cx="744499" cy="47596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61150AB-112D-5AB1-A7F2-8FE14826D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39176" y="3288670"/>
              <a:ext cx="744499" cy="33746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748CA22-7894-80B2-560F-96BD4B8CA134}"/>
                </a:ext>
              </a:extLst>
            </p:cNvPr>
            <p:cNvSpPr txBox="1"/>
            <p:nvPr/>
          </p:nvSpPr>
          <p:spPr>
            <a:xfrm>
              <a:off x="4191000" y="3150170"/>
              <a:ext cx="4554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AA178"/>
                  </a:solidFill>
                </a:rPr>
                <a:t>RCU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DEC1BD44-D49B-EF5B-F9B3-5E6BC22803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56131" y="1802305"/>
            <a:ext cx="3711077" cy="274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3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E9AE362-F202-07D5-901D-C8C49A3B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2650"/>
            <a:ext cx="82296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The big question: Can we get performance closer to hazard pointers and RCU with a smart pointer?</a:t>
            </a:r>
          </a:p>
        </p:txBody>
      </p:sp>
    </p:spTree>
    <p:extLst>
      <p:ext uri="{BB962C8B-B14F-4D97-AF65-F5344CB8AC3E}">
        <p14:creationId xmlns:p14="http://schemas.microsoft.com/office/powerpoint/2010/main" val="2265140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3C19A0-7BFD-9D7A-2183-DB22BA7CCAE7}"/>
              </a:ext>
            </a:extLst>
          </p:cNvPr>
          <p:cNvSpPr/>
          <p:nvPr/>
        </p:nvSpPr>
        <p:spPr bwMode="auto">
          <a:xfrm>
            <a:off x="2140800" y="361950"/>
            <a:ext cx="4495800" cy="12954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sz="1600" b="1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Quick review: Smart pointers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concurrent memory management problem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3E33DE-F139-5540-5D57-BDB08899244F}"/>
              </a:ext>
            </a:extLst>
          </p:cNvPr>
          <p:cNvSpPr/>
          <p:nvPr/>
        </p:nvSpPr>
        <p:spPr bwMode="auto">
          <a:xfrm>
            <a:off x="2140800" y="1847850"/>
            <a:ext cx="4495800" cy="107005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sz="1600" b="1" dirty="0"/>
              <a:t>Existing memory management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Atomic smart pointers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Hazard pointers and Read-Copy-Update (RCU)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D2669D-28C9-B0BB-55FD-F679DE016D44}"/>
              </a:ext>
            </a:extLst>
          </p:cNvPr>
          <p:cNvSpPr/>
          <p:nvPr/>
        </p:nvSpPr>
        <p:spPr bwMode="auto">
          <a:xfrm>
            <a:off x="2140800" y="3138000"/>
            <a:ext cx="4495800" cy="1414950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sz="1600" b="1" dirty="0">
                <a:solidFill>
                  <a:schemeClr val="bg1"/>
                </a:solidFill>
              </a:rPr>
              <a:t>The best of both worlds?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Combining RAII + deferred reclamation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Shared pointers with deferred reclamation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An efficient library implementation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317DAFB-323F-1581-A799-3800743553DA}"/>
              </a:ext>
            </a:extLst>
          </p:cNvPr>
          <p:cNvSpPr/>
          <p:nvPr/>
        </p:nvSpPr>
        <p:spPr bwMode="auto">
          <a:xfrm rot="5400000">
            <a:off x="4076700" y="1447800"/>
            <a:ext cx="419100" cy="8001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F315218-8ACC-4659-BAA7-F2C147D9E0DA}"/>
              </a:ext>
            </a:extLst>
          </p:cNvPr>
          <p:cNvSpPr/>
          <p:nvPr/>
        </p:nvSpPr>
        <p:spPr bwMode="auto">
          <a:xfrm rot="5400000">
            <a:off x="4076700" y="2727402"/>
            <a:ext cx="419100" cy="800100"/>
          </a:xfrm>
          <a:prstGeom prst="rightArrow">
            <a:avLst>
              <a:gd name="adj1" fmla="val 50000"/>
              <a:gd name="adj2" fmla="val 43128"/>
            </a:avLst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218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3C19A0-7BFD-9D7A-2183-DB22BA7CCAE7}"/>
              </a:ext>
            </a:extLst>
          </p:cNvPr>
          <p:cNvSpPr/>
          <p:nvPr/>
        </p:nvSpPr>
        <p:spPr bwMode="auto">
          <a:xfrm>
            <a:off x="2140800" y="361950"/>
            <a:ext cx="4495800" cy="12954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sz="1600" b="1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Quick review: Smart pointers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concurrent memory management problem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3E33DE-F139-5540-5D57-BDB08899244F}"/>
              </a:ext>
            </a:extLst>
          </p:cNvPr>
          <p:cNvSpPr/>
          <p:nvPr/>
        </p:nvSpPr>
        <p:spPr bwMode="auto">
          <a:xfrm>
            <a:off x="2140800" y="1847850"/>
            <a:ext cx="4495800" cy="107005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sz="1600" b="1" dirty="0"/>
              <a:t>Existing memory management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Atomic smart pointers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Hazard pointers and Read-Copy-Update (RCU)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D2669D-28C9-B0BB-55FD-F679DE016D44}"/>
              </a:ext>
            </a:extLst>
          </p:cNvPr>
          <p:cNvSpPr/>
          <p:nvPr/>
        </p:nvSpPr>
        <p:spPr bwMode="auto">
          <a:xfrm>
            <a:off x="2140800" y="3138000"/>
            <a:ext cx="4495800" cy="141495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sz="1600" b="1" dirty="0"/>
              <a:t>The best of both worlds?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Combining RAII + deferred reclamation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Shared pointers with deferred reclamation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 efficient library implementation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317DAFB-323F-1581-A799-3800743553DA}"/>
              </a:ext>
            </a:extLst>
          </p:cNvPr>
          <p:cNvSpPr/>
          <p:nvPr/>
        </p:nvSpPr>
        <p:spPr bwMode="auto">
          <a:xfrm rot="5400000">
            <a:off x="4086225" y="1457325"/>
            <a:ext cx="400050" cy="8001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F315218-8ACC-4659-BAA7-F2C147D9E0DA}"/>
              </a:ext>
            </a:extLst>
          </p:cNvPr>
          <p:cNvSpPr/>
          <p:nvPr/>
        </p:nvSpPr>
        <p:spPr bwMode="auto">
          <a:xfrm rot="5400000">
            <a:off x="4076700" y="2727402"/>
            <a:ext cx="419100" cy="800100"/>
          </a:xfrm>
          <a:prstGeom prst="rightArrow">
            <a:avLst>
              <a:gd name="adj1" fmla="val 50000"/>
              <a:gd name="adj2" fmla="val 43128"/>
            </a:avLst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8260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B50B9-5470-98BB-0306-AABC57DEE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RAII and deferred reclamation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B65D8-F15A-26DA-890E-0E1EF8CD55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229600" cy="762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RAII-based ownership (i.e., smart pointers) simplify memory management</a:t>
            </a:r>
            <a:endParaRPr lang="en-US" sz="16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</a:rPr>
              <a:t>Essential for non-expert users</a:t>
            </a:r>
            <a:endParaRPr lang="en-US" sz="1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A614F79-13BB-3B33-46E6-42F77B52D9AE}"/>
              </a:ext>
            </a:extLst>
          </p:cNvPr>
          <p:cNvSpPr txBox="1">
            <a:spLocks/>
          </p:cNvSpPr>
          <p:nvPr/>
        </p:nvSpPr>
        <p:spPr bwMode="auto">
          <a:xfrm>
            <a:off x="426720" y="219075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/>
              <a:t>But many users don’t want to sacrifice performance</a:t>
            </a:r>
            <a:endParaRPr lang="en-US" sz="1600" b="1" kern="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/>
              <a:t>Deferred reclamation seems necessary for high throughput and scalability…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9F273F6-8BBB-DBA6-D76A-185232236421}"/>
              </a:ext>
            </a:extLst>
          </p:cNvPr>
          <p:cNvSpPr txBox="1">
            <a:spLocks/>
          </p:cNvSpPr>
          <p:nvPr/>
        </p:nvSpPr>
        <p:spPr bwMode="auto">
          <a:xfrm>
            <a:off x="426720" y="3070860"/>
            <a:ext cx="8229600" cy="37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/>
              <a:t>Can we get the </a:t>
            </a:r>
            <a:r>
              <a:rPr lang="en-US" sz="1600" b="1" kern="0" dirty="0">
                <a:solidFill>
                  <a:srgbClr val="C00000"/>
                </a:solidFill>
              </a:rPr>
              <a:t>best of both worlds</a:t>
            </a:r>
            <a:r>
              <a:rPr lang="en-US" sz="1600" kern="0" dirty="0"/>
              <a:t>?</a:t>
            </a:r>
            <a:endParaRPr lang="en-US" sz="1600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7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B5D1-4068-3C65-6DB3-DB565E0C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Hasn’t this been proposed?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6AB82-4FA5-92B6-E8E2-6612C2FE80C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334188"/>
            <a:ext cx="8229600" cy="15423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cell / latest / </a:t>
            </a:r>
            <a:r>
              <a:rPr lang="en-US" sz="1600" b="1" dirty="0" err="1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snapshot_src</a:t>
            </a:r>
            <a:endParaRPr lang="en-US" sz="1600" b="1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Supports (roughly) the following API:</a:t>
            </a:r>
          </a:p>
          <a:p>
            <a:pPr marL="1022350" lvl="1">
              <a:buFont typeface="Arial" panose="020B0604020202020204" pitchFamily="34" charset="0"/>
              <a:buChar char="•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void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update(unique_ptr&lt;T&gt; ptr)</a:t>
            </a:r>
          </a:p>
          <a:p>
            <a:pPr marL="1022350" lvl="1">
              <a:buFont typeface="Arial" panose="020B0604020202020204" pitchFamily="34" charset="0"/>
              <a:buChar char="•"/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bool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try_update(const </a:t>
            </a:r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snapshot_ptr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&lt;T&gt;&amp; expected, unique_ptr&lt;T&gt;&amp;&amp; desired)</a:t>
            </a:r>
          </a:p>
          <a:p>
            <a:pPr marL="1022350"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snapshot_ptr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&lt;T&gt; get_snapshot()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1BD909-3294-6960-38D5-D37773C6E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539" y="1231318"/>
            <a:ext cx="3730261" cy="81983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E5F0DC-2030-83B6-9F10-4476D927F346}"/>
              </a:ext>
            </a:extLst>
          </p:cNvPr>
          <p:cNvSpPr txBox="1">
            <a:spLocks/>
          </p:cNvSpPr>
          <p:nvPr/>
        </p:nvSpPr>
        <p:spPr bwMode="auto">
          <a:xfrm>
            <a:off x="457200" y="302895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snapshot_ptr</a:t>
            </a:r>
            <a:r>
              <a:rPr lang="en-US" sz="1600" kern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&lt;T&gt; guarantees the liveness of the T </a:t>
            </a:r>
            <a:r>
              <a:rPr lang="en-US" sz="1600" b="1" kern="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without taking ownership</a:t>
            </a:r>
          </a:p>
        </p:txBody>
      </p:sp>
    </p:spTree>
    <p:extLst>
      <p:ext uri="{BB962C8B-B14F-4D97-AF65-F5344CB8AC3E}">
        <p14:creationId xmlns:p14="http://schemas.microsoft.com/office/powerpoint/2010/main" val="275525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604C1-8E36-667F-4F3D-5502C25D2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Deferred reclamation with shared ownership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0489B-8E1E-A800-7D28-DFBFFBF8D1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229600" cy="1828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propose a similar API that manages a </a:t>
            </a:r>
            <a:r>
              <a:rPr lang="en-US" sz="1600" b="1" dirty="0"/>
              <a:t>shared pointer</a:t>
            </a:r>
          </a:p>
          <a:p>
            <a:pPr marL="1022350" lvl="1">
              <a:buFont typeface="Arial" panose="020B0604020202020204" pitchFamily="34" charset="0"/>
              <a:buChar char="•"/>
            </a:pPr>
            <a:endParaRPr lang="en-US" sz="500" b="1" dirty="0"/>
          </a:p>
          <a:p>
            <a:pPr marL="1022350" lvl="1">
              <a:buFont typeface="Arial" panose="020B0604020202020204" pitchFamily="34" charset="0"/>
              <a:buChar char="•"/>
            </a:pPr>
            <a:r>
              <a:rPr lang="en-US" b="1" dirty="0"/>
              <a:t>void</a:t>
            </a:r>
            <a:r>
              <a:rPr lang="en-US" dirty="0"/>
              <a:t> store(shared_ptr&lt;T&gt; desired)</a:t>
            </a:r>
          </a:p>
          <a:p>
            <a:pPr marL="1022350" lvl="1">
              <a:buFont typeface="Arial" panose="020B0604020202020204" pitchFamily="34" charset="0"/>
              <a:buChar char="•"/>
            </a:pPr>
            <a:r>
              <a:rPr lang="en-US" dirty="0"/>
              <a:t>shared_ptr&lt;T&gt; load()</a:t>
            </a:r>
          </a:p>
          <a:p>
            <a:pPr marL="1022350" lvl="1">
              <a:buFont typeface="Arial" panose="020B0604020202020204" pitchFamily="34" charset="0"/>
              <a:buChar char="•"/>
            </a:pPr>
            <a:r>
              <a:rPr lang="en-US" b="1" dirty="0"/>
              <a:t>bool </a:t>
            </a:r>
            <a:r>
              <a:rPr lang="en-US" dirty="0"/>
              <a:t>compare_exchange_weak(auto&amp; expected, shared_ptr&lt;T&gt;&amp;&amp; desired)</a:t>
            </a:r>
          </a:p>
          <a:p>
            <a:pPr marL="1022350"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snapshot_ptr</a:t>
            </a:r>
            <a:r>
              <a:rPr lang="en-US" dirty="0"/>
              <a:t>&lt;T&gt; get_snapshot()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B236C1-CBEE-EBE0-33DF-24090FCFAF40}"/>
              </a:ext>
            </a:extLst>
          </p:cNvPr>
          <p:cNvSpPr txBox="1">
            <a:spLocks/>
          </p:cNvSpPr>
          <p:nvPr/>
        </p:nvSpPr>
        <p:spPr bwMode="auto">
          <a:xfrm>
            <a:off x="457200" y="3066425"/>
            <a:ext cx="8229600" cy="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/>
              <a:t>Think of it like </a:t>
            </a:r>
            <a:r>
              <a:rPr lang="en-US" sz="1600" b="1" kern="0" dirty="0">
                <a:solidFill>
                  <a:srgbClr val="C00000"/>
                </a:solidFill>
              </a:rPr>
              <a:t>atomic&lt;shared_ptr&gt; + snapshot_ptr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rgbClr val="BB0027"/>
                </a:solidFill>
              </a:rPr>
              <a:t>get_snapshot</a:t>
            </a:r>
            <a:r>
              <a:rPr lang="en-US" sz="1600" kern="0" dirty="0"/>
              <a:t>() allows us to read </a:t>
            </a:r>
            <a:r>
              <a:rPr lang="en-US" sz="1600" b="1" kern="0" dirty="0">
                <a:solidFill>
                  <a:srgbClr val="BB0027"/>
                </a:solidFill>
              </a:rPr>
              <a:t>without incrementing the reference count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F7F597-DDA7-EA70-54D4-542A7A1E7D35}"/>
              </a:ext>
            </a:extLst>
          </p:cNvPr>
          <p:cNvGrpSpPr/>
          <p:nvPr/>
        </p:nvGrpSpPr>
        <p:grpSpPr>
          <a:xfrm>
            <a:off x="371856" y="1687413"/>
            <a:ext cx="882396" cy="830997"/>
            <a:chOff x="336804" y="1470451"/>
            <a:chExt cx="882396" cy="830997"/>
          </a:xfrm>
        </p:grpSpPr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BE7A834F-ECF0-54B8-58AC-053819B78D47}"/>
                </a:ext>
              </a:extLst>
            </p:cNvPr>
            <p:cNvSpPr/>
            <p:nvPr/>
          </p:nvSpPr>
          <p:spPr bwMode="auto">
            <a:xfrm>
              <a:off x="1066800" y="1504950"/>
              <a:ext cx="152400" cy="762000"/>
            </a:xfrm>
            <a:prstGeom prst="leftBrace">
              <a:avLst/>
            </a:prstGeom>
            <a:noFill/>
            <a:ln w="44450" cap="flat" cmpd="sng" algn="ctr">
              <a:solidFill>
                <a:srgbClr val="BB002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152EB0-162A-4DA5-9ACF-C2B5BE693116}"/>
                </a:ext>
              </a:extLst>
            </p:cNvPr>
            <p:cNvSpPr txBox="1"/>
            <p:nvPr/>
          </p:nvSpPr>
          <p:spPr>
            <a:xfrm>
              <a:off x="336804" y="1470451"/>
              <a:ext cx="83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B0000"/>
                  </a:solidFill>
                </a:rPr>
                <a:t>atomic</a:t>
              </a:r>
            </a:p>
            <a:p>
              <a:r>
                <a:rPr lang="en-US" sz="1600" b="1" dirty="0">
                  <a:solidFill>
                    <a:srgbClr val="BB0000"/>
                  </a:solidFill>
                </a:rPr>
                <a:t>shared</a:t>
              </a:r>
            </a:p>
            <a:p>
              <a:r>
                <a:rPr lang="en-US" sz="1600" b="1" dirty="0">
                  <a:solidFill>
                    <a:srgbClr val="BB0000"/>
                  </a:solidFill>
                </a:rPr>
                <a:t>pointer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604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C2411085-FB41-C25A-ECC6-C6C593425B14}"/>
              </a:ext>
            </a:extLst>
          </p:cNvPr>
          <p:cNvSpPr/>
          <p:nvPr/>
        </p:nvSpPr>
        <p:spPr bwMode="auto">
          <a:xfrm>
            <a:off x="609600" y="3257550"/>
            <a:ext cx="2842260" cy="278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BB002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87CDEF-AF2C-5A6E-330E-266C721EFC1D}"/>
              </a:ext>
            </a:extLst>
          </p:cNvPr>
          <p:cNvSpPr/>
          <p:nvPr/>
        </p:nvSpPr>
        <p:spPr bwMode="auto">
          <a:xfrm>
            <a:off x="609600" y="3486150"/>
            <a:ext cx="1752597" cy="228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BB002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3EFF7-8ECE-3304-5E68-E10B5715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Single-writer linked list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5163A5-6937-B616-4C4F-215D3997282F}"/>
              </a:ext>
            </a:extLst>
          </p:cNvPr>
          <p:cNvSpPr txBox="1"/>
          <p:nvPr/>
        </p:nvSpPr>
        <p:spPr>
          <a:xfrm>
            <a:off x="381000" y="4476750"/>
            <a:ext cx="3793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Thanks to Maged Michael for this example code!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A4048-41F0-7AB5-65B3-C6A6114420E6}"/>
              </a:ext>
            </a:extLst>
          </p:cNvPr>
          <p:cNvCxnSpPr>
            <a:cxnSpLocks/>
          </p:cNvCxnSpPr>
          <p:nvPr/>
        </p:nvCxnSpPr>
        <p:spPr bwMode="auto">
          <a:xfrm>
            <a:off x="4495800" y="1481554"/>
            <a:ext cx="0" cy="223319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62074A3-7D3D-2891-0126-CFC4F04143E4}"/>
              </a:ext>
            </a:extLst>
          </p:cNvPr>
          <p:cNvSpPr txBox="1"/>
          <p:nvPr/>
        </p:nvSpPr>
        <p:spPr>
          <a:xfrm>
            <a:off x="1324476" y="1123950"/>
            <a:ext cx="20288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Using hazard pointers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6AAF0C-AEAE-3849-0FF3-202B9AEC8B28}"/>
              </a:ext>
            </a:extLst>
          </p:cNvPr>
          <p:cNvSpPr txBox="1"/>
          <p:nvPr/>
        </p:nvSpPr>
        <p:spPr>
          <a:xfrm>
            <a:off x="5325178" y="1118503"/>
            <a:ext cx="2730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Using deferred smart pointers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D6238B23-ADD0-F33C-6966-C6B2B7982F70}"/>
              </a:ext>
            </a:extLst>
          </p:cNvPr>
          <p:cNvSpPr/>
          <p:nvPr/>
        </p:nvSpPr>
        <p:spPr bwMode="auto">
          <a:xfrm>
            <a:off x="609600" y="3028950"/>
            <a:ext cx="3810000" cy="27813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0AA1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DD9A44C2-723D-45EA-61D7-C9C65326DBA9}"/>
              </a:ext>
            </a:extLst>
          </p:cNvPr>
          <p:cNvSpPr/>
          <p:nvPr/>
        </p:nvSpPr>
        <p:spPr bwMode="auto">
          <a:xfrm>
            <a:off x="4810217" y="3039307"/>
            <a:ext cx="3863265" cy="280942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0AA1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BCE544-9E05-E021-84ED-030B358F7B84}"/>
              </a:ext>
            </a:extLst>
          </p:cNvPr>
          <p:cNvSpPr txBox="1">
            <a:spLocks/>
          </p:cNvSpPr>
          <p:nvPr/>
        </p:nvSpPr>
        <p:spPr bwMode="auto">
          <a:xfrm>
            <a:off x="4572000" y="1581150"/>
            <a:ext cx="4343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Node {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T value; </a:t>
            </a:r>
            <a:r>
              <a:rPr lang="en-US" b="1" dirty="0">
                <a:solidFill>
                  <a:srgbClr val="BB0027"/>
                </a:solidFill>
                <a:effectLst/>
                <a:latin typeface="Consolas" panose="020B0609020204030204" pitchFamily="49" charset="0"/>
              </a:rPr>
              <a:t>deferred_shared_ptr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&lt;Node&gt; next; };</a:t>
            </a:r>
          </a:p>
          <a:p>
            <a:r>
              <a:rPr lang="en-US" b="1" dirty="0">
                <a:solidFill>
                  <a:srgbClr val="BB0027"/>
                </a:solidFill>
                <a:effectLst/>
                <a:latin typeface="Consolas" panose="020B0609020204030204" pitchFamily="49" charset="0"/>
              </a:rPr>
              <a:t>deferred_shared_ptr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&lt;Node&gt; head;</a:t>
            </a: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Single (or synchronized) writer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remove(Node* prev, Node* target) {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prev-&gt;next.store(target-&gt;next.load());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1EC35-FDC9-1AA3-2A5A-579677B8C2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0" y="1581150"/>
            <a:ext cx="4236720" cy="2438400"/>
          </a:xfrm>
        </p:spPr>
        <p:txBody>
          <a:bodyPr/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struct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Node :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hazard_pointer_obj_base&lt;Node&gt;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{ T value; atomic&lt;Node*&gt; next; };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atomic&lt;Node*&gt; head;</a:t>
            </a:r>
          </a:p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Single (or synchronized) writer</a:t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remove(Node* prev, Node* target) {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prev-&gt;next.store(target-&gt;next.load());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target-&gt;next.store(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target-&gt;retire();</a:t>
            </a:r>
            <a:b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00931F-F14F-4221-1EAA-0CA532EF3579}"/>
              </a:ext>
            </a:extLst>
          </p:cNvPr>
          <p:cNvSpPr/>
          <p:nvPr/>
        </p:nvSpPr>
        <p:spPr bwMode="auto">
          <a:xfrm>
            <a:off x="3053924" y="4122420"/>
            <a:ext cx="610165" cy="2781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prev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DBA6C-036F-BA11-759B-3402B3D9AE12}"/>
              </a:ext>
            </a:extLst>
          </p:cNvPr>
          <p:cNvSpPr/>
          <p:nvPr/>
        </p:nvSpPr>
        <p:spPr bwMode="auto">
          <a:xfrm>
            <a:off x="4120724" y="4122420"/>
            <a:ext cx="685800" cy="2781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target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18503F-2FC1-0FE2-DBB6-8090B656B611}"/>
              </a:ext>
            </a:extLst>
          </p:cNvPr>
          <p:cNvSpPr/>
          <p:nvPr/>
        </p:nvSpPr>
        <p:spPr bwMode="auto">
          <a:xfrm>
            <a:off x="5264290" y="4122420"/>
            <a:ext cx="603110" cy="2781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next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C8368E3-11BF-41BE-54F1-88BAFFB7E60F}"/>
              </a:ext>
            </a:extLst>
          </p:cNvPr>
          <p:cNvCxnSpPr>
            <a:stCxn id="9" idx="3"/>
            <a:endCxn id="12" idx="1"/>
          </p:cNvCxnSpPr>
          <p:nvPr/>
        </p:nvCxnSpPr>
        <p:spPr bwMode="auto">
          <a:xfrm>
            <a:off x="3664089" y="4261485"/>
            <a:ext cx="456635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61C63C5-2157-A63C-2CA6-4E1F4549CDFD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 bwMode="auto">
          <a:xfrm>
            <a:off x="4806524" y="4261485"/>
            <a:ext cx="45776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4108DB7-EA41-8640-AA51-8A13F0597C8F}"/>
              </a:ext>
            </a:extLst>
          </p:cNvPr>
          <p:cNvSpPr/>
          <p:nvPr/>
        </p:nvSpPr>
        <p:spPr bwMode="auto">
          <a:xfrm>
            <a:off x="3664089" y="3901440"/>
            <a:ext cx="1593145" cy="308610"/>
          </a:xfrm>
          <a:custGeom>
            <a:avLst/>
            <a:gdLst>
              <a:gd name="connsiteX0" fmla="*/ 0 w 1577340"/>
              <a:gd name="connsiteY0" fmla="*/ 431847 h 431847"/>
              <a:gd name="connsiteX1" fmla="*/ 579120 w 1577340"/>
              <a:gd name="connsiteY1" fmla="*/ 73707 h 431847"/>
              <a:gd name="connsiteX2" fmla="*/ 1036320 w 1577340"/>
              <a:gd name="connsiteY2" fmla="*/ 27987 h 431847"/>
              <a:gd name="connsiteX3" fmla="*/ 1577340 w 1577340"/>
              <a:gd name="connsiteY3" fmla="*/ 408987 h 43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7340" h="431847">
                <a:moveTo>
                  <a:pt x="0" y="431847"/>
                </a:moveTo>
                <a:cubicBezTo>
                  <a:pt x="203200" y="286432"/>
                  <a:pt x="406400" y="141017"/>
                  <a:pt x="579120" y="73707"/>
                </a:cubicBezTo>
                <a:cubicBezTo>
                  <a:pt x="751840" y="6397"/>
                  <a:pt x="869950" y="-27893"/>
                  <a:pt x="1036320" y="27987"/>
                </a:cubicBezTo>
                <a:cubicBezTo>
                  <a:pt x="1202690" y="83867"/>
                  <a:pt x="1390015" y="246427"/>
                  <a:pt x="1577340" y="408987"/>
                </a:cubicBezTo>
              </a:path>
            </a:pathLst>
          </a:cu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455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7" grpId="0" animBg="1"/>
      <p:bldP spid="17" grpId="1" animBg="1"/>
      <p:bldP spid="19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lowchart: Process 50">
            <a:extLst>
              <a:ext uri="{FF2B5EF4-FFF2-40B4-BE49-F238E27FC236}">
                <a16:creationId xmlns:a16="http://schemas.microsoft.com/office/drawing/2014/main" id="{E07A1F8D-BBFD-0CA9-7C58-7B718BA62DF6}"/>
              </a:ext>
            </a:extLst>
          </p:cNvPr>
          <p:cNvSpPr/>
          <p:nvPr/>
        </p:nvSpPr>
        <p:spPr bwMode="auto">
          <a:xfrm>
            <a:off x="746760" y="3417570"/>
            <a:ext cx="1592579" cy="23622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BB002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58FE5374-3674-065E-69A6-2E1D75829764}"/>
              </a:ext>
            </a:extLst>
          </p:cNvPr>
          <p:cNvSpPr/>
          <p:nvPr/>
        </p:nvSpPr>
        <p:spPr bwMode="auto">
          <a:xfrm>
            <a:off x="381000" y="1783080"/>
            <a:ext cx="1264920" cy="23622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BB002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3EFF7-8ECE-3304-5E68-E10B5715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Single-writer linked list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A4048-41F0-7AB5-65B3-C6A6114420E6}"/>
              </a:ext>
            </a:extLst>
          </p:cNvPr>
          <p:cNvCxnSpPr>
            <a:cxnSpLocks/>
          </p:cNvCxnSpPr>
          <p:nvPr/>
        </p:nvCxnSpPr>
        <p:spPr bwMode="auto">
          <a:xfrm>
            <a:off x="4495800" y="1047750"/>
            <a:ext cx="0" cy="2819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86F3695F-9269-995F-9360-583DD0A9A38E}"/>
              </a:ext>
            </a:extLst>
          </p:cNvPr>
          <p:cNvSpPr/>
          <p:nvPr/>
        </p:nvSpPr>
        <p:spPr bwMode="auto">
          <a:xfrm>
            <a:off x="762000" y="2712720"/>
            <a:ext cx="3581400" cy="22098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BB002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22A7088D-A8BC-FCD0-6CCE-B2D4A4F70226}"/>
              </a:ext>
            </a:extLst>
          </p:cNvPr>
          <p:cNvSpPr/>
          <p:nvPr/>
        </p:nvSpPr>
        <p:spPr bwMode="auto">
          <a:xfrm>
            <a:off x="762000" y="3086100"/>
            <a:ext cx="2667000" cy="20955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BB002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3A98B1-E8CE-E4EF-BDE2-1A6AE383272A}"/>
              </a:ext>
            </a:extLst>
          </p:cNvPr>
          <p:cNvSpPr/>
          <p:nvPr/>
        </p:nvSpPr>
        <p:spPr bwMode="auto">
          <a:xfrm>
            <a:off x="2004061" y="4144804"/>
            <a:ext cx="762000" cy="4381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7F2994-F824-A251-EE0E-CB6B7AC605C0}"/>
              </a:ext>
            </a:extLst>
          </p:cNvPr>
          <p:cNvSpPr/>
          <p:nvPr/>
        </p:nvSpPr>
        <p:spPr bwMode="auto">
          <a:xfrm>
            <a:off x="3070861" y="4144804"/>
            <a:ext cx="762000" cy="4381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3B86FA-B456-78F2-CB79-699AC34A514D}"/>
              </a:ext>
            </a:extLst>
          </p:cNvPr>
          <p:cNvSpPr/>
          <p:nvPr/>
        </p:nvSpPr>
        <p:spPr bwMode="auto">
          <a:xfrm>
            <a:off x="4137661" y="4154329"/>
            <a:ext cx="762000" cy="4381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D73E55-7692-6C3C-A246-1EDDD16F89AB}"/>
              </a:ext>
            </a:extLst>
          </p:cNvPr>
          <p:cNvSpPr/>
          <p:nvPr/>
        </p:nvSpPr>
        <p:spPr bwMode="auto">
          <a:xfrm>
            <a:off x="5204461" y="4154329"/>
            <a:ext cx="762000" cy="4381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3979DF-CA62-D6A3-A26A-16FE0EE5DC08}"/>
              </a:ext>
            </a:extLst>
          </p:cNvPr>
          <p:cNvSpPr/>
          <p:nvPr/>
        </p:nvSpPr>
        <p:spPr bwMode="auto">
          <a:xfrm>
            <a:off x="6271261" y="4158139"/>
            <a:ext cx="762000" cy="4381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7A1401-A8BF-41DD-C180-BCAEA3709D0D}"/>
              </a:ext>
            </a:extLst>
          </p:cNvPr>
          <p:cNvCxnSpPr>
            <a:stCxn id="14" idx="3"/>
            <a:endCxn id="16" idx="1"/>
          </p:cNvCxnSpPr>
          <p:nvPr/>
        </p:nvCxnSpPr>
        <p:spPr bwMode="auto">
          <a:xfrm>
            <a:off x="2766061" y="4363879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4AA3C7-D221-9FEF-327B-AAB06242F764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 bwMode="auto">
          <a:xfrm>
            <a:off x="3832861" y="4363879"/>
            <a:ext cx="304800" cy="9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8A96C00-4B0D-31C7-E2C4-277CD0AEEC1F}"/>
              </a:ext>
            </a:extLst>
          </p:cNvPr>
          <p:cNvCxnSpPr>
            <a:cxnSpLocks/>
            <a:stCxn id="18" idx="3"/>
            <a:endCxn id="20" idx="1"/>
          </p:cNvCxnSpPr>
          <p:nvPr/>
        </p:nvCxnSpPr>
        <p:spPr bwMode="auto">
          <a:xfrm>
            <a:off x="4899661" y="4373404"/>
            <a:ext cx="304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63278C1-7BFE-0669-B7F9-02EA959EB61B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 bwMode="auto">
          <a:xfrm>
            <a:off x="5966461" y="4373404"/>
            <a:ext cx="304800" cy="38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3" name="Picture 42" descr="A picture containing logo&#10;&#10;Description automatically generated">
            <a:extLst>
              <a:ext uri="{FF2B5EF4-FFF2-40B4-BE49-F238E27FC236}">
                <a16:creationId xmlns:a16="http://schemas.microsoft.com/office/drawing/2014/main" id="{B5FA3AEA-7875-5826-121F-784A2421A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315" y="4108133"/>
            <a:ext cx="511492" cy="511492"/>
          </a:xfrm>
          <a:prstGeom prst="rect">
            <a:avLst/>
          </a:pr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1DA43711-261F-F236-E31C-E4CF67A8C533}"/>
              </a:ext>
            </a:extLst>
          </p:cNvPr>
          <p:cNvSpPr/>
          <p:nvPr/>
        </p:nvSpPr>
        <p:spPr bwMode="auto">
          <a:xfrm>
            <a:off x="3832861" y="3963828"/>
            <a:ext cx="1363980" cy="409579"/>
          </a:xfrm>
          <a:custGeom>
            <a:avLst/>
            <a:gdLst>
              <a:gd name="connsiteX0" fmla="*/ 0 w 1363980"/>
              <a:gd name="connsiteY0" fmla="*/ 510619 h 510619"/>
              <a:gd name="connsiteX1" fmla="*/ 220980 w 1363980"/>
              <a:gd name="connsiteY1" fmla="*/ 152479 h 510619"/>
              <a:gd name="connsiteX2" fmla="*/ 655320 w 1363980"/>
              <a:gd name="connsiteY2" fmla="*/ 79 h 510619"/>
              <a:gd name="connsiteX3" fmla="*/ 1143000 w 1363980"/>
              <a:gd name="connsiteY3" fmla="*/ 137239 h 510619"/>
              <a:gd name="connsiteX4" fmla="*/ 1363980 w 1363980"/>
              <a:gd name="connsiteY4" fmla="*/ 487759 h 51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980" h="510619">
                <a:moveTo>
                  <a:pt x="0" y="510619"/>
                </a:moveTo>
                <a:cubicBezTo>
                  <a:pt x="55880" y="374094"/>
                  <a:pt x="111760" y="237569"/>
                  <a:pt x="220980" y="152479"/>
                </a:cubicBezTo>
                <a:cubicBezTo>
                  <a:pt x="330200" y="67389"/>
                  <a:pt x="501650" y="2619"/>
                  <a:pt x="655320" y="79"/>
                </a:cubicBezTo>
                <a:cubicBezTo>
                  <a:pt x="808990" y="-2461"/>
                  <a:pt x="1024890" y="55959"/>
                  <a:pt x="1143000" y="137239"/>
                </a:cubicBezTo>
                <a:cubicBezTo>
                  <a:pt x="1261110" y="218519"/>
                  <a:pt x="1312545" y="353139"/>
                  <a:pt x="1363980" y="487759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pic>
        <p:nvPicPr>
          <p:cNvPr id="50" name="Picture 49" descr="A picture containing logo&#10;&#10;Description automatically generated">
            <a:extLst>
              <a:ext uri="{FF2B5EF4-FFF2-40B4-BE49-F238E27FC236}">
                <a16:creationId xmlns:a16="http://schemas.microsoft.com/office/drawing/2014/main" id="{111688F8-B940-EF5F-22DF-8C1E85F55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863" y="4104801"/>
            <a:ext cx="529112" cy="529112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3C920151-9199-4144-8311-3BF2A9201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3788" y="4104323"/>
            <a:ext cx="552450" cy="552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AE6CA61-E65D-44A4-1259-749D4A6B1DE5}"/>
              </a:ext>
            </a:extLst>
          </p:cNvPr>
          <p:cNvSpPr/>
          <p:nvPr/>
        </p:nvSpPr>
        <p:spPr bwMode="auto">
          <a:xfrm>
            <a:off x="4953000" y="1813560"/>
            <a:ext cx="2049780" cy="2438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0AA1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936026-D6F0-A98A-9F04-E60CCEABE7E8}"/>
              </a:ext>
            </a:extLst>
          </p:cNvPr>
          <p:cNvSpPr/>
          <p:nvPr/>
        </p:nvSpPr>
        <p:spPr bwMode="auto">
          <a:xfrm>
            <a:off x="746760" y="2537461"/>
            <a:ext cx="1996440" cy="2057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0AA1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6AA8E8-EC50-7620-FD26-4E4620588BCB}"/>
              </a:ext>
            </a:extLst>
          </p:cNvPr>
          <p:cNvSpPr/>
          <p:nvPr/>
        </p:nvSpPr>
        <p:spPr bwMode="auto">
          <a:xfrm>
            <a:off x="746760" y="3253740"/>
            <a:ext cx="3032760" cy="236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0AA1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3BF72B5-3840-7C35-0245-3D971049FA77}"/>
              </a:ext>
            </a:extLst>
          </p:cNvPr>
          <p:cNvSpPr/>
          <p:nvPr/>
        </p:nvSpPr>
        <p:spPr bwMode="auto">
          <a:xfrm>
            <a:off x="4953000" y="1992392"/>
            <a:ext cx="3048000" cy="2326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0AA1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5B39E4-128A-F7D3-4622-128BC67C8064}"/>
              </a:ext>
            </a:extLst>
          </p:cNvPr>
          <p:cNvSpPr/>
          <p:nvPr/>
        </p:nvSpPr>
        <p:spPr bwMode="auto">
          <a:xfrm>
            <a:off x="4953000" y="2178010"/>
            <a:ext cx="2689860" cy="252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0AA1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698FD0-632F-0C82-8F9C-309B5D67C312}"/>
              </a:ext>
            </a:extLst>
          </p:cNvPr>
          <p:cNvSpPr/>
          <p:nvPr/>
        </p:nvSpPr>
        <p:spPr bwMode="auto">
          <a:xfrm>
            <a:off x="746760" y="2902565"/>
            <a:ext cx="2522220" cy="2063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0AA1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5A3B67-F262-37A1-A8B5-0973992CD461}"/>
              </a:ext>
            </a:extLst>
          </p:cNvPr>
          <p:cNvSpPr/>
          <p:nvPr/>
        </p:nvSpPr>
        <p:spPr bwMode="auto">
          <a:xfrm>
            <a:off x="746760" y="3799820"/>
            <a:ext cx="1028700" cy="2463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0AA1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BCE544-9E05-E021-84ED-030B358F7B84}"/>
              </a:ext>
            </a:extLst>
          </p:cNvPr>
          <p:cNvSpPr txBox="1">
            <a:spLocks/>
          </p:cNvSpPr>
          <p:nvPr/>
        </p:nvSpPr>
        <p:spPr bwMode="auto">
          <a:xfrm>
            <a:off x="4572000" y="1047750"/>
            <a:ext cx="4343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May be called by multiple concurrent readers</a:t>
            </a:r>
            <a:b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find(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T&amp; val) {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200" b="1" dirty="0">
                <a:solidFill>
                  <a:srgbClr val="BB0027"/>
                </a:solidFill>
                <a:effectLst/>
                <a:latin typeface="Consolas" panose="020B0609020204030204" pitchFamily="49" charset="0"/>
              </a:rPr>
              <a:t>snapshot_ptr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&lt;Node&gt; cur =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head.</a:t>
            </a:r>
            <a:r>
              <a:rPr lang="en-US" sz="1200" b="1" dirty="0" err="1">
                <a:solidFill>
                  <a:srgbClr val="BB0027"/>
                </a:solidFill>
                <a:effectLst/>
                <a:latin typeface="Consolas" panose="020B0609020204030204" pitchFamily="49" charset="0"/>
              </a:rPr>
              <a:t>get_snapshot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(!cur)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(cur-&gt;value == val)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cur = cur-&gt;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next.</a:t>
            </a:r>
            <a:r>
              <a:rPr lang="en-US" sz="1200" b="1" dirty="0" err="1">
                <a:solidFill>
                  <a:srgbClr val="BB0027"/>
                </a:solidFill>
                <a:effectLst/>
                <a:latin typeface="Consolas" panose="020B0609020204030204" pitchFamily="49" charset="0"/>
              </a:rPr>
              <a:t>get_snapshot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}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1EC35-FDC9-1AA3-2A5A-579677B8C21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2881" y="1036320"/>
            <a:ext cx="4312919" cy="3657600"/>
          </a:xfrm>
        </p:spPr>
        <p:txBody>
          <a:bodyPr/>
          <a:lstStyle/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May be called by multiple concurrent readers</a:t>
            </a:r>
            <a:b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find(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T&amp; val) {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hazard_pointer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hprev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make_hazard_pointer();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hazard_pointer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hcur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make_hazard_pointer();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atomic&lt;Node*&gt;* prev = &amp;head_;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atomic&lt;Node*&gt; cur = prev-&gt;load();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(!cur)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(!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hcur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try_protect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(cur, *prev))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next = cur-&gt;next.load();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(prev-&gt;load() != cur)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(cur-&gt;value == val)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swap(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hcur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hprev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prev = &amp;(cur-&gt;next);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cur = next;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}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}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3108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20988E-6 L 0.11667 3.20988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67 3.20988E-6 L 0.23091 0.0018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48" grpId="0" animBg="1"/>
      <p:bldP spid="48" grpId="1" animBg="1"/>
      <p:bldP spid="11" grpId="0" animBg="1"/>
      <p:bldP spid="11" grpId="1" animBg="1"/>
      <p:bldP spid="13" grpId="0" animBg="1"/>
      <p:bldP spid="13" grpId="1" animBg="1"/>
      <p:bldP spid="17" grpId="0" animBg="1"/>
      <p:bldP spid="17" grpId="1" animBg="1"/>
      <p:bldP spid="21" grpId="0" animBg="1"/>
      <p:bldP spid="21" grpId="1" animBg="1"/>
      <p:bldP spid="26" grpId="0" animBg="1"/>
      <p:bldP spid="34" grpId="0" animBg="1"/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97E54E-67AC-D18F-B9C2-B61AAE301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14550"/>
            <a:ext cx="82296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Okay, nice interface… but can it actually be implemented efficiently?</a:t>
            </a:r>
          </a:p>
        </p:txBody>
      </p:sp>
    </p:spTree>
    <p:extLst>
      <p:ext uri="{BB962C8B-B14F-4D97-AF65-F5344CB8AC3E}">
        <p14:creationId xmlns:p14="http://schemas.microsoft.com/office/powerpoint/2010/main" val="3738475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6748D2F-A9E5-70A6-48D0-CC9D71184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047750"/>
            <a:ext cx="3214162" cy="37909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09CFC3-D284-1851-9380-74CB43A27F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276350"/>
            <a:ext cx="3037372" cy="3562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7F31DA-1CE2-E52E-4469-10A398602B98}"/>
              </a:ext>
            </a:extLst>
          </p:cNvPr>
          <p:cNvSpPr txBox="1"/>
          <p:nvPr/>
        </p:nvSpPr>
        <p:spPr>
          <a:xfrm>
            <a:off x="3352800" y="729721"/>
            <a:ext cx="59302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2350" lvl="1"/>
            <a:r>
              <a:rPr lang="en-US" sz="1200" dirty="0">
                <a:hlinkClick r:id="rId5"/>
              </a:rPr>
              <a:t>https://doi.org/10.1145/3519939.3523730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9408CB-C308-A280-6136-436A518F86E0}"/>
              </a:ext>
            </a:extLst>
          </p:cNvPr>
          <p:cNvSpPr txBox="1"/>
          <p:nvPr/>
        </p:nvSpPr>
        <p:spPr>
          <a:xfrm>
            <a:off x="228600" y="954963"/>
            <a:ext cx="3962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22350" lvl="1"/>
            <a:r>
              <a:rPr lang="en-US" sz="1200" dirty="0">
                <a:hlinkClick r:id="rId6"/>
              </a:rPr>
              <a:t>https://doi.org/10.1145/3453483.3454060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58326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F9C41-9261-26FB-DC6C-CF7886225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our reference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AC0B0-DFD9-279E-1D3D-6C184EA785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00200" y="4535328"/>
            <a:ext cx="4724400" cy="246222"/>
          </a:xfrm>
        </p:spPr>
        <p:txBody>
          <a:bodyPr/>
          <a:lstStyle/>
          <a:p>
            <a:pPr marL="0" indent="0"/>
            <a:r>
              <a:rPr lang="en-US" sz="1000" dirty="0"/>
              <a:t>Disclaimer: Not standard-library quality code yet. Still a research prototype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8A4CD5-D9A4-C7E2-699C-92EA721E6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71550"/>
            <a:ext cx="5351479" cy="30480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2F23DE-0F52-9CAB-9C73-AAB3E2E60BA7}"/>
              </a:ext>
            </a:extLst>
          </p:cNvPr>
          <p:cNvSpPr txBox="1"/>
          <p:nvPr/>
        </p:nvSpPr>
        <p:spPr>
          <a:xfrm>
            <a:off x="1600200" y="409575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hlinkClick r:id="rId3"/>
              </a:rPr>
              <a:t>https://github.com/cmuparlay/concurrent_deferred_rc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34111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D98FF5-B518-19C9-FAA9-EEB122ED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5050"/>
            <a:ext cx="8229600" cy="533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BB0027"/>
                </a:solidFill>
              </a:rPr>
              <a:t>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1009302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CF2EE-27EF-4365-218F-247F0C68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CB1EE-74BF-EE43-9750-E23FADC3CD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229600" cy="1600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details, read the papers (or even better, </a:t>
            </a:r>
            <a:r>
              <a:rPr lang="en-US" b="1" dirty="0">
                <a:solidFill>
                  <a:srgbClr val="C00000"/>
                </a:solidFill>
              </a:rPr>
              <a:t>talk to me</a:t>
            </a:r>
            <a:r>
              <a:rPr lang="en-US" dirty="0"/>
              <a:t>!)</a:t>
            </a:r>
            <a:endParaRPr lang="en-US" sz="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 idea: Repurpose deferred reclamation, to defer something else…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9D5C97-0B7D-DF35-8983-395EDE9C4663}"/>
              </a:ext>
            </a:extLst>
          </p:cNvPr>
          <p:cNvSpPr txBox="1">
            <a:spLocks/>
          </p:cNvSpPr>
          <p:nvPr/>
        </p:nvSpPr>
        <p:spPr bwMode="auto">
          <a:xfrm>
            <a:off x="457200" y="2228850"/>
            <a:ext cx="822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/>
              <a:t>Deferred reclamation is usually used to manage the lifetime of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/>
              <a:t>Why don’t we use it to instead manage the reference count!</a:t>
            </a:r>
            <a:endParaRPr lang="en-US" b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3C19A0-7BFD-9D7A-2183-DB22BA7CCAE7}"/>
              </a:ext>
            </a:extLst>
          </p:cNvPr>
          <p:cNvSpPr/>
          <p:nvPr/>
        </p:nvSpPr>
        <p:spPr bwMode="auto">
          <a:xfrm>
            <a:off x="2140800" y="361950"/>
            <a:ext cx="4495800" cy="1295400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sz="1600" b="1" dirty="0">
                <a:solidFill>
                  <a:schemeClr val="bg1"/>
                </a:solidFill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Quick review: Smart pointers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 concurrent memory management problem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3E33DE-F139-5540-5D57-BDB08899244F}"/>
              </a:ext>
            </a:extLst>
          </p:cNvPr>
          <p:cNvSpPr/>
          <p:nvPr/>
        </p:nvSpPr>
        <p:spPr bwMode="auto">
          <a:xfrm>
            <a:off x="2140800" y="1847850"/>
            <a:ext cx="4495800" cy="107005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sz="1600" b="1" dirty="0"/>
              <a:t>Existing memory management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Atomic smart pointers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Hazard pointers and Read-Copy-Update (RCU)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D2669D-28C9-B0BB-55FD-F679DE016D44}"/>
              </a:ext>
            </a:extLst>
          </p:cNvPr>
          <p:cNvSpPr/>
          <p:nvPr/>
        </p:nvSpPr>
        <p:spPr bwMode="auto">
          <a:xfrm>
            <a:off x="2140800" y="3138000"/>
            <a:ext cx="4495800" cy="141495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sz="1600" b="1" dirty="0"/>
              <a:t>The best of both worlds?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Combining RAII + deferred reclamation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Shared pointers with deferred reclamation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 efficient library implementation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317DAFB-323F-1581-A799-3800743553DA}"/>
              </a:ext>
            </a:extLst>
          </p:cNvPr>
          <p:cNvSpPr/>
          <p:nvPr/>
        </p:nvSpPr>
        <p:spPr bwMode="auto">
          <a:xfrm rot="5400000">
            <a:off x="4076700" y="1447800"/>
            <a:ext cx="419100" cy="8001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F315218-8ACC-4659-BAA7-F2C147D9E0DA}"/>
              </a:ext>
            </a:extLst>
          </p:cNvPr>
          <p:cNvSpPr/>
          <p:nvPr/>
        </p:nvSpPr>
        <p:spPr bwMode="auto">
          <a:xfrm rot="5400000">
            <a:off x="4076700" y="2727402"/>
            <a:ext cx="419100" cy="800100"/>
          </a:xfrm>
          <a:prstGeom prst="rightArrow">
            <a:avLst>
              <a:gd name="adj1" fmla="val 50000"/>
              <a:gd name="adj2" fmla="val 43128"/>
            </a:avLst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96393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4F204B-CE49-1306-7060-8A92B7EB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5950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Use deferred reclamation to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defer decrements to the reference count</a:t>
            </a:r>
          </a:p>
        </p:txBody>
      </p:sp>
    </p:spTree>
    <p:extLst>
      <p:ext uri="{BB962C8B-B14F-4D97-AF65-F5344CB8AC3E}">
        <p14:creationId xmlns:p14="http://schemas.microsoft.com/office/powerpoint/2010/main" val="16697142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C799F-9663-E67F-2EA4-32056DB3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50" y="361950"/>
            <a:ext cx="8229600" cy="609600"/>
          </a:xfrm>
        </p:spPr>
        <p:txBody>
          <a:bodyPr/>
          <a:lstStyle/>
          <a:p>
            <a:r>
              <a:rPr lang="en-US" dirty="0"/>
              <a:t>Deferred reference counting (DRC)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364A41A-160E-FD93-F6BE-00DB4C7E53CD}"/>
                  </a:ext>
                </a:extLst>
              </p:cNvPr>
              <p:cNvSpPr txBox="1">
                <a:spLocks noGrp="1"/>
              </p:cNvSpPr>
              <p:nvPr>
                <p:ph sz="quarter" idx="10"/>
              </p:nvPr>
            </p:nvSpPr>
            <p:spPr bwMode="auto">
              <a:xfrm>
                <a:off x="457200" y="1276350"/>
                <a:ext cx="8382000" cy="3352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6350" indent="-6350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</a:defRPr>
                </a:lvl1pPr>
                <a:lvl2pPr marL="742950" indent="-285750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SzPct val="11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</a:defRPr>
                </a:lvl2pPr>
                <a:lvl3pPr marL="1200150" indent="-285750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SzPct val="110000"/>
                  <a:buFont typeface=".AppleSystemUIFont" charset="-120"/>
                  <a:buChar char="–"/>
                  <a:defRPr sz="1400" i="1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</a:defRPr>
                </a:lvl3pPr>
                <a:lvl4pPr marL="1657350" indent="-285750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SzPct val="11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</a:defRPr>
                </a:lvl4pPr>
                <a:lvl5pPr marL="2057400" indent="-228600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SzPct val="110000"/>
                  <a:buFont typeface=".AppleSystemUIFont" charset="-120"/>
                  <a:buChar char="–"/>
                  <a:defRPr sz="1400" i="1">
                    <a:solidFill>
                      <a:schemeClr val="tx1"/>
                    </a:solidFill>
                    <a:latin typeface="Open Sans" charset="0"/>
                    <a:ea typeface="Open Sans" charset="0"/>
                    <a:cs typeface="Open Sans" charset="0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-110" charset="0"/>
                    <a:ea typeface="+mn-ea"/>
                    <a:cs typeface="+mn-cs"/>
                  </a:defRPr>
                </a:lvl9pPr>
              </a:lstStyle>
              <a:p>
                <a:pPr marL="0" indent="0"/>
                <a:r>
                  <a:rPr lang="en-US" b="1" kern="0" dirty="0"/>
                  <a:t>Under the hood: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kern="0" dirty="0">
                    <a:solidFill>
                      <a:srgbClr val="C00000"/>
                    </a:solidFill>
                  </a:rPr>
                  <a:t>protect(x)</a:t>
                </a:r>
                <a:r>
                  <a:rPr lang="en-US" kern="0" dirty="0"/>
                  <a:t>:</a:t>
                </a:r>
                <a:r>
                  <a:rPr lang="en-US" b="1" kern="0" dirty="0"/>
                  <a:t> </a:t>
                </a:r>
                <a:r>
                  <a:rPr lang="en-US" kern="0" dirty="0"/>
                  <a:t>Prevent the </a:t>
                </a:r>
                <a:r>
                  <a:rPr lang="en-US" b="1" kern="0" dirty="0"/>
                  <a:t>reference count </a:t>
                </a:r>
                <a:r>
                  <a:rPr lang="en-US" kern="0" dirty="0"/>
                  <a:t>of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b="1" kern="0" dirty="0">
                    <a:solidFill>
                      <a:srgbClr val="C00000"/>
                    </a:solidFill>
                  </a:rPr>
                  <a:t> </a:t>
                </a:r>
                <a:r>
                  <a:rPr lang="en-US" kern="0" dirty="0"/>
                  <a:t>from being decremented by an atomic operation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kern="0" dirty="0">
                    <a:solidFill>
                      <a:srgbClr val="C00000"/>
                    </a:solidFill>
                  </a:rPr>
                  <a:t>retire(x)</a:t>
                </a:r>
                <a:r>
                  <a:rPr lang="en-US" kern="0" dirty="0"/>
                  <a:t>: Decrement the </a:t>
                </a:r>
                <a:r>
                  <a:rPr lang="en-US" b="1" kern="0" dirty="0"/>
                  <a:t>reference count </a:t>
                </a:r>
                <a:r>
                  <a:rPr lang="en-US" kern="0" dirty="0"/>
                  <a:t>of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kern="0" dirty="0"/>
                  <a:t> at some point when </a:t>
                </a:r>
                <a14:m>
                  <m:oMath xmlns:m="http://schemas.openxmlformats.org/officeDocument/2006/math">
                    <m:r>
                      <a:rPr lang="en-US" i="1" kern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kern="0" dirty="0"/>
                  <a:t> is not protected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kern="0" dirty="0"/>
                  <a:t>Implementable using hazard pointers or RCU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364A41A-160E-FD93-F6BE-00DB4C7E53CD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 bwMode="auto">
              <a:xfrm>
                <a:off x="457200" y="1276350"/>
                <a:ext cx="8382000" cy="3352800"/>
              </a:xfrm>
              <a:prstGeom prst="rect">
                <a:avLst/>
              </a:prstGeom>
              <a:blipFill>
                <a:blip r:embed="rId3"/>
                <a:stretch>
                  <a:fillRect l="-218" t="-3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70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A487C69-6202-B18B-2E12-613F227B69E5}"/>
              </a:ext>
            </a:extLst>
          </p:cNvPr>
          <p:cNvSpPr/>
          <p:nvPr/>
        </p:nvSpPr>
        <p:spPr bwMode="auto">
          <a:xfrm>
            <a:off x="2362200" y="4092571"/>
            <a:ext cx="1259400" cy="1842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0AA1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CD4002-3C72-3274-0425-0E117CA05361}"/>
              </a:ext>
            </a:extLst>
          </p:cNvPr>
          <p:cNvSpPr/>
          <p:nvPr/>
        </p:nvSpPr>
        <p:spPr bwMode="auto">
          <a:xfrm>
            <a:off x="6858000" y="2571750"/>
            <a:ext cx="1098000" cy="214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0AA1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93790F-65B2-6C54-6AB5-111105224751}"/>
              </a:ext>
            </a:extLst>
          </p:cNvPr>
          <p:cNvSpPr/>
          <p:nvPr/>
        </p:nvSpPr>
        <p:spPr bwMode="auto">
          <a:xfrm>
            <a:off x="2590800" y="3257550"/>
            <a:ext cx="1455600" cy="22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0AA1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CFEAA9-20DF-2DE8-EEC3-DE56704108CE}"/>
              </a:ext>
            </a:extLst>
          </p:cNvPr>
          <p:cNvSpPr/>
          <p:nvPr/>
        </p:nvSpPr>
        <p:spPr bwMode="auto">
          <a:xfrm>
            <a:off x="2362200" y="1733550"/>
            <a:ext cx="1295400" cy="228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 algn="ctr">
            <a:solidFill>
              <a:srgbClr val="0AA17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D140F-DB9D-C2AF-E31C-9EFE4D7E8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2895600" cy="609600"/>
          </a:xfrm>
        </p:spPr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E29F9F-A154-86CB-3834-A37E8767AA7D}"/>
              </a:ext>
            </a:extLst>
          </p:cNvPr>
          <p:cNvSpPr txBox="1"/>
          <p:nvPr/>
        </p:nvSpPr>
        <p:spPr>
          <a:xfrm>
            <a:off x="381000" y="1352371"/>
            <a:ext cx="4343400" cy="1200329"/>
          </a:xfrm>
          <a:prstGeom prst="rect">
            <a:avLst/>
          </a:prstGeom>
          <a:noFill/>
          <a:ln w="12700">
            <a:solidFill>
              <a:srgbClr val="BB002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shared_ptr&lt;T&gt; load() {</a:t>
            </a:r>
          </a:p>
          <a:p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// No atomic op can decrement the ref count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protected_ptr = </a:t>
            </a:r>
            <a:r>
              <a:rPr lang="en-US" sz="1200" b="1" dirty="0">
                <a:solidFill>
                  <a:srgbClr val="BB0027"/>
                </a:solidFill>
                <a:effectLst/>
                <a:latin typeface="Consolas" panose="020B0609020204030204" pitchFamily="49" charset="0"/>
              </a:rPr>
              <a:t>protect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(&amp;ptr);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protected_ptr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-&gt;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increment_ref_count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shared_ptr&lt;T&gt;(protected_ptr);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sz="1200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protection is released 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B1B55-792D-DCD8-B738-742DC979A569}"/>
              </a:ext>
            </a:extLst>
          </p:cNvPr>
          <p:cNvSpPr txBox="1"/>
          <p:nvPr/>
        </p:nvSpPr>
        <p:spPr>
          <a:xfrm>
            <a:off x="381000" y="971550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std::atomic&lt;control_block*&gt; ptr;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167E36-17A8-714E-1629-2E202D079931}"/>
              </a:ext>
            </a:extLst>
          </p:cNvPr>
          <p:cNvSpPr/>
          <p:nvPr/>
        </p:nvSpPr>
        <p:spPr bwMode="auto">
          <a:xfrm>
            <a:off x="381000" y="2666105"/>
            <a:ext cx="4343400" cy="1070610"/>
          </a:xfrm>
          <a:prstGeom prst="rect">
            <a:avLst/>
          </a:prstGeom>
          <a:noFill/>
          <a:ln w="12700" cap="flat" cmpd="sng" algn="ctr">
            <a:solidFill>
              <a:srgbClr val="BB002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store(shared_ptr&lt;T&gt; desired) {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new_ptr = desired.release();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old_ptr =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ptr.exchange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(new_ptr);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(old_ptr !=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1200" b="1" dirty="0">
                <a:solidFill>
                  <a:srgbClr val="BB0027"/>
                </a:solidFill>
                <a:effectLst/>
                <a:latin typeface="Consolas" panose="020B0609020204030204" pitchFamily="49" charset="0"/>
              </a:rPr>
              <a:t>retire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(old_ptr);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40CE8-42EB-5BFD-3AD2-42AED494A867}"/>
              </a:ext>
            </a:extLst>
          </p:cNvPr>
          <p:cNvSpPr txBox="1"/>
          <p:nvPr/>
        </p:nvSpPr>
        <p:spPr>
          <a:xfrm>
            <a:off x="4800600" y="1352371"/>
            <a:ext cx="4038600" cy="2754600"/>
          </a:xfrm>
          <a:prstGeom prst="rect">
            <a:avLst/>
          </a:prstGeom>
          <a:noFill/>
          <a:ln w="12700">
            <a:solidFill>
              <a:srgbClr val="BB002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compare_exchange_weak(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shared_ptr&lt;T&gt;&amp; expected,</a:t>
            </a:r>
            <a:b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 shared_ptr&lt;T&gt;&amp;&amp; desired) {</a:t>
            </a:r>
          </a:p>
          <a:p>
            <a:endParaRPr lang="en-US" sz="5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control_block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* exp = 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expected.ctrl_block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control_block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* des = </a:t>
            </a:r>
            <a:r>
              <a:rPr lang="en-US" sz="1200" dirty="0" err="1">
                <a:solidFill>
                  <a:srgbClr val="000000"/>
                </a:solidFill>
                <a:latin typeface="Consolas" panose="020B0609020204030204" pitchFamily="49" charset="0"/>
              </a:rPr>
              <a:t>desired.ctrl_block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en-US" sz="12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(ptr.compare_exchange_strong(</a:t>
            </a:r>
            <a:r>
              <a:rPr lang="en-US" sz="12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exp,des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 {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(exp !=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nullptr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1200" b="1" dirty="0">
                <a:solidFill>
                  <a:srgbClr val="BB0027"/>
                </a:solidFill>
                <a:effectLst/>
                <a:latin typeface="Consolas" panose="020B0609020204030204" pitchFamily="49" charset="0"/>
              </a:rPr>
              <a:t>retire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(exp);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desired.release();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expected = load();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530D56-4398-9EE0-F442-9D21EC8F9B17}"/>
              </a:ext>
            </a:extLst>
          </p:cNvPr>
          <p:cNvSpPr txBox="1"/>
          <p:nvPr/>
        </p:nvSpPr>
        <p:spPr>
          <a:xfrm>
            <a:off x="381000" y="3850120"/>
            <a:ext cx="4351020" cy="830997"/>
          </a:xfrm>
          <a:prstGeom prst="rect">
            <a:avLst/>
          </a:prstGeom>
          <a:noFill/>
          <a:ln w="12700">
            <a:solidFill>
              <a:srgbClr val="BB0027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snapshot_ptr&lt;T&gt; get_snapshot() {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auto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protected_ptr = </a:t>
            </a:r>
            <a:r>
              <a:rPr lang="en-US" sz="1200" b="1" dirty="0">
                <a:solidFill>
                  <a:srgbClr val="BB0027"/>
                </a:solidFill>
                <a:effectLst/>
                <a:latin typeface="Consolas" panose="020B0609020204030204" pitchFamily="49" charset="0"/>
              </a:rPr>
              <a:t>protect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(&amp;ptr);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sz="12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snapshot_ptr&lt;T&gt;(move(protected_ptr));</a:t>
            </a:r>
          </a:p>
          <a:p>
            <a:r>
              <a:rPr lang="en-US" sz="12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6310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52FD6F-D5BE-A6F9-3318-911E9B8C7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43150"/>
            <a:ext cx="8229600" cy="457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Okay… but is it fast?</a:t>
            </a:r>
          </a:p>
        </p:txBody>
      </p:sp>
    </p:spTree>
    <p:extLst>
      <p:ext uri="{BB962C8B-B14F-4D97-AF65-F5344CB8AC3E}">
        <p14:creationId xmlns:p14="http://schemas.microsoft.com/office/powerpoint/2010/main" val="20886077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46858-95F2-524B-D01B-8C75E573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test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9F11C4D-E905-65EE-DA21-053B01C95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15" y="1824605"/>
            <a:ext cx="3685548" cy="27237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6AEDE67-4BC7-2F6E-B2BD-F353D4B4CD0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0"/>
          </a:blip>
          <a:stretch>
            <a:fillRect/>
          </a:stretch>
        </p:blipFill>
        <p:spPr>
          <a:xfrm>
            <a:off x="2362200" y="1820019"/>
            <a:ext cx="3703320" cy="273293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C0B3A6E-06E4-04B9-BFD8-B50C7CD4CA75}"/>
              </a:ext>
            </a:extLst>
          </p:cNvPr>
          <p:cNvGrpSpPr/>
          <p:nvPr/>
        </p:nvGrpSpPr>
        <p:grpSpPr>
          <a:xfrm>
            <a:off x="6085502" y="2322694"/>
            <a:ext cx="990600" cy="491182"/>
            <a:chOff x="4038600" y="2377133"/>
            <a:chExt cx="990600" cy="49118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0A3F931-FCF3-448D-D2E9-32069FA21470}"/>
                </a:ext>
              </a:extLst>
            </p:cNvPr>
            <p:cNvSpPr txBox="1"/>
            <p:nvPr/>
          </p:nvSpPr>
          <p:spPr>
            <a:xfrm>
              <a:off x="4038600" y="2377133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B0000"/>
                  </a:solidFill>
                </a:rPr>
                <a:t>atomic&lt;SP&gt;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D285B0E-D396-9763-D393-BCB8F8A55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4800" y="2571750"/>
              <a:ext cx="765551" cy="296565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9303D41-258D-1E1F-5E5A-91F9FB4675F7}"/>
              </a:ext>
            </a:extLst>
          </p:cNvPr>
          <p:cNvGrpSpPr/>
          <p:nvPr/>
        </p:nvGrpSpPr>
        <p:grpSpPr>
          <a:xfrm>
            <a:off x="6188741" y="1895764"/>
            <a:ext cx="762000" cy="288429"/>
            <a:chOff x="4152900" y="1978521"/>
            <a:chExt cx="762000" cy="28842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041C7B7-CA77-ACE8-D509-975029539ED1}"/>
                </a:ext>
              </a:extLst>
            </p:cNvPr>
            <p:cNvSpPr txBox="1"/>
            <p:nvPr/>
          </p:nvSpPr>
          <p:spPr>
            <a:xfrm>
              <a:off x="4152900" y="197852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Baseline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DAE4428-C33A-993F-7DDC-1F0658825A79}"/>
                </a:ext>
              </a:extLst>
            </p:cNvPr>
            <p:cNvCxnSpPr/>
            <p:nvPr/>
          </p:nvCxnSpPr>
          <p:spPr bwMode="auto">
            <a:xfrm>
              <a:off x="4152900" y="2266950"/>
              <a:ext cx="72745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43F29A0-067D-A249-D6F9-043E5F7A4B2C}"/>
              </a:ext>
            </a:extLst>
          </p:cNvPr>
          <p:cNvSpPr txBox="1"/>
          <p:nvPr/>
        </p:nvSpPr>
        <p:spPr>
          <a:xfrm>
            <a:off x="3589019" y="1184434"/>
            <a:ext cx="1902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72 core machine, 1TB RAM</a:t>
            </a:r>
            <a:br>
              <a:rPr lang="en-US" sz="1200" b="1" dirty="0"/>
            </a:br>
            <a:r>
              <a:rPr lang="en-US" sz="1200" b="1" dirty="0"/>
              <a:t>Lock-free BST, 100K keys</a:t>
            </a:r>
            <a:br>
              <a:rPr lang="en-US" sz="1200" b="1" dirty="0"/>
            </a:br>
            <a:r>
              <a:rPr lang="en-US" sz="1200" b="1" dirty="0"/>
              <a:t>99% reads, 1% updates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4D308AD-C2EE-F13C-0062-3F3109643AC3}"/>
              </a:ext>
            </a:extLst>
          </p:cNvPr>
          <p:cNvGrpSpPr/>
          <p:nvPr/>
        </p:nvGrpSpPr>
        <p:grpSpPr>
          <a:xfrm>
            <a:off x="6096000" y="2873353"/>
            <a:ext cx="914400" cy="498686"/>
            <a:chOff x="4023100" y="2890970"/>
            <a:chExt cx="914400" cy="498686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D9BB11E-4E03-7897-FDEE-A2A9D7809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01457" y="3069841"/>
              <a:ext cx="719585" cy="319815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BF0A9EC-04F4-8737-DBD5-5D0CDE361061}"/>
                </a:ext>
              </a:extLst>
            </p:cNvPr>
            <p:cNvSpPr txBox="1"/>
            <p:nvPr/>
          </p:nvSpPr>
          <p:spPr>
            <a:xfrm>
              <a:off x="4023100" y="289097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298DE6"/>
                  </a:solidFill>
                </a:rPr>
                <a:t>Hazard Ptr</a:t>
              </a: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AD4781C8-8670-0F3A-4E81-0D8F0C130EE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62200" y="1810585"/>
            <a:ext cx="3684594" cy="2730935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D7ADEF08-84FB-ED07-F6A5-09A631B4D238}"/>
              </a:ext>
            </a:extLst>
          </p:cNvPr>
          <p:cNvGrpSpPr/>
          <p:nvPr/>
        </p:nvGrpSpPr>
        <p:grpSpPr>
          <a:xfrm>
            <a:off x="6172200" y="3387363"/>
            <a:ext cx="744499" cy="475960"/>
            <a:chOff x="4039176" y="3150170"/>
            <a:chExt cx="744499" cy="47596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3407EEC-1B96-2628-7863-AD4CCA2B7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39176" y="3288670"/>
              <a:ext cx="744499" cy="33746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4913A61-7A2B-C2C6-70BF-4E5F5E0DD3F8}"/>
                </a:ext>
              </a:extLst>
            </p:cNvPr>
            <p:cNvSpPr txBox="1"/>
            <p:nvPr/>
          </p:nvSpPr>
          <p:spPr>
            <a:xfrm>
              <a:off x="4191000" y="3150170"/>
              <a:ext cx="4554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AA178"/>
                  </a:solidFill>
                </a:rPr>
                <a:t>RCU</a:t>
              </a:r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B13F8C0F-DE43-A80C-5E62-DCC6BC438428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56131" y="1802305"/>
            <a:ext cx="3711077" cy="2740732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66EF4CCB-0DFC-1BC7-FED1-0DAA8D547D28}"/>
              </a:ext>
            </a:extLst>
          </p:cNvPr>
          <p:cNvGrpSpPr/>
          <p:nvPr/>
        </p:nvGrpSpPr>
        <p:grpSpPr>
          <a:xfrm>
            <a:off x="7001091" y="2860269"/>
            <a:ext cx="849496" cy="580165"/>
            <a:chOff x="4979804" y="1837135"/>
            <a:chExt cx="849496" cy="580165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E69EC82-3450-A9A9-9F1B-9D60A4992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29200" y="2014399"/>
              <a:ext cx="750704" cy="402901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2D97F2D-0D76-39B0-51AF-3966940E6029}"/>
                </a:ext>
              </a:extLst>
            </p:cNvPr>
            <p:cNvSpPr txBox="1"/>
            <p:nvPr/>
          </p:nvSpPr>
          <p:spPr>
            <a:xfrm>
              <a:off x="4979804" y="1837135"/>
              <a:ext cx="849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D69E00"/>
                  </a:solidFill>
                </a:rPr>
                <a:t>NEW (HP)</a:t>
              </a:r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92598DE2-E7F3-DF38-A47A-24125F3BCA08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361609" y="1816275"/>
            <a:ext cx="3697091" cy="2748105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AE6F9D55-826E-89F6-FEE9-A751024B74E8}"/>
              </a:ext>
            </a:extLst>
          </p:cNvPr>
          <p:cNvGrpSpPr/>
          <p:nvPr/>
        </p:nvGrpSpPr>
        <p:grpSpPr>
          <a:xfrm>
            <a:off x="6993019" y="3353976"/>
            <a:ext cx="982658" cy="497917"/>
            <a:chOff x="4906326" y="3427152"/>
            <a:chExt cx="982658" cy="497917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A3EB56C-16B8-FED1-3C46-2E5B16BA4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78443" y="3624473"/>
              <a:ext cx="744499" cy="300596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73AFFF2-72AD-EBAA-539C-50E6153A6325}"/>
                </a:ext>
              </a:extLst>
            </p:cNvPr>
            <p:cNvSpPr txBox="1"/>
            <p:nvPr/>
          </p:nvSpPr>
          <p:spPr>
            <a:xfrm>
              <a:off x="4906326" y="3427152"/>
              <a:ext cx="9826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7D64F0"/>
                  </a:solidFill>
                </a:rPr>
                <a:t>NEW (RCU)</a:t>
              </a: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B096A60D-FBDE-4F72-9EB0-1E8D89C53C56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39670" y="1827812"/>
            <a:ext cx="3718230" cy="273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5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67DCF-9F1D-C2B5-88E5-944F0E61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final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FBCF9-EEB4-5985-0D28-DA499B1162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4495800" cy="1371600"/>
          </a:xfrm>
        </p:spPr>
        <p:txBody>
          <a:bodyPr/>
          <a:lstStyle/>
          <a:p>
            <a:pPr marL="0" indent="0"/>
            <a:r>
              <a:rPr lang="en-US" sz="1600" b="1" dirty="0"/>
              <a:t>Fun 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Only single-word 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bit-stealing / pointer packing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also support weak pointers!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C997B9-24BC-A9C3-8035-0A19F0C0E8F2}"/>
              </a:ext>
            </a:extLst>
          </p:cNvPr>
          <p:cNvSpPr txBox="1">
            <a:spLocks/>
          </p:cNvSpPr>
          <p:nvPr/>
        </p:nvSpPr>
        <p:spPr bwMode="auto">
          <a:xfrm>
            <a:off x="457200" y="2647950"/>
            <a:ext cx="495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marL="0" indent="0"/>
            <a:r>
              <a:rPr lang="en-US" sz="1600" b="1" kern="0" dirty="0"/>
              <a:t>TODOs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/>
              <a:t>Better name than </a:t>
            </a:r>
            <a:r>
              <a:rPr lang="en-US" sz="1600" b="1" kern="0" dirty="0">
                <a:solidFill>
                  <a:srgbClr val="BB0027"/>
                </a:solidFill>
              </a:rPr>
              <a:t>deferred_shared_ptr</a:t>
            </a:r>
            <a:r>
              <a:rPr lang="en-US" sz="1600" kern="0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/>
              <a:t>Production-quality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0" dirty="0"/>
              <a:t>Proposal for TS / standard?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08042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2CA60-5ABC-707B-62A3-424E9EA7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2CC9E-B7ED-8BB5-A1FD-FF5FE63293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984412"/>
            <a:ext cx="8229600" cy="412956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Can we get the best of both worlds?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58FE72-4B9D-2FF8-5006-99035E9E8DF1}"/>
              </a:ext>
            </a:extLst>
          </p:cNvPr>
          <p:cNvGrpSpPr/>
          <p:nvPr/>
        </p:nvGrpSpPr>
        <p:grpSpPr>
          <a:xfrm>
            <a:off x="2876550" y="1833034"/>
            <a:ext cx="3390900" cy="1957916"/>
            <a:chOff x="2667000" y="2823634"/>
            <a:chExt cx="3390900" cy="195791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CF99F44-8BB2-88DC-4BB9-734AE3753070}"/>
                </a:ext>
              </a:extLst>
            </p:cNvPr>
            <p:cNvSpPr/>
            <p:nvPr/>
          </p:nvSpPr>
          <p:spPr bwMode="auto">
            <a:xfrm>
              <a:off x="2667000" y="2823634"/>
              <a:ext cx="1981200" cy="15945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BA81035-DA24-84BD-22E2-5C217B83D416}"/>
                </a:ext>
              </a:extLst>
            </p:cNvPr>
            <p:cNvSpPr/>
            <p:nvPr/>
          </p:nvSpPr>
          <p:spPr bwMode="auto">
            <a:xfrm>
              <a:off x="3886200" y="2823634"/>
              <a:ext cx="1981200" cy="15945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5E8A30-D850-0B3E-A3E9-878DDA4DFA82}"/>
                </a:ext>
              </a:extLst>
            </p:cNvPr>
            <p:cNvSpPr txBox="1"/>
            <p:nvPr/>
          </p:nvSpPr>
          <p:spPr>
            <a:xfrm>
              <a:off x="4656667" y="3249452"/>
              <a:ext cx="103496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Hazard ptrs</a:t>
              </a:r>
              <a:br>
                <a:rPr lang="en-US" sz="1400" b="1" dirty="0"/>
              </a:br>
              <a:br>
                <a:rPr lang="en-US" sz="1400" b="1" dirty="0"/>
              </a:br>
              <a:r>
                <a:rPr lang="en-US" sz="1400" b="1" dirty="0"/>
                <a:t>RCU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2FD1BA-5F7F-08BC-94B8-BA9205DBE388}"/>
                </a:ext>
              </a:extLst>
            </p:cNvPr>
            <p:cNvSpPr txBox="1"/>
            <p:nvPr/>
          </p:nvSpPr>
          <p:spPr>
            <a:xfrm>
              <a:off x="2857500" y="3357174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atomic</a:t>
              </a:r>
              <a:br>
                <a:rPr lang="en-US" sz="1400" b="1" dirty="0"/>
              </a:br>
              <a:r>
                <a:rPr lang="en-US" sz="1400" b="1" dirty="0"/>
                <a:t>shared_ptr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8E9762E-7225-9F9E-6AAC-9ABB1B5C81EB}"/>
                </a:ext>
              </a:extLst>
            </p:cNvPr>
            <p:cNvSpPr txBox="1"/>
            <p:nvPr/>
          </p:nvSpPr>
          <p:spPr>
            <a:xfrm>
              <a:off x="3086100" y="4442996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Easy to use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934581-E6EE-1750-CDD3-0CC73AF5D96F}"/>
                </a:ext>
              </a:extLst>
            </p:cNvPr>
            <p:cNvSpPr txBox="1"/>
            <p:nvPr/>
          </p:nvSpPr>
          <p:spPr>
            <a:xfrm>
              <a:off x="4229100" y="4430437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High performance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97B3C6A-3043-1BF6-A2EF-89193EDCF738}"/>
              </a:ext>
            </a:extLst>
          </p:cNvPr>
          <p:cNvSpPr txBox="1"/>
          <p:nvPr/>
        </p:nvSpPr>
        <p:spPr>
          <a:xfrm>
            <a:off x="4136737" y="2263660"/>
            <a:ext cx="69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THIS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TALK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C63D19-1900-F9C5-7F19-8375A75B5328}"/>
              </a:ext>
            </a:extLst>
          </p:cNvPr>
          <p:cNvSpPr txBox="1">
            <a:spLocks/>
          </p:cNvSpPr>
          <p:nvPr/>
        </p:nvSpPr>
        <p:spPr bwMode="auto">
          <a:xfrm>
            <a:off x="323850" y="3867150"/>
            <a:ext cx="8229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6350" indent="-6350" algn="l" rtl="0" eaLnBrk="1" fontAlgn="base" hangingPunct="1">
              <a:spcBef>
                <a:spcPts val="6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2pPr>
            <a:lvl3pPr marL="12001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3pPr>
            <a:lvl4pPr marL="16573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Arial" charset="0"/>
              <a:buChar char="•"/>
              <a:defRPr sz="140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4pPr>
            <a:lvl5pPr marL="2057400" indent="-228600" algn="l" rtl="0" eaLnBrk="1" fontAlgn="base" hangingPunct="1">
              <a:spcBef>
                <a:spcPts val="600"/>
              </a:spcBef>
              <a:spcAft>
                <a:spcPct val="0"/>
              </a:spcAft>
              <a:buSzPct val="110000"/>
              <a:buFont typeface=".AppleSystemUIFont" charset="-120"/>
              <a:buChar char="–"/>
              <a:defRPr sz="1400" i="1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-110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b="1" kern="0" dirty="0">
                <a:solidFill>
                  <a:srgbClr val="C00000"/>
                </a:solidFill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123088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D7DA9-AD94-8AFD-5C3B-F17A877B5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Optimized hand-over-hand traversal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925E8-38CF-DCB2-82AF-2B57F52B571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May be called by multiple concurrent readers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find(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T&amp; val)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snapshot_ptr&lt;Node&gt; prev =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head.get_snapshot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snapshot_ptr&lt;Node&gt; cur =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head.get_snapshot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(!cur)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(cur-&gt;value == val)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std::swap(prev, cur);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cur.</a:t>
            </a:r>
            <a:r>
              <a:rPr lang="en-US" b="1" dirty="0" err="1">
                <a:solidFill>
                  <a:srgbClr val="C00000"/>
                </a:solidFill>
                <a:effectLst/>
                <a:latin typeface="Consolas" panose="020B0609020204030204" pitchFamily="49" charset="0"/>
              </a:rPr>
              <a:t>reuse_protection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(cur-&gt;next);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}</a:t>
            </a:r>
          </a:p>
          <a:p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658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243A2-0A7E-AF58-E7FA-00F06E00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BST workloads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F5C93-F9F8-3BBD-0FC4-A8C5659FB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57350"/>
            <a:ext cx="2694279" cy="1981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0517BB-C4A4-2738-F5AD-147097389ABD}"/>
              </a:ext>
            </a:extLst>
          </p:cNvPr>
          <p:cNvSpPr txBox="1"/>
          <p:nvPr/>
        </p:nvSpPr>
        <p:spPr>
          <a:xfrm>
            <a:off x="1347125" y="1281046"/>
            <a:ext cx="1271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10% updates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16D10F-AA7E-EE11-31E9-F522711FC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027" y="1657349"/>
            <a:ext cx="2715840" cy="20688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FCE3A4-094A-2DC8-680C-7C30C15F04CE}"/>
              </a:ext>
            </a:extLst>
          </p:cNvPr>
          <p:cNvSpPr txBox="1"/>
          <p:nvPr/>
        </p:nvSpPr>
        <p:spPr>
          <a:xfrm>
            <a:off x="4146404" y="1273665"/>
            <a:ext cx="1271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50% updates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D54FDC-5C42-E0E9-BBC4-8C9CCC4ED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324" y="1613534"/>
            <a:ext cx="2711846" cy="20688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822D0A0-9189-F052-22D8-E8BB0C93F683}"/>
              </a:ext>
            </a:extLst>
          </p:cNvPr>
          <p:cNvSpPr txBox="1"/>
          <p:nvPr/>
        </p:nvSpPr>
        <p:spPr>
          <a:xfrm>
            <a:off x="6858000" y="1262285"/>
            <a:ext cx="1551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100M node tree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5BF9BC-A631-096D-DDE8-AB42E12610F8}"/>
              </a:ext>
            </a:extLst>
          </p:cNvPr>
          <p:cNvGrpSpPr/>
          <p:nvPr/>
        </p:nvGrpSpPr>
        <p:grpSpPr>
          <a:xfrm>
            <a:off x="2999079" y="3979835"/>
            <a:ext cx="990600" cy="491182"/>
            <a:chOff x="4038600" y="2377133"/>
            <a:chExt cx="990600" cy="49118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D40796E-3B32-E78B-8BCA-7435E99C02FB}"/>
                </a:ext>
              </a:extLst>
            </p:cNvPr>
            <p:cNvSpPr txBox="1"/>
            <p:nvPr/>
          </p:nvSpPr>
          <p:spPr>
            <a:xfrm>
              <a:off x="4038600" y="2377133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B0000"/>
                  </a:solidFill>
                </a:rPr>
                <a:t>atomic&lt;SP&gt;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CBF13F-380D-CE78-5960-BCF94C011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4800" y="2571750"/>
              <a:ext cx="765551" cy="296565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057CF1-72EA-46A2-6506-CAAB6B4922C0}"/>
              </a:ext>
            </a:extLst>
          </p:cNvPr>
          <p:cNvGrpSpPr/>
          <p:nvPr/>
        </p:nvGrpSpPr>
        <p:grpSpPr>
          <a:xfrm>
            <a:off x="2222772" y="4052604"/>
            <a:ext cx="762000" cy="288429"/>
            <a:chOff x="4152900" y="1978521"/>
            <a:chExt cx="762000" cy="2884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522569-9B05-D652-64CC-F838D91E29B2}"/>
                </a:ext>
              </a:extLst>
            </p:cNvPr>
            <p:cNvSpPr txBox="1"/>
            <p:nvPr/>
          </p:nvSpPr>
          <p:spPr>
            <a:xfrm>
              <a:off x="4152900" y="197852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Baseline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2410B64-FC7C-E3C1-3363-5C02A367185E}"/>
                </a:ext>
              </a:extLst>
            </p:cNvPr>
            <p:cNvCxnSpPr/>
            <p:nvPr/>
          </p:nvCxnSpPr>
          <p:spPr bwMode="auto">
            <a:xfrm>
              <a:off x="4152900" y="2266950"/>
              <a:ext cx="72745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8AF4237-820C-8E15-64A9-035698E77E2E}"/>
              </a:ext>
            </a:extLst>
          </p:cNvPr>
          <p:cNvGrpSpPr/>
          <p:nvPr/>
        </p:nvGrpSpPr>
        <p:grpSpPr>
          <a:xfrm>
            <a:off x="3867948" y="3972331"/>
            <a:ext cx="914400" cy="498686"/>
            <a:chOff x="4023100" y="2890970"/>
            <a:chExt cx="914400" cy="49868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DFA6C77-9B91-8D55-ED48-F9F9C49FD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01457" y="3069841"/>
              <a:ext cx="719585" cy="31981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899FA5-0676-F4BD-D063-D17F37261743}"/>
                </a:ext>
              </a:extLst>
            </p:cNvPr>
            <p:cNvSpPr txBox="1"/>
            <p:nvPr/>
          </p:nvSpPr>
          <p:spPr>
            <a:xfrm>
              <a:off x="4023100" y="289097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298DE6"/>
                  </a:solidFill>
                </a:rPr>
                <a:t>Hazard Ptr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0014EF-810C-4785-12F3-E7DAE8C33F95}"/>
              </a:ext>
            </a:extLst>
          </p:cNvPr>
          <p:cNvGrpSpPr/>
          <p:nvPr/>
        </p:nvGrpSpPr>
        <p:grpSpPr>
          <a:xfrm>
            <a:off x="5520821" y="4018854"/>
            <a:ext cx="744499" cy="475960"/>
            <a:chOff x="4039176" y="3150170"/>
            <a:chExt cx="744499" cy="47596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BE30FBD-18FE-0201-B402-251F8D8EB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39176" y="3288670"/>
              <a:ext cx="744499" cy="33746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BCDDDA-E14B-7493-C28B-4E7032220D1D}"/>
                </a:ext>
              </a:extLst>
            </p:cNvPr>
            <p:cNvSpPr txBox="1"/>
            <p:nvPr/>
          </p:nvSpPr>
          <p:spPr>
            <a:xfrm>
              <a:off x="4191000" y="3150170"/>
              <a:ext cx="4554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AA178"/>
                  </a:solidFill>
                </a:rPr>
                <a:t>RCU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2939E9-5124-0393-F115-D329879B7637}"/>
              </a:ext>
            </a:extLst>
          </p:cNvPr>
          <p:cNvGrpSpPr/>
          <p:nvPr/>
        </p:nvGrpSpPr>
        <p:grpSpPr>
          <a:xfrm>
            <a:off x="4665890" y="3959247"/>
            <a:ext cx="849496" cy="580165"/>
            <a:chOff x="4979804" y="1837135"/>
            <a:chExt cx="849496" cy="58016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097F883-8581-BE8A-A6E5-2BC6954CD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29200" y="2014399"/>
              <a:ext cx="750704" cy="40290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65D75A7-1370-3658-F5F2-D63D67C78166}"/>
                </a:ext>
              </a:extLst>
            </p:cNvPr>
            <p:cNvSpPr txBox="1"/>
            <p:nvPr/>
          </p:nvSpPr>
          <p:spPr>
            <a:xfrm>
              <a:off x="4979804" y="1837135"/>
              <a:ext cx="849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D69E00"/>
                  </a:solidFill>
                </a:rPr>
                <a:t>NEW (HP)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A1B5BB-2B93-A033-0254-15C93964F0F8}"/>
              </a:ext>
            </a:extLst>
          </p:cNvPr>
          <p:cNvGrpSpPr/>
          <p:nvPr/>
        </p:nvGrpSpPr>
        <p:grpSpPr>
          <a:xfrm>
            <a:off x="6260843" y="3973100"/>
            <a:ext cx="982658" cy="497917"/>
            <a:chOff x="4906326" y="3427152"/>
            <a:chExt cx="982658" cy="497917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6D21297-4663-D966-74E6-148EA07C6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78443" y="3624473"/>
              <a:ext cx="744499" cy="300596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4AFDDB6-A825-F1DA-C68A-460F6F31822C}"/>
                </a:ext>
              </a:extLst>
            </p:cNvPr>
            <p:cNvSpPr txBox="1"/>
            <p:nvPr/>
          </p:nvSpPr>
          <p:spPr>
            <a:xfrm>
              <a:off x="4906326" y="3427152"/>
              <a:ext cx="9826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7D64F0"/>
                  </a:solidFill>
                </a:rPr>
                <a:t>NEW (RCU)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5556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E612A-D9F9-8CD4-1D89-37C2788C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data structures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9A364F-C860-4A70-2045-1445CBB681A4}"/>
              </a:ext>
            </a:extLst>
          </p:cNvPr>
          <p:cNvGrpSpPr/>
          <p:nvPr/>
        </p:nvGrpSpPr>
        <p:grpSpPr>
          <a:xfrm>
            <a:off x="2999079" y="3979835"/>
            <a:ext cx="990600" cy="491182"/>
            <a:chOff x="4038600" y="2377133"/>
            <a:chExt cx="990600" cy="4911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B82BE7-B251-72B3-F641-BFFDB296B07C}"/>
                </a:ext>
              </a:extLst>
            </p:cNvPr>
            <p:cNvSpPr txBox="1"/>
            <p:nvPr/>
          </p:nvSpPr>
          <p:spPr>
            <a:xfrm>
              <a:off x="4038600" y="2377133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B0000"/>
                  </a:solidFill>
                </a:rPr>
                <a:t>atomic&lt;SP&gt;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CAD9E1-CDBB-C2A7-7EF4-A359D15C0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14800" y="2571750"/>
              <a:ext cx="765551" cy="296565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E83BD09-7514-F8BC-03B5-07768CD3CB39}"/>
              </a:ext>
            </a:extLst>
          </p:cNvPr>
          <p:cNvGrpSpPr/>
          <p:nvPr/>
        </p:nvGrpSpPr>
        <p:grpSpPr>
          <a:xfrm>
            <a:off x="2222772" y="4052604"/>
            <a:ext cx="762000" cy="288429"/>
            <a:chOff x="4152900" y="1978521"/>
            <a:chExt cx="762000" cy="2884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D8EADA-9618-CB8C-E583-0AA7CB27FED7}"/>
                </a:ext>
              </a:extLst>
            </p:cNvPr>
            <p:cNvSpPr txBox="1"/>
            <p:nvPr/>
          </p:nvSpPr>
          <p:spPr>
            <a:xfrm>
              <a:off x="4152900" y="197852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Baseline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E65C12-9132-2EB1-3C69-621D494094E1}"/>
                </a:ext>
              </a:extLst>
            </p:cNvPr>
            <p:cNvCxnSpPr/>
            <p:nvPr/>
          </p:nvCxnSpPr>
          <p:spPr bwMode="auto">
            <a:xfrm>
              <a:off x="4152900" y="2266950"/>
              <a:ext cx="727451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240607-5367-B7F1-43B8-3EDB9092366E}"/>
              </a:ext>
            </a:extLst>
          </p:cNvPr>
          <p:cNvGrpSpPr/>
          <p:nvPr/>
        </p:nvGrpSpPr>
        <p:grpSpPr>
          <a:xfrm>
            <a:off x="3867948" y="3972331"/>
            <a:ext cx="914400" cy="498686"/>
            <a:chOff x="4023100" y="2890970"/>
            <a:chExt cx="914400" cy="49868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60941D7-89CE-6609-E149-420BFDD0E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1457" y="3069841"/>
              <a:ext cx="719585" cy="31981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EBA69B-9E3F-DDFD-2104-2BBE24D46DC2}"/>
                </a:ext>
              </a:extLst>
            </p:cNvPr>
            <p:cNvSpPr txBox="1"/>
            <p:nvPr/>
          </p:nvSpPr>
          <p:spPr>
            <a:xfrm>
              <a:off x="4023100" y="2890970"/>
              <a:ext cx="914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298DE6"/>
                  </a:solidFill>
                </a:rPr>
                <a:t>Hazard Ptr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B34E171-52E8-F486-99DF-CCF40AD5B7E6}"/>
              </a:ext>
            </a:extLst>
          </p:cNvPr>
          <p:cNvGrpSpPr/>
          <p:nvPr/>
        </p:nvGrpSpPr>
        <p:grpSpPr>
          <a:xfrm>
            <a:off x="5520821" y="4018854"/>
            <a:ext cx="744499" cy="475960"/>
            <a:chOff x="4039176" y="3150170"/>
            <a:chExt cx="744499" cy="47596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9EC07C3-1713-46B1-1F7B-01D00D003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9176" y="3288670"/>
              <a:ext cx="744499" cy="337460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C263A77-5AF7-27AA-EADC-FC2920E455CF}"/>
                </a:ext>
              </a:extLst>
            </p:cNvPr>
            <p:cNvSpPr txBox="1"/>
            <p:nvPr/>
          </p:nvSpPr>
          <p:spPr>
            <a:xfrm>
              <a:off x="4191000" y="3150170"/>
              <a:ext cx="4554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AA178"/>
                  </a:solidFill>
                </a:rPr>
                <a:t>RCU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98A163-37D6-E072-C7D4-0B1DE0798873}"/>
              </a:ext>
            </a:extLst>
          </p:cNvPr>
          <p:cNvGrpSpPr/>
          <p:nvPr/>
        </p:nvGrpSpPr>
        <p:grpSpPr>
          <a:xfrm>
            <a:off x="4665890" y="3959247"/>
            <a:ext cx="849496" cy="580165"/>
            <a:chOff x="4979804" y="1837135"/>
            <a:chExt cx="849496" cy="580165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A1A6FC2-AD64-52D8-629E-025EC2380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9200" y="2014399"/>
              <a:ext cx="750704" cy="402901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676C8AC-EBEE-708D-220D-425CEC34F4FE}"/>
                </a:ext>
              </a:extLst>
            </p:cNvPr>
            <p:cNvSpPr txBox="1"/>
            <p:nvPr/>
          </p:nvSpPr>
          <p:spPr>
            <a:xfrm>
              <a:off x="4979804" y="1837135"/>
              <a:ext cx="8494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D69E00"/>
                  </a:solidFill>
                </a:rPr>
                <a:t>NEW (HP)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B8EFA62-C57D-843A-3943-58BBCBA53EC1}"/>
              </a:ext>
            </a:extLst>
          </p:cNvPr>
          <p:cNvGrpSpPr/>
          <p:nvPr/>
        </p:nvGrpSpPr>
        <p:grpSpPr>
          <a:xfrm>
            <a:off x="6260843" y="3973100"/>
            <a:ext cx="982658" cy="497917"/>
            <a:chOff x="4906326" y="3427152"/>
            <a:chExt cx="982658" cy="49791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720719E-08DC-D420-B6DC-9C27A553E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78443" y="3624473"/>
              <a:ext cx="744499" cy="300596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E227166-7C0C-788C-D058-1C106BDD09D2}"/>
                </a:ext>
              </a:extLst>
            </p:cNvPr>
            <p:cNvSpPr txBox="1"/>
            <p:nvPr/>
          </p:nvSpPr>
          <p:spPr>
            <a:xfrm>
              <a:off x="4906326" y="3427152"/>
              <a:ext cx="9826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7D64F0"/>
                  </a:solidFill>
                </a:rPr>
                <a:t>NEW (RCU)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46FA4C3F-7491-9EB1-E247-1F84EC76780F}"/>
              </a:ext>
            </a:extLst>
          </p:cNvPr>
          <p:cNvSpPr txBox="1"/>
          <p:nvPr/>
        </p:nvSpPr>
        <p:spPr>
          <a:xfrm>
            <a:off x="2187175" y="1003821"/>
            <a:ext cx="1885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Linked list</a:t>
            </a:r>
            <a:br>
              <a:rPr lang="en-US" sz="1400" b="1" dirty="0"/>
            </a:br>
            <a:r>
              <a:rPr lang="en-US" sz="1400" b="1" dirty="0"/>
              <a:t>1000 nodes, 90% reads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09DB03D-74F0-7481-BD4F-67FDB14110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1578491"/>
            <a:ext cx="2880961" cy="21871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F90D6AB-E5B5-681F-8EB2-C74FA158AB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00" y="1547981"/>
            <a:ext cx="3053620" cy="225967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710027E-4A7B-2896-70D6-893E570CF679}"/>
              </a:ext>
            </a:extLst>
          </p:cNvPr>
          <p:cNvSpPr txBox="1"/>
          <p:nvPr/>
        </p:nvSpPr>
        <p:spPr>
          <a:xfrm>
            <a:off x="5390426" y="983205"/>
            <a:ext cx="1885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/>
              <a:t>Hashtable</a:t>
            </a:r>
            <a:br>
              <a:rPr lang="en-US" sz="1400" b="1" dirty="0"/>
            </a:br>
            <a:r>
              <a:rPr lang="en-US" sz="1400" b="1" dirty="0"/>
              <a:t>100k nodes, 90% reads</a:t>
            </a:r>
          </a:p>
        </p:txBody>
      </p:sp>
    </p:spTree>
    <p:extLst>
      <p:ext uri="{BB962C8B-B14F-4D97-AF65-F5344CB8AC3E}">
        <p14:creationId xmlns:p14="http://schemas.microsoft.com/office/powerpoint/2010/main" val="330396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276A5-0974-5DBB-4F58-24F8F1322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review: Smart pointers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3E4C177-5269-B380-FC29-A99338FE9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911163"/>
              </p:ext>
            </p:extLst>
          </p:nvPr>
        </p:nvGraphicFramePr>
        <p:xfrm>
          <a:off x="533400" y="1276350"/>
          <a:ext cx="8077200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647">
                  <a:extLst>
                    <a:ext uri="{9D8B030D-6E8A-4147-A177-3AD203B41FA5}">
                      <a16:colId xmlns:a16="http://schemas.microsoft.com/office/drawing/2014/main" val="4006557988"/>
                    </a:ext>
                  </a:extLst>
                </a:gridCol>
                <a:gridCol w="5701553">
                  <a:extLst>
                    <a:ext uri="{9D8B030D-6E8A-4147-A177-3AD203B41FA5}">
                      <a16:colId xmlns:a16="http://schemas.microsoft.com/office/drawing/2014/main" val="112173128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Pointer type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Description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2060951832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std::unique_ptr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Manages a resource with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exclusive ownership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Move-only. Not copyable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21710264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std::shared_ptr</a:t>
                      </a: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Manages a resource with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shared ownership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Effectively requires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reference counting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2080036147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std::</a:t>
                      </a: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weak_ptr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 non-owning reference to a shared resource</a:t>
                      </a:r>
                    </a:p>
                  </a:txBody>
                  <a:tcPr marT="91440" marB="91440"/>
                </a:tc>
                <a:extLst>
                  <a:ext uri="{0D108BD9-81ED-4DB2-BD59-A6C34878D82A}">
                    <a16:rowId xmlns:a16="http://schemas.microsoft.com/office/drawing/2014/main" val="424560420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C82C64C-E800-BF45-9A28-773BB29E2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495332"/>
              </p:ext>
            </p:extLst>
          </p:nvPr>
        </p:nvGraphicFramePr>
        <p:xfrm>
          <a:off x="533400" y="1276350"/>
          <a:ext cx="8077200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647">
                  <a:extLst>
                    <a:ext uri="{9D8B030D-6E8A-4147-A177-3AD203B41FA5}">
                      <a16:colId xmlns:a16="http://schemas.microsoft.com/office/drawing/2014/main" val="4006557988"/>
                    </a:ext>
                  </a:extLst>
                </a:gridCol>
                <a:gridCol w="5701553">
                  <a:extLst>
                    <a:ext uri="{9D8B030D-6E8A-4147-A177-3AD203B41FA5}">
                      <a16:colId xmlns:a16="http://schemas.microsoft.com/office/drawing/2014/main" val="112173128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lt1">
                              <a:alpha val="20000"/>
                            </a:schemeClr>
                          </a:solidFill>
                        </a:rPr>
                        <a:t>Pointer type</a:t>
                      </a:r>
                    </a:p>
                  </a:txBody>
                  <a:tcPr marT="91440" marB="91440"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lt1">
                              <a:alpha val="20000"/>
                            </a:schemeClr>
                          </a:solidFill>
                        </a:rPr>
                        <a:t>Description</a:t>
                      </a:r>
                    </a:p>
                  </a:txBody>
                  <a:tcPr marT="91440" marB="91440"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951832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dk1">
                              <a:alpha val="2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std::unique_ptr</a:t>
                      </a:r>
                    </a:p>
                  </a:txBody>
                  <a:tcPr marT="91440" marB="91440"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dk1">
                              <a:alpha val="20000"/>
                            </a:schemeClr>
                          </a:solidFill>
                        </a:rPr>
                        <a:t>Manages a resource with </a:t>
                      </a:r>
                      <a:r>
                        <a:rPr lang="en-US" b="1" dirty="0">
                          <a:solidFill>
                            <a:srgbClr val="C00000">
                              <a:alpha val="20000"/>
                            </a:srgbClr>
                          </a:solidFill>
                        </a:rPr>
                        <a:t>exclusive ownership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>
                              <a:alpha val="20000"/>
                            </a:schemeClr>
                          </a:solidFill>
                        </a:rPr>
                        <a:t>Move-only. Not copyable</a:t>
                      </a:r>
                    </a:p>
                  </a:txBody>
                  <a:tcPr marT="91440" marB="91440"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0264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dk1">
                              <a:alpha val="2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std::shared_ptr</a:t>
                      </a:r>
                    </a:p>
                  </a:txBody>
                  <a:tcPr marT="91440" marB="91440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dk1">
                              <a:alpha val="20000"/>
                            </a:schemeClr>
                          </a:solidFill>
                        </a:rPr>
                        <a:t>Manages a resource with </a:t>
                      </a:r>
                      <a:r>
                        <a:rPr lang="en-US" b="1" dirty="0">
                          <a:solidFill>
                            <a:srgbClr val="C00000">
                              <a:alpha val="20000"/>
                            </a:srgbClr>
                          </a:solidFill>
                        </a:rPr>
                        <a:t>shared ownership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>
                              <a:alpha val="20000"/>
                            </a:schemeClr>
                          </a:solidFill>
                        </a:rPr>
                        <a:t>Effectively requires </a:t>
                      </a:r>
                      <a:r>
                        <a:rPr lang="en-US" b="1" dirty="0">
                          <a:solidFill>
                            <a:srgbClr val="C00000">
                              <a:alpha val="20000"/>
                            </a:srgbClr>
                          </a:solidFill>
                        </a:rPr>
                        <a:t>reference counting</a:t>
                      </a:r>
                      <a:endParaRPr lang="en-US" b="1" dirty="0">
                        <a:solidFill>
                          <a:schemeClr val="tx1">
                            <a:alpha val="20000"/>
                          </a:schemeClr>
                        </a:solidFill>
                      </a:endParaRPr>
                    </a:p>
                  </a:txBody>
                  <a:tcPr marT="91440" marB="91440"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036147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dk1">
                              <a:alpha val="2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std::</a:t>
                      </a:r>
                      <a:r>
                        <a:rPr lang="en-US" b="1" dirty="0" err="1">
                          <a:solidFill>
                            <a:schemeClr val="dk1">
                              <a:alpha val="20000"/>
                            </a:schemeClr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weak_ptr</a:t>
                      </a:r>
                      <a:endParaRPr lang="en-US" b="1" dirty="0">
                        <a:solidFill>
                          <a:schemeClr val="dk1">
                            <a:alpha val="20000"/>
                          </a:schemeClr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91440" marB="91440"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dk1">
                              <a:alpha val="20000"/>
                            </a:schemeClr>
                          </a:solidFill>
                        </a:rPr>
                        <a:t>A non-owning reference to a shared resource</a:t>
                      </a:r>
                    </a:p>
                  </a:txBody>
                  <a:tcPr marT="91440" marB="91440"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6042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24FF57B-B737-29E5-FB51-288D61C6A2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785509"/>
              </p:ext>
            </p:extLst>
          </p:nvPr>
        </p:nvGraphicFramePr>
        <p:xfrm>
          <a:off x="533400" y="2461260"/>
          <a:ext cx="80772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647">
                  <a:extLst>
                    <a:ext uri="{9D8B030D-6E8A-4147-A177-3AD203B41FA5}">
                      <a16:colId xmlns:a16="http://schemas.microsoft.com/office/drawing/2014/main" val="3078383373"/>
                    </a:ext>
                  </a:extLst>
                </a:gridCol>
                <a:gridCol w="5701553">
                  <a:extLst>
                    <a:ext uri="{9D8B030D-6E8A-4147-A177-3AD203B41FA5}">
                      <a16:colId xmlns:a16="http://schemas.microsoft.com/office/drawing/2014/main" val="896437528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dk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std::shared_ptr</a:t>
                      </a:r>
                    </a:p>
                  </a:txBody>
                  <a:tcPr marT="91440" marB="9144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dk1"/>
                          </a:solidFill>
                        </a:rPr>
                        <a:t>Manages a resource with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shared ownership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Effectively requires </a:t>
                      </a: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reference counting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marT="91440" marB="91440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719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43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AD243-ED9D-BD18-091D-C885F2DC7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concurrent memory management problem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872394A-51B1-8569-CE15-B611EAAFA324}"/>
              </a:ext>
            </a:extLst>
          </p:cNvPr>
          <p:cNvSpPr/>
          <p:nvPr/>
        </p:nvSpPr>
        <p:spPr bwMode="auto">
          <a:xfrm>
            <a:off x="1371600" y="2266950"/>
            <a:ext cx="10287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A   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next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2E8DB8-DA88-825E-6026-F51D3D5F9A8B}"/>
              </a:ext>
            </a:extLst>
          </p:cNvPr>
          <p:cNvSpPr/>
          <p:nvPr/>
        </p:nvSpPr>
        <p:spPr bwMode="auto">
          <a:xfrm>
            <a:off x="3848100" y="2285850"/>
            <a:ext cx="10287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B   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next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F78B48-EBAA-74F1-29C9-8D2C15917C61}"/>
              </a:ext>
            </a:extLst>
          </p:cNvPr>
          <p:cNvSpPr/>
          <p:nvPr/>
        </p:nvSpPr>
        <p:spPr bwMode="auto">
          <a:xfrm>
            <a:off x="6400799" y="2266950"/>
            <a:ext cx="1028699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C   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next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EB8EEA-2244-970C-9805-A4BC784B170D}"/>
              </a:ext>
            </a:extLst>
          </p:cNvPr>
          <p:cNvCxnSpPr>
            <a:cxnSpLocks/>
            <a:stCxn id="4" idx="3"/>
          </p:cNvCxnSpPr>
          <p:nvPr/>
        </p:nvCxnSpPr>
        <p:spPr bwMode="auto">
          <a:xfrm>
            <a:off x="2400300" y="2609850"/>
            <a:ext cx="1447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64DC07-1CDC-8D35-1546-AAC033CBF457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 bwMode="auto">
          <a:xfrm flipV="1">
            <a:off x="4876800" y="2609850"/>
            <a:ext cx="1523999" cy="18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FDB949-4BDE-F8E5-1204-6FF0181A463D}"/>
              </a:ext>
            </a:extLst>
          </p:cNvPr>
          <p:cNvCxnSpPr>
            <a:cxnSpLocks/>
            <a:stCxn id="4" idx="0"/>
            <a:endCxn id="4" idx="2"/>
          </p:cNvCxnSpPr>
          <p:nvPr/>
        </p:nvCxnSpPr>
        <p:spPr bwMode="auto">
          <a:xfrm>
            <a:off x="1885950" y="226695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3361F6-C0B9-82D9-8907-EABD4C2AA860}"/>
              </a:ext>
            </a:extLst>
          </p:cNvPr>
          <p:cNvCxnSpPr>
            <a:cxnSpLocks/>
          </p:cNvCxnSpPr>
          <p:nvPr/>
        </p:nvCxnSpPr>
        <p:spPr bwMode="auto">
          <a:xfrm>
            <a:off x="4343400" y="228585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7D6D1A-AC4B-D2D5-D46B-C52E8954A936}"/>
              </a:ext>
            </a:extLst>
          </p:cNvPr>
          <p:cNvCxnSpPr/>
          <p:nvPr/>
        </p:nvCxnSpPr>
        <p:spPr bwMode="auto">
          <a:xfrm>
            <a:off x="6858000" y="2266950"/>
            <a:ext cx="0" cy="685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F62E89F-BCD7-6359-B7C1-AE0E146352EA}"/>
              </a:ext>
            </a:extLst>
          </p:cNvPr>
          <p:cNvSpPr/>
          <p:nvPr/>
        </p:nvSpPr>
        <p:spPr bwMode="auto">
          <a:xfrm>
            <a:off x="1447800" y="3486150"/>
            <a:ext cx="1028699" cy="2667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Thread 1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29B1706-AE4B-B2DE-DCC2-98819B63C19F}"/>
              </a:ext>
            </a:extLst>
          </p:cNvPr>
          <p:cNvSpPr/>
          <p:nvPr/>
        </p:nvSpPr>
        <p:spPr bwMode="auto">
          <a:xfrm>
            <a:off x="2400300" y="1809750"/>
            <a:ext cx="3978900" cy="809550"/>
          </a:xfrm>
          <a:custGeom>
            <a:avLst/>
            <a:gdLst>
              <a:gd name="connsiteX0" fmla="*/ 0 w 4075200"/>
              <a:gd name="connsiteY0" fmla="*/ 1310504 h 1310504"/>
              <a:gd name="connsiteX1" fmla="*/ 2066400 w 4075200"/>
              <a:gd name="connsiteY1" fmla="*/ 104 h 1310504"/>
              <a:gd name="connsiteX2" fmla="*/ 4075200 w 4075200"/>
              <a:gd name="connsiteY2" fmla="*/ 1231304 h 1310504"/>
              <a:gd name="connsiteX3" fmla="*/ 4075200 w 4075200"/>
              <a:gd name="connsiteY3" fmla="*/ 1231304 h 1310504"/>
              <a:gd name="connsiteX4" fmla="*/ 4075200 w 4075200"/>
              <a:gd name="connsiteY4" fmla="*/ 1231304 h 13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200" h="1310504">
                <a:moveTo>
                  <a:pt x="0" y="1310504"/>
                </a:moveTo>
                <a:cubicBezTo>
                  <a:pt x="693600" y="661904"/>
                  <a:pt x="1387200" y="13304"/>
                  <a:pt x="2066400" y="104"/>
                </a:cubicBezTo>
                <a:cubicBezTo>
                  <a:pt x="2745600" y="-13096"/>
                  <a:pt x="4075200" y="1231304"/>
                  <a:pt x="4075200" y="1231304"/>
                </a:cubicBezTo>
                <a:lnTo>
                  <a:pt x="4075200" y="1231304"/>
                </a:lnTo>
                <a:lnTo>
                  <a:pt x="4075200" y="1231304"/>
                </a:ln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48" name="Multiplication Sign 47">
            <a:extLst>
              <a:ext uri="{FF2B5EF4-FFF2-40B4-BE49-F238E27FC236}">
                <a16:creationId xmlns:a16="http://schemas.microsoft.com/office/drawing/2014/main" id="{25A366C8-332C-84F2-8D95-757FD9EB5B05}"/>
              </a:ext>
            </a:extLst>
          </p:cNvPr>
          <p:cNvSpPr/>
          <p:nvPr/>
        </p:nvSpPr>
        <p:spPr bwMode="auto">
          <a:xfrm>
            <a:off x="3250558" y="1743000"/>
            <a:ext cx="2209800" cy="1752600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A207A0F-5A86-30B9-0989-A64E87C8682F}"/>
              </a:ext>
            </a:extLst>
          </p:cNvPr>
          <p:cNvCxnSpPr>
            <a:stCxn id="26" idx="0"/>
            <a:endCxn id="4" idx="2"/>
          </p:cNvCxnSpPr>
          <p:nvPr/>
        </p:nvCxnSpPr>
        <p:spPr bwMode="auto">
          <a:xfrm flipH="1" flipV="1">
            <a:off x="1885950" y="2952750"/>
            <a:ext cx="76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C4DE943-7173-CCC1-1616-1E53985585C8}"/>
              </a:ext>
            </a:extLst>
          </p:cNvPr>
          <p:cNvCxnSpPr>
            <a:stCxn id="26" idx="0"/>
          </p:cNvCxnSpPr>
          <p:nvPr/>
        </p:nvCxnSpPr>
        <p:spPr bwMode="auto">
          <a:xfrm flipV="1">
            <a:off x="1962150" y="2800350"/>
            <a:ext cx="17145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1A9378C2-4FB6-7784-3DAE-72E76DB2F72E}"/>
              </a:ext>
            </a:extLst>
          </p:cNvPr>
          <p:cNvSpPr/>
          <p:nvPr/>
        </p:nvSpPr>
        <p:spPr bwMode="auto">
          <a:xfrm>
            <a:off x="3848101" y="3486150"/>
            <a:ext cx="1028699" cy="2667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rPr>
              <a:t>Thread 2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3221707-B342-D59F-94ED-38BC22661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2551" y="2952750"/>
            <a:ext cx="410118" cy="498000"/>
          </a:xfrm>
          <a:prstGeom prst="rect">
            <a:avLst/>
          </a:prstGeom>
        </p:spPr>
      </p:pic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E2003F4-9973-F56B-68BC-FFFD7B72E715}"/>
              </a:ext>
            </a:extLst>
          </p:cNvPr>
          <p:cNvCxnSpPr>
            <a:stCxn id="26" idx="0"/>
            <a:endCxn id="6" idx="1"/>
          </p:cNvCxnSpPr>
          <p:nvPr/>
        </p:nvCxnSpPr>
        <p:spPr bwMode="auto">
          <a:xfrm flipV="1">
            <a:off x="1962150" y="2628750"/>
            <a:ext cx="1885950" cy="857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0" name="Picture 59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2ECAD3A0-6323-035B-3207-81C76689F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438" l="3177" r="98281">
                        <a14:foregroundMark x1="8906" y1="85625" x2="8906" y2="85625"/>
                        <a14:foregroundMark x1="19531" y1="85625" x2="31563" y2="88490"/>
                        <a14:foregroundMark x1="28750" y1="88490" x2="18125" y2="82083"/>
                        <a14:foregroundMark x1="87604" y1="92031" x2="87604" y2="92031"/>
                        <a14:foregroundMark x1="86927" y1="86354" x2="92604" y2="91302"/>
                        <a14:foregroundMark x1="94010" y1="93438" x2="72708" y2="94167"/>
                        <a14:foregroundMark x1="6042" y1="88490" x2="25885" y2="93438"/>
                        <a14:foregroundMark x1="3229" y1="84948" x2="17396" y2="98438"/>
                        <a14:foregroundMark x1="95417" y1="78542" x2="98281" y2="96979"/>
                        <a14:foregroundMark x1="92604" y1="75000" x2="81927" y2="9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0253" y="2808732"/>
            <a:ext cx="102586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3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0.01358 L -0.01909 0.09105 L -0.03732 0.0537 L -0.03732 0.05401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0.00895 L -0.01875 0.09167 L -0.03576 0.05154 " pathEditMode="relative" rAng="0" ptsTypes="AAA">
                                      <p:cBhvr>
                                        <p:cTn id="3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6" y="5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5" grpId="0" animBg="1"/>
      <p:bldP spid="48" grpId="0" animBg="1"/>
      <p:bldP spid="54" grpId="0" animBg="1"/>
      <p:bldP spid="5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8824A-61AA-046B-FDA9-8D5DB1B6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concurrent memory management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6F461-57F4-77CA-8F03-9EBD547E71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2190750"/>
            <a:ext cx="8229600" cy="990600"/>
          </a:xfrm>
        </p:spPr>
        <p:txBody>
          <a:bodyPr/>
          <a:lstStyle/>
          <a:p>
            <a:pPr marL="0" indent="0" algn="ctr"/>
            <a:r>
              <a:rPr lang="en-US" sz="2800" b="1" dirty="0">
                <a:solidFill>
                  <a:srgbClr val="BB0027"/>
                </a:solidFill>
              </a:rPr>
              <a:t>A thread might want to delete something that another thread is still reading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1878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8ED1D-8F2C-4114-48AA-97849C1EF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this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C5505-6B71-85D2-4C6E-05F3E02E57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229600" cy="762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Understand existing solutions: atomic shared_ptr, and hazard pointers and RCU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Answer the question: Can we get the </a:t>
            </a:r>
            <a:r>
              <a:rPr lang="en-US" sz="1600" b="1" dirty="0">
                <a:solidFill>
                  <a:srgbClr val="BB0000"/>
                </a:solidFill>
              </a:rPr>
              <a:t>best of both worlds</a:t>
            </a:r>
            <a:r>
              <a:rPr lang="en-US" sz="1600" dirty="0"/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3CEA666-E2D5-48F1-4C43-6CEB6E2D408A}"/>
              </a:ext>
            </a:extLst>
          </p:cNvPr>
          <p:cNvGrpSpPr/>
          <p:nvPr/>
        </p:nvGrpSpPr>
        <p:grpSpPr>
          <a:xfrm>
            <a:off x="2667000" y="2224500"/>
            <a:ext cx="3390900" cy="1957916"/>
            <a:chOff x="2667000" y="2823634"/>
            <a:chExt cx="3390900" cy="195791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BFE018-8FAF-0DA2-FEBB-AF285286F032}"/>
                </a:ext>
              </a:extLst>
            </p:cNvPr>
            <p:cNvSpPr/>
            <p:nvPr/>
          </p:nvSpPr>
          <p:spPr bwMode="auto">
            <a:xfrm>
              <a:off x="2667000" y="2823634"/>
              <a:ext cx="1981200" cy="15945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28DB1AD-A36B-807C-FADD-E3CEE57D8F34}"/>
                </a:ext>
              </a:extLst>
            </p:cNvPr>
            <p:cNvSpPr/>
            <p:nvPr/>
          </p:nvSpPr>
          <p:spPr bwMode="auto">
            <a:xfrm>
              <a:off x="3886200" y="2823634"/>
              <a:ext cx="1981200" cy="159453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45 Helvetica Light" pitchFamily="-110" charset="0"/>
                <a:ea typeface="Geneva" pitchFamily="-110" charset="-128"/>
                <a:cs typeface="Geneva" pitchFamily="-110" charset="-128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115A88-4B1F-A96B-66D4-6FA872DCB4FC}"/>
                </a:ext>
              </a:extLst>
            </p:cNvPr>
            <p:cNvSpPr txBox="1"/>
            <p:nvPr/>
          </p:nvSpPr>
          <p:spPr>
            <a:xfrm>
              <a:off x="4656667" y="3249452"/>
              <a:ext cx="103496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/>
                <a:t>Hazard ptrs</a:t>
              </a:r>
              <a:br>
                <a:rPr lang="en-US" sz="1400" b="1" dirty="0"/>
              </a:br>
              <a:br>
                <a:rPr lang="en-US" sz="1400" b="1" dirty="0"/>
              </a:br>
              <a:r>
                <a:rPr lang="en-US" sz="1400" b="1" dirty="0"/>
                <a:t>RCU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90AAB3-9777-193F-8F11-06606208A50B}"/>
                </a:ext>
              </a:extLst>
            </p:cNvPr>
            <p:cNvSpPr txBox="1"/>
            <p:nvPr/>
          </p:nvSpPr>
          <p:spPr>
            <a:xfrm>
              <a:off x="2857500" y="3357174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atomic</a:t>
              </a:r>
              <a:br>
                <a:rPr lang="en-US" sz="1400" b="1" dirty="0"/>
              </a:br>
              <a:r>
                <a:rPr lang="en-US" sz="1400" b="1" dirty="0"/>
                <a:t>shared_ptr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A71D32-EF9D-F0C7-1BA8-81BC9A97F7E0}"/>
                </a:ext>
              </a:extLst>
            </p:cNvPr>
            <p:cNvSpPr txBox="1"/>
            <p:nvPr/>
          </p:nvSpPr>
          <p:spPr>
            <a:xfrm>
              <a:off x="3086100" y="4442996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Easy to use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0D14E73-4853-3D94-7C2E-4731FB9371E9}"/>
                </a:ext>
              </a:extLst>
            </p:cNvPr>
            <p:cNvSpPr txBox="1"/>
            <p:nvPr/>
          </p:nvSpPr>
          <p:spPr>
            <a:xfrm>
              <a:off x="4229100" y="4430437"/>
              <a:ext cx="1828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High performance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1DD9645-D741-525C-DBD4-37C50BBC32F3}"/>
              </a:ext>
            </a:extLst>
          </p:cNvPr>
          <p:cNvSpPr txBox="1"/>
          <p:nvPr/>
        </p:nvSpPr>
        <p:spPr>
          <a:xfrm>
            <a:off x="3927187" y="2655126"/>
            <a:ext cx="69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THIS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TALK</a:t>
            </a:r>
          </a:p>
        </p:txBody>
      </p:sp>
    </p:spTree>
    <p:extLst>
      <p:ext uri="{BB962C8B-B14F-4D97-AF65-F5344CB8AC3E}">
        <p14:creationId xmlns:p14="http://schemas.microsoft.com/office/powerpoint/2010/main" val="60628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3C19A0-7BFD-9D7A-2183-DB22BA7CCAE7}"/>
              </a:ext>
            </a:extLst>
          </p:cNvPr>
          <p:cNvSpPr/>
          <p:nvPr/>
        </p:nvSpPr>
        <p:spPr bwMode="auto">
          <a:xfrm>
            <a:off x="2140800" y="361950"/>
            <a:ext cx="4495800" cy="129540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sz="1600" b="1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Quick review: Smart pointers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concurrent memory management problem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3E33DE-F139-5540-5D57-BDB08899244F}"/>
              </a:ext>
            </a:extLst>
          </p:cNvPr>
          <p:cNvSpPr/>
          <p:nvPr/>
        </p:nvSpPr>
        <p:spPr bwMode="auto">
          <a:xfrm>
            <a:off x="2140800" y="1847850"/>
            <a:ext cx="4495800" cy="1070052"/>
          </a:xfrm>
          <a:prstGeom prst="roundRect">
            <a:avLst/>
          </a:prstGeom>
          <a:solidFill>
            <a:srgbClr val="C00000"/>
          </a:solidFill>
          <a:ln w="25400" cap="flat" cmpd="sng" algn="ctr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sz="1600" b="1" dirty="0">
                <a:solidFill>
                  <a:schemeClr val="bg1"/>
                </a:solidFill>
              </a:rPr>
              <a:t>Existing memory management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Atomic smart pointers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Hazard pointers and Read-Copy-Update (RCU)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D2669D-28C9-B0BB-55FD-F679DE016D44}"/>
              </a:ext>
            </a:extLst>
          </p:cNvPr>
          <p:cNvSpPr/>
          <p:nvPr/>
        </p:nvSpPr>
        <p:spPr bwMode="auto">
          <a:xfrm>
            <a:off x="2140800" y="3138000"/>
            <a:ext cx="4495800" cy="141495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BB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sz="1600" b="1" dirty="0"/>
              <a:t>The best of both worlds?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Combining RAII + deferred reclamation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Shared pointers with deferred reclamation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 efficient library implementation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317DAFB-323F-1581-A799-3800743553DA}"/>
              </a:ext>
            </a:extLst>
          </p:cNvPr>
          <p:cNvSpPr/>
          <p:nvPr/>
        </p:nvSpPr>
        <p:spPr bwMode="auto">
          <a:xfrm rot="5400000">
            <a:off x="4076700" y="1447800"/>
            <a:ext cx="419100" cy="8001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F315218-8ACC-4659-BAA7-F2C147D9E0DA}"/>
              </a:ext>
            </a:extLst>
          </p:cNvPr>
          <p:cNvSpPr/>
          <p:nvPr/>
        </p:nvSpPr>
        <p:spPr bwMode="auto">
          <a:xfrm rot="5400000">
            <a:off x="4076700" y="2727402"/>
            <a:ext cx="419100" cy="800100"/>
          </a:xfrm>
          <a:prstGeom prst="rightArrow">
            <a:avLst>
              <a:gd name="adj1" fmla="val 50000"/>
              <a:gd name="adj2" fmla="val 43128"/>
            </a:avLst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45 Helvetica Light" pitchFamily="-110" charset="0"/>
              <a:ea typeface="Geneva" pitchFamily="-110" charset="-128"/>
              <a:cs typeface="Geneva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8654435"/>
      </p:ext>
    </p:extLst>
  </p:cSld>
  <p:clrMapOvr>
    <a:masterClrMapping/>
  </p:clrMapOvr>
</p:sld>
</file>

<file path=ppt/theme/theme1.xml><?xml version="1.0" encoding="utf-8"?>
<a:theme xmlns:a="http://schemas.openxmlformats.org/drawingml/2006/main" name="CMU PPT Theme">
  <a:themeElements>
    <a:clrScheme name="Custom 1">
      <a:dk1>
        <a:srgbClr val="000000"/>
      </a:dk1>
      <a:lt1>
        <a:srgbClr val="FFFFFF"/>
      </a:lt1>
      <a:dk2>
        <a:srgbClr val="75787B"/>
      </a:dk2>
      <a:lt2>
        <a:srgbClr val="C8C9C7"/>
      </a:lt2>
      <a:accent1>
        <a:srgbClr val="BB0000"/>
      </a:accent1>
      <a:accent2>
        <a:srgbClr val="75787B"/>
      </a:accent2>
      <a:accent3>
        <a:srgbClr val="00833C"/>
      </a:accent3>
      <a:accent4>
        <a:srgbClr val="F2A900"/>
      </a:accent4>
      <a:accent5>
        <a:srgbClr val="002C71"/>
      </a:accent5>
      <a:accent6>
        <a:srgbClr val="C8C9C7"/>
      </a:accent6>
      <a:hlink>
        <a:srgbClr val="BB0000"/>
      </a:hlink>
      <a:folHlink>
        <a:srgbClr val="82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45 Helvetica Light" pitchFamily="-110" charset="0"/>
            <a:ea typeface="Geneva" pitchFamily="-110" charset="-128"/>
            <a:cs typeface="Geneva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45 Helvetica Light" pitchFamily="-110" charset="0"/>
            <a:ea typeface="Geneva" pitchFamily="-110" charset="-128"/>
            <a:cs typeface="Geneva" pitchFamily="-11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ppcon2022-smarter-atomic-smart-pointers.potx" id="{07B378D8-542E-44BF-B041-889AC10480D1}" vid="{A47C9DB0-51C0-4FA5-A253-CE969E0157C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2747</Words>
  <Application>Microsoft Office PowerPoint</Application>
  <PresentationFormat>On-screen Show (16:9)</PresentationFormat>
  <Paragraphs>418</Paragraphs>
  <Slides>49</Slides>
  <Notes>37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.AppleSystemUIFont</vt:lpstr>
      <vt:lpstr>45 Helvetica Light</vt:lpstr>
      <vt:lpstr>Open Sans Regular</vt:lpstr>
      <vt:lpstr>Arial</vt:lpstr>
      <vt:lpstr>Cambria Math</vt:lpstr>
      <vt:lpstr>Consolas</vt:lpstr>
      <vt:lpstr>Courier New</vt:lpstr>
      <vt:lpstr>Open Sans</vt:lpstr>
      <vt:lpstr>Open Sans Light</vt:lpstr>
      <vt:lpstr>Times</vt:lpstr>
      <vt:lpstr>CMU PPT Theme</vt:lpstr>
      <vt:lpstr>PowerPoint Presentation</vt:lpstr>
      <vt:lpstr>Credit to my advisor Guy Blelloch and collaborator Hao Wei</vt:lpstr>
      <vt:lpstr>PowerPoint Presentation</vt:lpstr>
      <vt:lpstr>PowerPoint Presentation</vt:lpstr>
      <vt:lpstr>Quick review: Smart pointers</vt:lpstr>
      <vt:lpstr>The concurrent memory management problem</vt:lpstr>
      <vt:lpstr>The concurrent memory management problem</vt:lpstr>
      <vt:lpstr>Goals of this talk</vt:lpstr>
      <vt:lpstr>PowerPoint Presentation</vt:lpstr>
      <vt:lpstr>Atomic smart pointers    (since C++20)</vt:lpstr>
      <vt:lpstr>Atomic smart pointers    (since C++20)</vt:lpstr>
      <vt:lpstr>Atomic smart pointers    (since C++20)</vt:lpstr>
      <vt:lpstr>Atomic smart pointers    (since C++20)</vt:lpstr>
      <vt:lpstr>Atomic smart pointers    (since C++20)</vt:lpstr>
      <vt:lpstr>Atomic smart pointers    (since C++20)</vt:lpstr>
      <vt:lpstr>Atomic smart pointers    (since C++20)</vt:lpstr>
      <vt:lpstr>Why are atomic shared pointers so slow??</vt:lpstr>
      <vt:lpstr>PowerPoint Presentation</vt:lpstr>
      <vt:lpstr>Another paradigm: Deferred reclamation</vt:lpstr>
      <vt:lpstr>Another paradigm: Deferred reclamation</vt:lpstr>
      <vt:lpstr>Another paradigm: Deferred reclamation</vt:lpstr>
      <vt:lpstr>Hazard Pointers</vt:lpstr>
      <vt:lpstr>Hazard Pointers: Performance prediction</vt:lpstr>
      <vt:lpstr>Hazard Pointers: Actual performance</vt:lpstr>
      <vt:lpstr>RCU</vt:lpstr>
      <vt:lpstr>RCU: Performance prediction</vt:lpstr>
      <vt:lpstr>RCU: Actual performance</vt:lpstr>
      <vt:lpstr>The big question: Can we get performance closer to hazard pointers and RCU with a smart pointer?</vt:lpstr>
      <vt:lpstr>PowerPoint Presentation</vt:lpstr>
      <vt:lpstr>Combining RAII and deferred reclamation</vt:lpstr>
      <vt:lpstr>Hasn’t this been proposed?</vt:lpstr>
      <vt:lpstr>Deferred reclamation with shared ownership </vt:lpstr>
      <vt:lpstr>Example: Single-writer linked list</vt:lpstr>
      <vt:lpstr>Example: Single-writer linked list</vt:lpstr>
      <vt:lpstr>Okay, nice interface… but can it actually be implemented efficiently?</vt:lpstr>
      <vt:lpstr>PowerPoint Presentation</vt:lpstr>
      <vt:lpstr>See our reference implementation</vt:lpstr>
      <vt:lpstr>How does it work?</vt:lpstr>
      <vt:lpstr>How does it work?</vt:lpstr>
      <vt:lpstr>Use deferred reclamation to defer decrements to the reference count</vt:lpstr>
      <vt:lpstr>Deferred reference counting (DRC)</vt:lpstr>
      <vt:lpstr>Implementation</vt:lpstr>
      <vt:lpstr>Okay… but is it fast?</vt:lpstr>
      <vt:lpstr>Performance test</vt:lpstr>
      <vt:lpstr>Some final remarks</vt:lpstr>
      <vt:lpstr>In conclusion</vt:lpstr>
      <vt:lpstr>Optimized hand-over-hand traversal</vt:lpstr>
      <vt:lpstr>Different BST workloads</vt:lpstr>
      <vt:lpstr>Other data structures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2022-09-16T03:03:03Z</dcterms:created>
  <dcterms:modified xsi:type="dcterms:W3CDTF">2022-09-16T03:03:31Z</dcterms:modified>
</cp:coreProperties>
</file>