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5"/>
  </p:notesMasterIdLst>
  <p:sldIdLst>
    <p:sldId id="354" r:id="rId2"/>
    <p:sldId id="405" r:id="rId3"/>
    <p:sldId id="411" r:id="rId4"/>
    <p:sldId id="257" r:id="rId5"/>
    <p:sldId id="311" r:id="rId6"/>
    <p:sldId id="412" r:id="rId7"/>
    <p:sldId id="310" r:id="rId8"/>
    <p:sldId id="302" r:id="rId9"/>
    <p:sldId id="297" r:id="rId10"/>
    <p:sldId id="407" r:id="rId11"/>
    <p:sldId id="300" r:id="rId12"/>
    <p:sldId id="323" r:id="rId13"/>
    <p:sldId id="308" r:id="rId14"/>
    <p:sldId id="309" r:id="rId15"/>
    <p:sldId id="415" r:id="rId16"/>
    <p:sldId id="416" r:id="rId17"/>
    <p:sldId id="265" r:id="rId18"/>
    <p:sldId id="266" r:id="rId19"/>
    <p:sldId id="324" r:id="rId20"/>
    <p:sldId id="332" r:id="rId21"/>
    <p:sldId id="409" r:id="rId22"/>
    <p:sldId id="326" r:id="rId23"/>
    <p:sldId id="325" r:id="rId24"/>
    <p:sldId id="334" r:id="rId25"/>
    <p:sldId id="291" r:id="rId26"/>
    <p:sldId id="267" r:id="rId27"/>
    <p:sldId id="328" r:id="rId28"/>
    <p:sldId id="327" r:id="rId29"/>
    <p:sldId id="268" r:id="rId30"/>
    <p:sldId id="329" r:id="rId31"/>
    <p:sldId id="330" r:id="rId32"/>
    <p:sldId id="269" r:id="rId33"/>
    <p:sldId id="312" r:id="rId34"/>
    <p:sldId id="313" r:id="rId35"/>
    <p:sldId id="314" r:id="rId36"/>
    <p:sldId id="270" r:id="rId37"/>
    <p:sldId id="320" r:id="rId38"/>
    <p:sldId id="321" r:id="rId39"/>
    <p:sldId id="271" r:id="rId40"/>
    <p:sldId id="331" r:id="rId41"/>
    <p:sldId id="292" r:id="rId42"/>
    <p:sldId id="273" r:id="rId43"/>
    <p:sldId id="275" r:id="rId44"/>
    <p:sldId id="276" r:id="rId45"/>
    <p:sldId id="318" r:id="rId46"/>
    <p:sldId id="317" r:id="rId47"/>
    <p:sldId id="319" r:id="rId48"/>
    <p:sldId id="277" r:id="rId49"/>
    <p:sldId id="339" r:id="rId50"/>
    <p:sldId id="338" r:id="rId51"/>
    <p:sldId id="343" r:id="rId52"/>
    <p:sldId id="421" r:id="rId53"/>
    <p:sldId id="279" r:id="rId54"/>
    <p:sldId id="340" r:id="rId55"/>
    <p:sldId id="335" r:id="rId56"/>
    <p:sldId id="336" r:id="rId57"/>
    <p:sldId id="278" r:id="rId58"/>
    <p:sldId id="342" r:id="rId59"/>
    <p:sldId id="341" r:id="rId60"/>
    <p:sldId id="281" r:id="rId61"/>
    <p:sldId id="346" r:id="rId62"/>
    <p:sldId id="280" r:id="rId63"/>
    <p:sldId id="348" r:id="rId64"/>
    <p:sldId id="345" r:id="rId65"/>
    <p:sldId id="419" r:id="rId66"/>
    <p:sldId id="349" r:id="rId67"/>
    <p:sldId id="350" r:id="rId68"/>
    <p:sldId id="293" r:id="rId69"/>
    <p:sldId id="351" r:id="rId70"/>
    <p:sldId id="344" r:id="rId71"/>
    <p:sldId id="282" r:id="rId72"/>
    <p:sldId id="353" r:id="rId73"/>
    <p:sldId id="417" r:id="rId74"/>
    <p:sldId id="355" r:id="rId75"/>
    <p:sldId id="358" r:id="rId76"/>
    <p:sldId id="359" r:id="rId77"/>
    <p:sldId id="360" r:id="rId78"/>
    <p:sldId id="283" r:id="rId79"/>
    <p:sldId id="284" r:id="rId80"/>
    <p:sldId id="363" r:id="rId81"/>
    <p:sldId id="367" r:id="rId82"/>
    <p:sldId id="364" r:id="rId83"/>
    <p:sldId id="365" r:id="rId84"/>
    <p:sldId id="366" r:id="rId85"/>
    <p:sldId id="371" r:id="rId86"/>
    <p:sldId id="372" r:id="rId87"/>
    <p:sldId id="373" r:id="rId88"/>
    <p:sldId id="413" r:id="rId89"/>
    <p:sldId id="374" r:id="rId90"/>
    <p:sldId id="375" r:id="rId91"/>
    <p:sldId id="414" r:id="rId92"/>
    <p:sldId id="376" r:id="rId93"/>
    <p:sldId id="384" r:id="rId94"/>
    <p:sldId id="422" r:id="rId95"/>
    <p:sldId id="423" r:id="rId96"/>
    <p:sldId id="377" r:id="rId97"/>
    <p:sldId id="378" r:id="rId98"/>
    <p:sldId id="379" r:id="rId99"/>
    <p:sldId id="380" r:id="rId100"/>
    <p:sldId id="383" r:id="rId101"/>
    <p:sldId id="381" r:id="rId102"/>
    <p:sldId id="382" r:id="rId103"/>
    <p:sldId id="286" r:id="rId104"/>
    <p:sldId id="397" r:id="rId105"/>
    <p:sldId id="287" r:id="rId106"/>
    <p:sldId id="387" r:id="rId107"/>
    <p:sldId id="388" r:id="rId108"/>
    <p:sldId id="389" r:id="rId109"/>
    <p:sldId id="390" r:id="rId110"/>
    <p:sldId id="392" r:id="rId111"/>
    <p:sldId id="394" r:id="rId112"/>
    <p:sldId id="395" r:id="rId113"/>
    <p:sldId id="393" r:id="rId114"/>
    <p:sldId id="396" r:id="rId115"/>
    <p:sldId id="408" r:id="rId116"/>
    <p:sldId id="356" r:id="rId117"/>
    <p:sldId id="362" r:id="rId118"/>
    <p:sldId id="404" r:id="rId119"/>
    <p:sldId id="399" r:id="rId120"/>
    <p:sldId id="401" r:id="rId121"/>
    <p:sldId id="402" r:id="rId122"/>
    <p:sldId id="420" r:id="rId123"/>
    <p:sldId id="398" r:id="rId1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8E8"/>
    <a:srgbClr val="BFBFBF"/>
    <a:srgbClr val="F7FCFC"/>
    <a:srgbClr val="FAFFFF"/>
    <a:srgbClr val="70AD46"/>
    <a:srgbClr val="00E5D6"/>
    <a:srgbClr val="ED7D31"/>
    <a:srgbClr val="447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/>
    <p:restoredTop sz="84516"/>
  </p:normalViewPr>
  <p:slideViewPr>
    <p:cSldViewPr snapToGrid="0">
      <p:cViewPr>
        <p:scale>
          <a:sx n="125" d="100"/>
          <a:sy n="125" d="100"/>
        </p:scale>
        <p:origin x="512" y="448"/>
      </p:cViewPr>
      <p:guideLst>
        <p:guide orient="horz" pos="1139"/>
        <p:guide pos="7219"/>
      </p:guideLst>
    </p:cSldViewPr>
  </p:slideViewPr>
  <p:outlineViewPr>
    <p:cViewPr>
      <p:scale>
        <a:sx n="33" d="100"/>
        <a:sy n="33" d="100"/>
      </p:scale>
      <p:origin x="0" y="-339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091EA-E104-D74B-983F-437E1C4241AB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E22C9-34C0-D840-9398-AEF5C5D39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should end up with a structure as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3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code needs to instantiate and wire the dependencies.</a:t>
            </a:r>
          </a:p>
          <a:p>
            <a:endParaRPr lang="en-US" dirty="0"/>
          </a:p>
          <a:p>
            <a:r>
              <a:rPr lang="en-US" dirty="0"/>
              <a:t>We’ll see how to do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3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simple to validate the correctness of the component.</a:t>
            </a:r>
          </a:p>
          <a:p>
            <a:endParaRPr lang="en-US" dirty="0"/>
          </a:p>
          <a:p>
            <a:r>
              <a:rPr lang="en-US" dirty="0"/>
              <a:t>Look at the code of the component and the contract the interfaces it uses provide.</a:t>
            </a:r>
          </a:p>
          <a:p>
            <a:r>
              <a:rPr lang="en-US" dirty="0"/>
              <a:t>Check that the behavior is compatible with what the interface it implements specifies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say you defined your interface (which means you set on the pre and post conditions).</a:t>
            </a:r>
          </a:p>
          <a:p>
            <a:endParaRPr lang="en-US" dirty="0"/>
          </a:p>
          <a:p>
            <a:r>
              <a:rPr lang="en-US" dirty="0"/>
              <a:t>How should this interface be passed around?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33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shared_ptr</a:t>
            </a:r>
            <a:r>
              <a:rPr lang="en-US" dirty="0"/>
              <a:t>, forces the allocation. But can store it</a:t>
            </a:r>
          </a:p>
          <a:p>
            <a:r>
              <a:rPr lang="en-US" dirty="0"/>
              <a:t>As reference, less options for the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98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owner of the component is responsible to ensure the dependency outlives the component</a:t>
            </a:r>
          </a:p>
          <a:p>
            <a:r>
              <a:rPr lang="en-US" dirty="0"/>
              <a:t>the component would be forcing the lifetime management of the dependencies to its owner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see how this works in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3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9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3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Ties together components which are not explicitly depending on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5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Based on experience and practices shared in the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 to you to decide which one and when to use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constrains call for different solutions, don’t feel like this is a must follow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it’s a good starting point, if you don’t already have a good idea of the approach to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5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they are defined: these are constraints.</a:t>
            </a:r>
          </a:p>
          <a:p>
            <a:endParaRPr lang="en-US" dirty="0"/>
          </a:p>
          <a:p>
            <a:r>
              <a:rPr lang="en-US" dirty="0"/>
              <a:t>The constrain is imposed by the interface, since the implementation needs to be different for the 2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json</a:t>
            </a:r>
            <a:r>
              <a:rPr lang="en-US" dirty="0"/>
              <a:t>!! It would make the interface implicit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2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theme: most generic -&gt; higher cost.</a:t>
            </a:r>
          </a:p>
          <a:p>
            <a:endParaRPr lang="en-US" dirty="0"/>
          </a:p>
          <a:p>
            <a:r>
              <a:rPr lang="en-US" dirty="0"/>
              <a:t>When you have a complex structure, concrete and polymorphic compose well, view doesn’t (e.g. span&lt;span&gt; not compatible with vector&lt;vector&gt;)</a:t>
            </a:r>
          </a:p>
          <a:p>
            <a:r>
              <a:rPr lang="en-US" dirty="0"/>
              <a:t>Using the concrete type often is the easiest choice.</a:t>
            </a:r>
          </a:p>
          <a:p>
            <a:endParaRPr lang="en-US" dirty="0"/>
          </a:p>
          <a:p>
            <a:r>
              <a:rPr lang="en-US" dirty="0"/>
              <a:t>An option is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02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Contract: support data </a:t>
            </a:r>
            <a:r>
              <a:rPr lang="en-US" dirty="0" err="1"/>
              <a:t>modificabile</a:t>
            </a:r>
            <a:r>
              <a:rPr lang="en-US" dirty="0"/>
              <a:t> da piu thread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2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FileWatcher</a:t>
            </a:r>
            <a:r>
              <a:rPr lang="en-US" dirty="0"/>
              <a:t> is an invented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3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testing behavior when data changes is very complex.</a:t>
            </a:r>
          </a:p>
          <a:p>
            <a:endParaRPr lang="en-US" dirty="0"/>
          </a:p>
          <a:p>
            <a:r>
              <a:rPr lang="en-US" dirty="0"/>
              <a:t>The suggestion I’d give is to get a snapshot of the data at the start of processing, and from there on access the snapshot.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9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Stateful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Insert in a map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Schedule an operation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Send request to a service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Get data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Access data in local state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Fetch from DB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Read from disk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Computation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Compute price of item applying several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4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always want to have explicit signatures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7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has heard about dependency injection before?</a:t>
            </a:r>
          </a:p>
          <a:p>
            <a:r>
              <a:rPr lang="en-US" dirty="0"/>
              <a:t>Who’s doing it consistently in their code?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big difference in hands - Who is doing it sometimes?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6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dependency is guaranteed to outlive us, so there is no need to force the user to pass by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2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Mocking: same as ABC</a:t>
            </a:r>
          </a:p>
          <a:p>
            <a:r>
              <a:rPr lang="en-US" dirty="0"/>
              <a:t>You can use MOCK_METHOD exactly like if you were mocking an ABC, simply you don’t inherit from any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0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No-op/default behavior</a:t>
            </a:r>
          </a:p>
          <a:p>
            <a:endParaRPr lang="en-US" dirty="0"/>
          </a:p>
          <a:p>
            <a:r>
              <a:rPr lang="en-US" dirty="0"/>
              <a:t>Avoids branches, more linear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39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Confusing: does it take ownership? Does it support null?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Internally you can use the pointer, as locally we can validate that is not owning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2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4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Much easier to test</a:t>
            </a:r>
          </a:p>
          <a:p>
            <a:pPr marL="171450" indent="-171450">
              <a:buFontTx/>
              <a:buChar char="-"/>
            </a:pPr>
            <a:r>
              <a:rPr lang="en-US" dirty="0"/>
              <a:t>Easier to compose (potentially different follow ups, or different sources of data)</a:t>
            </a:r>
          </a:p>
          <a:p>
            <a:pPr marL="171450" indent="-171450">
              <a:buFontTx/>
              <a:buChar char="-"/>
            </a:pPr>
            <a:r>
              <a:rPr lang="en-US" dirty="0"/>
              <a:t>Less rabbit hole of jumping from a function to another</a:t>
            </a:r>
          </a:p>
          <a:p>
            <a:endParaRPr lang="en-US" dirty="0"/>
          </a:p>
          <a:p>
            <a:r>
              <a:rPr lang="en-US" dirty="0"/>
              <a:t>The function must do some interesting logic, otherwise it’s not worth to split it, since there will still be a function which gets the data, calls this, and then calls the following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Notice how</a:t>
            </a:r>
            <a:br>
              <a:rPr lang="en-GB" dirty="0"/>
            </a:br>
            <a:r>
              <a:rPr lang="en-GB" dirty="0"/>
              <a:t>Foo needs to know: </a:t>
            </a:r>
          </a:p>
          <a:p>
            <a:pPr marL="228600" indent="-228600">
              <a:buAutoNum type="arabicPeriod"/>
            </a:pPr>
            <a:r>
              <a:rPr lang="en-GB" dirty="0"/>
              <a:t>that Bar is the implementation of </a:t>
            </a:r>
            <a:r>
              <a:rPr lang="en-GB" dirty="0" err="1"/>
              <a:t>Ibar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that Bar has a dependency on </a:t>
            </a:r>
            <a:r>
              <a:rPr lang="en-GB" dirty="0" err="1"/>
              <a:t>IBaz</a:t>
            </a:r>
            <a:r>
              <a:rPr lang="en-GB" dirty="0"/>
              <a:t> and</a:t>
            </a:r>
          </a:p>
          <a:p>
            <a:pPr marL="228600" indent="-228600">
              <a:buAutoNum type="arabicPeriod"/>
            </a:pPr>
            <a:r>
              <a:rPr lang="en-GB" dirty="0"/>
              <a:t>that Baz implements </a:t>
            </a:r>
            <a:r>
              <a:rPr lang="en-GB" dirty="0" err="1"/>
              <a:t>IBaz</a:t>
            </a:r>
            <a:endParaRPr lang="en-GB" dirty="0"/>
          </a:p>
          <a:p>
            <a:r>
              <a:rPr lang="en-GB" dirty="0"/>
              <a:t>Bar is forced to take </a:t>
            </a:r>
            <a:r>
              <a:rPr lang="en-GB" dirty="0" err="1"/>
              <a:t>IBaz</a:t>
            </a:r>
            <a:r>
              <a:rPr lang="en-GB" dirty="0"/>
              <a:t> with a </a:t>
            </a:r>
            <a:r>
              <a:rPr lang="en-GB" dirty="0" err="1"/>
              <a:t>unique_ptr</a:t>
            </a:r>
            <a:r>
              <a:rPr lang="en-GB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5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alternative, using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3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next slide: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does it compare with other common approaches I saw in production?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see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1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1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dependency injection?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10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if Logger is needed in 2 components (think </a:t>
            </a:r>
            <a:r>
              <a:rPr lang="en-US" dirty="0" err="1"/>
              <a:t>threadpool</a:t>
            </a:r>
            <a:r>
              <a:rPr lang="en-US" dirty="0"/>
              <a:t>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4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I set up the expectations for the mock in the tests?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16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Works, but …</a:t>
            </a:r>
          </a:p>
          <a:p>
            <a:endParaRPr lang="en-US" dirty="0"/>
          </a:p>
          <a:p>
            <a:r>
              <a:rPr lang="en-US" dirty="0"/>
              <a:t>What if you want to manage it with your own smart pointer?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6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always get a reference to an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445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Piping: getting some dependency just to pass it to some other dependency (like string in Foo).</a:t>
            </a:r>
          </a:p>
          <a:p>
            <a:endParaRPr lang="en-US" dirty="0"/>
          </a:p>
          <a:p>
            <a:r>
              <a:rPr lang="en-US" dirty="0"/>
              <a:t>Instead, pass that value to the dependency.</a:t>
            </a:r>
          </a:p>
          <a:p>
            <a:endParaRPr lang="en-US" dirty="0"/>
          </a:p>
          <a:p>
            <a:r>
              <a:rPr lang="en-US" dirty="0"/>
              <a:t>We’ll see more about this later!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63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Dependency Injection doesn’t mean everything must be a class. Use functions freely! And when a function needs a dependency, inject it!</a:t>
            </a:r>
          </a:p>
          <a:p>
            <a:r>
              <a:rPr lang="en-US" dirty="0"/>
              <a:t>Let’s see an example for the other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03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298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25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formatted is created with the dependencies it need, but the translator translates to the language of the specific user.</a:t>
            </a:r>
          </a:p>
          <a:p>
            <a:endParaRPr lang="en-US" dirty="0"/>
          </a:p>
          <a:p>
            <a:r>
              <a:rPr lang="en-US" dirty="0"/>
              <a:t>Let’s see an alternative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6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the translator takes the language, and is passed as a dependency to the class.</a:t>
            </a:r>
          </a:p>
          <a:p>
            <a:endParaRPr lang="en-US" dirty="0"/>
          </a:p>
          <a:p>
            <a:r>
              <a:rPr lang="en-US" dirty="0"/>
              <a:t>It allows to reverse the instantiation order.</a:t>
            </a:r>
          </a:p>
          <a:p>
            <a:endParaRPr lang="en-US" dirty="0"/>
          </a:p>
          <a:p>
            <a:r>
              <a:rPr lang="en-US" dirty="0"/>
              <a:t>But we are now piping the language! If we need to change the signature of </a:t>
            </a:r>
            <a:r>
              <a:rPr lang="en-US" dirty="0" err="1"/>
              <a:t>ITranslator</a:t>
            </a:r>
            <a:r>
              <a:rPr lang="en-US" dirty="0"/>
              <a:t> to take something different from language, we now need to touch an unrelated class.</a:t>
            </a:r>
          </a:p>
          <a:p>
            <a:r>
              <a:rPr lang="en-US" dirty="0"/>
              <a:t>We don’t want that, as it makes harder to evolve code!</a:t>
            </a:r>
          </a:p>
          <a:p>
            <a:endParaRPr lang="en-US" dirty="0"/>
          </a:p>
          <a:p>
            <a:r>
              <a:rPr lang="en-US" dirty="0"/>
              <a:t>There is another alternative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say that your system is composed by multiple components</a:t>
            </a:r>
          </a:p>
          <a:p>
            <a:endParaRPr lang="en-US" dirty="0"/>
          </a:p>
          <a:p>
            <a:r>
              <a:rPr lang="en-US" dirty="0"/>
              <a:t>And the components interact with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322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signature didn’t change from the first example, but we are taking it as a constructor parameter.</a:t>
            </a:r>
          </a:p>
          <a:p>
            <a:endParaRPr lang="en-US" dirty="0"/>
          </a:p>
          <a:p>
            <a:r>
              <a:rPr lang="en-US" dirty="0"/>
              <a:t>What does this mean?</a:t>
            </a:r>
          </a:p>
          <a:p>
            <a:r>
              <a:rPr lang="en-US" dirty="0"/>
              <a:t>We are changing the point in which this formatter class will be instantiated.</a:t>
            </a:r>
          </a:p>
          <a:p>
            <a:endParaRPr lang="en-US" dirty="0"/>
          </a:p>
          <a:p>
            <a:r>
              <a:rPr lang="en-US" dirty="0"/>
              <a:t>If before it could be instantiated once, and used repeatedly in the program, now instead it’s instantiated once per user (or language).</a:t>
            </a:r>
          </a:p>
          <a:p>
            <a:endParaRPr lang="en-US" dirty="0"/>
          </a:p>
          <a:p>
            <a:r>
              <a:rPr lang="en-US" dirty="0"/>
              <a:t>This is also valid, and depends on how you want to split the problem.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01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can we instantiate the Translator once per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instantiating a class in the component! We said not to do it. But we need to do it once per request. It’s deferred. How to solve?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8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factory is just another dependency.</a:t>
            </a:r>
          </a:p>
          <a:p>
            <a:r>
              <a:rPr lang="en-US" dirty="0"/>
              <a:t>It can be managed in the ways we saw up to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52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4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they return instances of interfaces, what should they return.</a:t>
            </a:r>
          </a:p>
          <a:p>
            <a:r>
              <a:rPr lang="en-US" dirty="0"/>
              <a:t>Cannot return the concrete type, since that is not the contract!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caller must avoid extracting the type with </a:t>
            </a:r>
            <a:r>
              <a:rPr lang="en-US" dirty="0" err="1"/>
              <a:t>decltype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Concepts in C++ cannot enforce that only the allowed methods are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67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for the runtime polymorphism case, what should we return?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575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instantiating the dependency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792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still works if Foo requires a dependency which is managed in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45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we have a factory that creates the class.</a:t>
            </a:r>
          </a:p>
          <a:p>
            <a:endParaRPr lang="en-US" dirty="0"/>
          </a:p>
          <a:p>
            <a:r>
              <a:rPr lang="en-US" dirty="0"/>
              <a:t>Over-engineering:</a:t>
            </a:r>
          </a:p>
          <a:p>
            <a:r>
              <a:rPr lang="en-US" dirty="0"/>
              <a:t>Hope you are thinking this is crazy!</a:t>
            </a:r>
          </a:p>
          <a:p>
            <a:r>
              <a:rPr lang="en-US" dirty="0"/>
              <a:t>This is rare, but not impossible</a:t>
            </a:r>
          </a:p>
          <a:p>
            <a:endParaRPr lang="en-US" dirty="0"/>
          </a:p>
          <a:p>
            <a:r>
              <a:rPr lang="en-US" dirty="0"/>
              <a:t>E.g.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components should interact through an interface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Interface means a clear contract on the pre-conditions (what must be true when calling the implementation) and post-conditions (what will be true after the call is done).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implementation might have other observable </a:t>
            </a:r>
            <a:r>
              <a:rPr lang="en-US" dirty="0" err="1"/>
              <a:t>behaviours</a:t>
            </a:r>
            <a:r>
              <a:rPr lang="en-US" dirty="0"/>
              <a:t>, but the user shouldn’t rely on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Instead, it should rely on just the contract provided by the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29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Over-engineering:</a:t>
            </a:r>
          </a:p>
          <a:p>
            <a:r>
              <a:rPr lang="en-US" dirty="0"/>
              <a:t>Hope you are thinking this is crazy!</a:t>
            </a:r>
          </a:p>
          <a:p>
            <a:r>
              <a:rPr lang="en-US" dirty="0"/>
              <a:t>This is rare, but not impossible. E.g. you have a buffer factory for allocating memory slabs and you have a class which takes the memory buffer as dependency.</a:t>
            </a:r>
          </a:p>
          <a:p>
            <a:endParaRPr lang="en-US" dirty="0"/>
          </a:p>
          <a:p>
            <a:r>
              <a:rPr lang="en-US" dirty="0"/>
              <a:t>Also, you want a strategy that can be recursively be applied.</a:t>
            </a:r>
          </a:p>
          <a:p>
            <a:endParaRPr lang="en-US" dirty="0"/>
          </a:p>
          <a:p>
            <a:r>
              <a:rPr lang="en-US" dirty="0"/>
              <a:t>It’s not a solution to move the </a:t>
            </a:r>
            <a:r>
              <a:rPr lang="en-US" dirty="0" err="1"/>
              <a:t>unique_ptr</a:t>
            </a:r>
            <a:r>
              <a:rPr lang="en-US" dirty="0"/>
              <a:t>! In that case the class would manage the lifetime of its dependency and we said it’s not good</a:t>
            </a:r>
          </a:p>
          <a:p>
            <a:endParaRPr lang="en-US" dirty="0"/>
          </a:p>
          <a:p>
            <a:r>
              <a:rPr lang="en-US" dirty="0"/>
              <a:t>Could say: the </a:t>
            </a:r>
            <a:r>
              <a:rPr lang="en-US" dirty="0" err="1"/>
              <a:t>BuffFileReader</a:t>
            </a:r>
            <a:r>
              <a:rPr lang="en-US" dirty="0"/>
              <a:t> should own the buffer. Not true. It’s a dependency. Maybe I want to keep using that buffer for the next file reader. Not the decision of </a:t>
            </a:r>
            <a:r>
              <a:rPr lang="en-US" dirty="0" err="1"/>
              <a:t>BuffFileReader</a:t>
            </a:r>
            <a:r>
              <a:rPr lang="en-US" dirty="0"/>
              <a:t> of what happens to the buffer after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099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091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the same problem as with </a:t>
            </a:r>
            <a:r>
              <a:rPr lang="en-US" dirty="0" err="1"/>
              <a:t>unique_ptr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dirty="0" err="1"/>
              <a:t>shared_ptr</a:t>
            </a:r>
            <a:r>
              <a:rPr lang="en-US" dirty="0"/>
              <a:t> has a nice feature: the aliasing constructor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136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create a holder class which holds all the dependencies.</a:t>
            </a:r>
          </a:p>
          <a:p>
            <a:r>
              <a:rPr lang="en-US" dirty="0"/>
              <a:t>We allocate with make shared, and use the aliasing constructor to let the user of the factory only access the interface.</a:t>
            </a:r>
          </a:p>
          <a:p>
            <a:endParaRPr lang="en-US" dirty="0"/>
          </a:p>
          <a:p>
            <a:r>
              <a:rPr lang="en-US" dirty="0"/>
              <a:t>This is quite complex, but for all the previous cases, which are more common, the usage is trivial and familiar to everyone.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54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just need a type that has a type-erased destructor, so that we can deallocate whatever we allocated.</a:t>
            </a:r>
          </a:p>
          <a:p>
            <a:endParaRPr lang="en-US" dirty="0"/>
          </a:p>
          <a:p>
            <a:r>
              <a:rPr lang="en-US" dirty="0" err="1"/>
              <a:t>Shared_ptr</a:t>
            </a:r>
            <a:r>
              <a:rPr lang="en-US" dirty="0"/>
              <a:t> is familiar to everyone, fits the bill, is popularly used by libraries to return dependencies.</a:t>
            </a:r>
          </a:p>
          <a:p>
            <a:endParaRPr lang="en-US" dirty="0"/>
          </a:p>
          <a:p>
            <a:r>
              <a:rPr lang="en-US" dirty="0"/>
              <a:t>But it’s valid to decide to implement a dedicated type which doesn’t convey shared ownership (which is not needed).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45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factory might reference objects stored in the stack, the user cannot assume that they can just take the </a:t>
            </a:r>
            <a:r>
              <a:rPr lang="en-US" dirty="0" err="1"/>
              <a:t>shared_ptr</a:t>
            </a:r>
            <a:r>
              <a:rPr lang="en-US" dirty="0"/>
              <a:t> and put it in a different thread, or store it for later usage.</a:t>
            </a:r>
          </a:p>
          <a:p>
            <a:endParaRPr lang="en-US" dirty="0"/>
          </a:p>
          <a:p>
            <a:r>
              <a:rPr lang="en-US" dirty="0"/>
              <a:t>A potential option is to use a non-copyable/non-moveable type instead of </a:t>
            </a:r>
            <a:r>
              <a:rPr lang="en-US" dirty="0" err="1"/>
              <a:t>shared_ptr</a:t>
            </a:r>
            <a:r>
              <a:rPr lang="en-US" dirty="0"/>
              <a:t>.</a:t>
            </a:r>
          </a:p>
          <a:p>
            <a:r>
              <a:rPr lang="en-US" dirty="0"/>
              <a:t>I don’t have experience with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97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factory might reference objects stored in the stack, the user cannot assume that they can just take the </a:t>
            </a:r>
            <a:r>
              <a:rPr lang="en-US" dirty="0" err="1"/>
              <a:t>shared_ptr</a:t>
            </a:r>
            <a:r>
              <a:rPr lang="en-US" dirty="0"/>
              <a:t> and put it in a different thread, or store it for later usage.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4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40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instead design our own type which disables copy/move constructor</a:t>
            </a:r>
          </a:p>
          <a:p>
            <a:endParaRPr lang="en-US" dirty="0"/>
          </a:p>
          <a:p>
            <a:r>
              <a:rPr lang="en-US" dirty="0"/>
              <a:t>I don’t have production experience with this, so I cannot comment on it too much. But it probably makes sense, although doesn’t block any misuse and could be a bit too limiting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424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how high is your ivory tower? This is getting ridiculous.</a:t>
            </a:r>
          </a:p>
          <a:p>
            <a:endParaRPr lang="en-US" dirty="0"/>
          </a:p>
          <a:p>
            <a:r>
              <a:rPr lang="en-US" dirty="0"/>
              <a:t>Hear me out, this is also quite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might be multiple implementations for an interface.</a:t>
            </a:r>
          </a:p>
          <a:p>
            <a:endParaRPr lang="en-US" dirty="0"/>
          </a:p>
          <a:p>
            <a:r>
              <a:rPr lang="en-US" dirty="0"/>
              <a:t>Which one should the component use?</a:t>
            </a:r>
          </a:p>
          <a:p>
            <a:endParaRPr lang="en-US" dirty="0"/>
          </a:p>
          <a:p>
            <a:r>
              <a:rPr lang="en-US" dirty="0"/>
              <a:t>The core of dependency injection is that component shouldn’t care, and instead should work with any implementation that is provided to it.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74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13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43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one level is very rare (saw it only once).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04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504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interface definition, no constructor of the class, no mock class, and exactly the same functionality!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35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all of our components have clear dependencies and expose clear interfaces.</a:t>
            </a:r>
          </a:p>
          <a:p>
            <a:endParaRPr lang="en-US" dirty="0"/>
          </a:p>
          <a:p>
            <a:r>
              <a:rPr lang="en-US" dirty="0"/>
              <a:t>But, who is responsible for wiring the dependencies?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94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needs to know about all the components in our software, instantiate them with the correct dependencies, and make all the decisions about wiring.</a:t>
            </a:r>
          </a:p>
          <a:p>
            <a:endParaRPr lang="en-US" dirty="0"/>
          </a:p>
          <a:p>
            <a:r>
              <a:rPr lang="en-US" dirty="0"/>
              <a:t>Also, the user of the component might be interested in the high level functionality it offers. It doesn’t know nor wants to know the details of the wiring.</a:t>
            </a:r>
          </a:p>
          <a:p>
            <a:endParaRPr lang="en-US" dirty="0"/>
          </a:p>
          <a:p>
            <a:r>
              <a:rPr lang="en-US" dirty="0"/>
              <a:t>We are lacking the ability to create a hierarchy of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64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component still exposes an interface, and requires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67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091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several ways in which to create components.</a:t>
            </a:r>
          </a:p>
          <a:p>
            <a:endParaRPr lang="en-US" dirty="0"/>
          </a:p>
          <a:p>
            <a:r>
              <a:rPr lang="en-US" dirty="0"/>
              <a:t>A macro component can be just created like any other component.</a:t>
            </a:r>
          </a:p>
          <a:p>
            <a:endParaRPr lang="en-US" dirty="0"/>
          </a:p>
          <a:p>
            <a:r>
              <a:rPr lang="en-US" dirty="0"/>
              <a:t>But we have also another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3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macro-components, we usually don’t need polymorphism: they will always return the same class.</a:t>
            </a:r>
          </a:p>
          <a:p>
            <a:endParaRPr lang="en-US" dirty="0"/>
          </a:p>
          <a:p>
            <a:r>
              <a:rPr lang="en-US" dirty="0"/>
              <a:t>But we want still to force the user to program against the interface.</a:t>
            </a:r>
          </a:p>
          <a:p>
            <a:endParaRPr lang="en-US" dirty="0"/>
          </a:p>
          <a:p>
            <a:r>
              <a:rPr lang="en-US" dirty="0"/>
              <a:t>We can return a struct in that case. Let’s see how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315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simply define a local struct and return it by value, passing the required interfaces for the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540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struct contains all the concrete types by value, in the private section.</a:t>
            </a:r>
          </a:p>
          <a:p>
            <a:endParaRPr lang="en-US" dirty="0"/>
          </a:p>
          <a:p>
            <a:r>
              <a:rPr lang="en-US" dirty="0"/>
              <a:t>In the public section, you expose the main component. . See this as a more complicated constructor of the component</a:t>
            </a:r>
          </a:p>
          <a:p>
            <a:endParaRPr lang="en-US" dirty="0"/>
          </a:p>
          <a:p>
            <a:r>
              <a:rPr lang="en-US" dirty="0"/>
              <a:t>This requires RVO and copy-elision to take place</a:t>
            </a:r>
          </a:p>
          <a:p>
            <a:endParaRPr lang="en-US" dirty="0"/>
          </a:p>
          <a:p>
            <a:r>
              <a:rPr lang="en-US" dirty="0"/>
              <a:t>Alternatively, expose just a reference to the interface in the public fields, and have the concrete class private.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17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308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technique can be useful to improve testability of components as well</a:t>
            </a:r>
          </a:p>
          <a:p>
            <a:endParaRPr lang="en-US" dirty="0"/>
          </a:p>
          <a:p>
            <a:r>
              <a:rPr lang="en-US" dirty="0"/>
              <a:t>Sometimes you have a component which exposes a coherent functionality, but a part deep inside it is quite complicated.</a:t>
            </a:r>
          </a:p>
          <a:p>
            <a:endParaRPr lang="en-US" dirty="0"/>
          </a:p>
          <a:p>
            <a:r>
              <a:rPr lang="en-US" dirty="0"/>
              <a:t>You’d like to test that complicated part in isolation.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24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a component, you need have to look only at the code and the dependencies’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20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tools</a:t>
            </a:r>
          </a:p>
          <a:p>
            <a:endParaRPr lang="en-US" dirty="0"/>
          </a:p>
          <a:p>
            <a:r>
              <a:rPr lang="en-US" dirty="0"/>
              <a:t>A fixed component is easier to understand than a parametrized one, but harder to evolve.</a:t>
            </a:r>
          </a:p>
          <a:p>
            <a:endParaRPr lang="en-US" dirty="0"/>
          </a:p>
          <a:p>
            <a:r>
              <a:rPr lang="en-US" dirty="0"/>
              <a:t>Be careful on when to apply these concepts, and make sure the complexity pays for itself.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with this, I hope you found these concepts useful, and that you’ll be able to apply them to your codebase.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8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Instantiating an object means knowing the concrete type -&gt; you’re not programming against the interface anymore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the dependencies should be passed as parameter. Dependencies must be explicit.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E22C9-34C0-D840-9398-AEF5C5D39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C05C-B766-D28B-7AD1-B1A9D4316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B15C2-9499-C9FF-DB55-610D5DD7E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E18BD-817A-D378-83F1-0D86D10C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10D7-8406-5048-93B1-A3501764D428}" type="datetime1">
              <a:rPr lang="en-GB" smtClean="0"/>
              <a:t>13/09/2022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F0F7-5DDA-E5BE-517C-1EB6C891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CDE6-18DE-4FA1-4A8D-4E19547F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090F-DE0C-AA49-7A97-8F5DEC57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8093C-4637-C227-EA2F-AC4C5A838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CF468-2C9B-E7BB-BC26-5F3AAABA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2BE8-4551-1641-A050-9CDB70F076E7}" type="datetime1">
              <a:rPr lang="en-GB" smtClean="0"/>
              <a:t>13/09/2022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27913-82F9-9C9F-2C59-0E5F7525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C949-84DC-B3A0-BE65-C893851A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6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5DE19-7FCA-9101-1EF8-5CDA3EEC0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9D18A-8A1C-4CDD-0638-9F5A24AD0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603AF-AF7F-846A-0A8C-69C6A62D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6AA1-B95A-284F-857A-6356870F41A5}" type="datetime1">
              <a:rPr lang="en-GB" smtClean="0"/>
              <a:t>13/09/2022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8EBE-E89E-E441-A516-8261D736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3992-75DD-51A8-E7A8-3D7A7E05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9ADF-1F61-96B0-4922-3364D9F3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194C-4056-5085-3E88-25553B34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448D3-4136-ED85-F2EF-FC7286F6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2544-99E2-E14E-B8F6-23C30C7597A0}" type="datetime1">
              <a:rPr lang="en-GB" smtClean="0"/>
              <a:t>13/09/2022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CC685-2ED7-D806-1DCF-59366CE3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784F4-369B-7ECE-3D03-77AABD58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9A0C-C4B6-1EB4-E999-796340E9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91A3-0BB5-3DA3-D9BD-41160666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C1D4-3BE2-86D5-4FEB-1155ED6A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DCA4-70FB-AB45-BDE9-29D16A10F862}" type="datetime1">
              <a:rPr lang="en-GB" smtClean="0"/>
              <a:t>13/09/2022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97647-672D-25B1-A3A7-AA7B723D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D5E64-B0C8-40CE-1B02-3DFD394B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6EE9-B860-1DA3-F7E5-930067DD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D16E-DAA1-BE52-80E9-FF9D24A72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8D030-8C34-CD1A-8FBA-8BA56C3C7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0C1D-CE03-0471-7054-D903C11D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9AA8-C6B6-9C4C-9884-ED9D6AFD6418}" type="datetime1">
              <a:rPr lang="en-GB" smtClean="0"/>
              <a:t>13/09/2022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DC90B-424E-31BA-B7C3-0C3039E1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BC838-F900-1737-8D29-2D7E00C4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D9AC-4481-B8C6-44A6-BC284A0D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FE9C8-A947-8D9D-A6D8-B8DFDA09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35526-5C1E-BBD0-0259-D190892DE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5A77C-E60C-E6AC-2B6B-93ABF5519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E76ED-B4A4-70CE-82B6-0567AA35F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1BE2-97DE-F8D2-94F5-B07EDE67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F67E-67D1-7748-8E65-9D3D5975B3F7}" type="datetime1">
              <a:rPr lang="en-GB" smtClean="0"/>
              <a:t>13/09/2022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A7577-C871-942E-338A-FDE1CB50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4DB60-A580-35D3-69B7-2A89C245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1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5CC3-766F-1BB6-61B2-B2601B74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56DC3-19CA-5805-0481-D8C23CB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C11-04DB-0D47-99ED-F253F7C953F9}" type="datetime1">
              <a:rPr lang="en-GB" smtClean="0"/>
              <a:t>13/09/2022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D49F-B95D-CA0B-D781-D4F63807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1A481-2743-271C-43EB-B71FA496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5FAAA-405E-3127-CC14-6B898777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B214-AD3F-F64A-83D1-A93CD3C01F72}" type="datetime1">
              <a:rPr lang="en-GB" smtClean="0"/>
              <a:t>13/09/2022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DB76B-0A1C-5A37-17BC-377B364B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9EDD3-5A6C-6552-AB91-698717C4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6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424C-01D8-9435-FAAE-94C19345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887C-A924-3730-6D76-295466DB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0BF46-A2DD-EF1D-8B6C-6CF3F0E8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F5325-FFA0-677C-E633-D55E51CC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C491-A315-424E-A483-BD72810A1BA6}" type="datetime1">
              <a:rPr lang="en-GB" smtClean="0"/>
              <a:t>13/09/2022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60C57-0DA4-46E1-49A6-F330CD4E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73706-5E12-D7D3-CD9A-6FF82D48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A0AF-5CF3-F279-D28A-BBC31E7F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D7BD5-9DEA-41F2-D6C6-10DD0F36E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ECE6A-3DE8-E006-DDE2-F5C54D5D1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4B0F1-2758-1128-849E-C67EE82B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26D9-817B-FD42-97C2-6DD9B756F251}" type="datetime1">
              <a:rPr lang="en-GB" smtClean="0"/>
              <a:t>13/09/2022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598B0-A0E8-6F35-037F-F8943FBD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1DA26-9EC0-3145-7A89-2540B2B9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3556B-6BEE-3A7A-DB89-F5264CA4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49116-57AB-8798-B1A1-FBECD89B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61FE8-9E52-46AE-0543-D40A83FA5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6F3A-D56A-B54E-8858-17B59886DBF5}" type="datetime1">
              <a:rPr lang="en-GB" smtClean="0"/>
              <a:t>13/09/2022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16F7B-B982-B18C-5DE4-E20AB148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A674-561E-F04A-0F60-53D809B1E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E1C9-369D-0447-AD37-FA360D5B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SAYlu0NcY&amp;t=754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645C7C-6AE9-24D9-966E-1267EFD1E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19E9-FBDB-B1AC-92F3-951D81B3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BFC2-0AA6-EA2F-62D1-F5EBD3386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Never instantiate your own dependency</a:t>
            </a:r>
          </a:p>
          <a:p>
            <a:r>
              <a:rPr lang="en-US" dirty="0"/>
              <a:t>dependencies should be passed as parameters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F380E-1172-CABA-1445-AC824177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7043E-0C88-B238-9618-6DD85D0E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72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of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Pieces of the decision are taken at different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level contributes the piece of information it knows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DB444-AF49-3A45-7A50-FB3174F0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7DE13-60C8-94B7-4807-B2374943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515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of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simplify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E965-6BE0-B043-ED2F-69E5F8977206}"/>
              </a:ext>
            </a:extLst>
          </p:cNvPr>
          <p:cNvSpPr txBox="1">
            <a:spLocks/>
          </p:cNvSpPr>
          <p:nvPr/>
        </p:nvSpPr>
        <p:spPr>
          <a:xfrm>
            <a:off x="838200" y="2528889"/>
            <a:ext cx="10515600" cy="38719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Interface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virtual 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singleMethod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args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Implementation : Interface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Implementation(deps);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…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Mock : Interface { … };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5EF4-EDEB-893A-CAE2-5ACF8C32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96F5D-1D54-C7AA-09E3-AD0C9D64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50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of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simplifies code a lot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E965-6BE0-B043-ED2F-69E5F8977206}"/>
              </a:ext>
            </a:extLst>
          </p:cNvPr>
          <p:cNvSpPr txBox="1">
            <a:spLocks/>
          </p:cNvSpPr>
          <p:nvPr/>
        </p:nvSpPr>
        <p:spPr>
          <a:xfrm>
            <a:off x="838200" y="2528889"/>
            <a:ext cx="10515600" cy="38719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Interface = function&lt;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args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implementation(deps,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args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 { … };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instance = bind(implementation, deps);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MockFunction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&lt;Interface&gt; mock;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7FC71-D944-1C2E-9B74-9FEB7679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72827-D2A8-ECB5-D8DF-3C35800E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833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EA2E-AA7F-D54D-CE2A-0EDA7A4C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- Testing with </a:t>
            </a:r>
            <a:r>
              <a:rPr lang="en-US" dirty="0" err="1"/>
              <a:t>GMock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025B-0602-35B0-BFF4-2A915B8C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factory is just a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0B518-93BF-9774-8427-6D2759CC64C3}"/>
              </a:ext>
            </a:extLst>
          </p:cNvPr>
          <p:cNvSpPr txBox="1">
            <a:spLocks/>
          </p:cNvSpPr>
          <p:nvPr/>
        </p:nvSpPr>
        <p:spPr>
          <a:xfrm>
            <a:off x="838200" y="2384426"/>
            <a:ext cx="10514013" cy="22685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TextFixture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MockFunction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&lt;Factory&gt; factory_;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ConcreteClass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underTest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_(factory_.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asStdFunction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C1B69-D7E6-145C-5442-8A947393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8B5DE-54C2-8612-76AB-B2F4D16F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139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EA2E-AA7F-D54D-CE2A-0EDA7A4C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- Testing with </a:t>
            </a:r>
            <a:r>
              <a:rPr lang="en-US" dirty="0" err="1"/>
              <a:t>GMock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025B-0602-35B0-BFF4-2A915B8C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factory is just a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0B518-93BF-9774-8427-6D2759CC64C3}"/>
              </a:ext>
            </a:extLst>
          </p:cNvPr>
          <p:cNvSpPr txBox="1">
            <a:spLocks/>
          </p:cNvSpPr>
          <p:nvPr/>
        </p:nvSpPr>
        <p:spPr>
          <a:xfrm>
            <a:off x="838200" y="2384425"/>
            <a:ext cx="10515600" cy="22685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TEST_F(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TextFixture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MyTest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dep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make_shared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DepMock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()&gt;();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EXPECT_CALL(*dep, …);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EXPECT_CALL(factory_, Call()).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WillOnce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(Return(dep));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7A84C-3BB4-F3DC-4D3F-BCB6EAAB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BD8D-3746-51B1-DE1E-7B8F931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87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23C41-2D55-F0D2-89F3-8E0D09326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0DFD-3A8B-65EA-350F-48323558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DA8FB-A5C3-CB0B-43E3-4AE7D612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56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D7CD-8871-6AB7-3A55-7CFEEA01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Problems</a:t>
            </a:r>
          </a:p>
          <a:p>
            <a:r>
              <a:rPr lang="en-US" dirty="0"/>
              <a:t>Complex wiring</a:t>
            </a:r>
          </a:p>
          <a:p>
            <a:r>
              <a:rPr lang="en-US" dirty="0"/>
              <a:t>Knowledge required for wiring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E2215-7DE2-E871-14FF-770747BC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30CC6-A77D-2EBA-C849-CF977183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52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D7CD-8871-6AB7-3A55-7CFEEA01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Need to expose components that abstract over sub-components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B1CCD-905C-ADBF-7EEB-EA247350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3C05B-D1DE-AB19-32A0-152262CC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21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735342C-E093-6BD0-1492-CD9C2AEF3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914" y="1531620"/>
            <a:ext cx="7772400" cy="512499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FF729-3B3D-9DE4-65D3-FA1B1E47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05831-A59F-D67E-1DF1-4C74CBFF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97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D7CD-8871-6AB7-3A55-7CFEEA01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create it?</a:t>
            </a:r>
          </a:p>
          <a:p>
            <a:r>
              <a:rPr lang="en-US" dirty="0"/>
              <a:t>Factory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FB28F-ECD2-3776-1D49-6D0C13DB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593D-947E-38FA-C44F-823B3685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E67F-E509-E5AC-B389-377E9540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F18C-1580-04FF-C302-34C9351B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381B0A8-C6EF-3DAB-B864-D80682AC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131" y="2626405"/>
            <a:ext cx="9238406" cy="30018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22223-3D54-A073-270C-11D37955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E53AF-F183-E2CF-52CC-50D496C8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258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D7CD-8871-6AB7-3A55-7CFEEA01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create it?</a:t>
            </a:r>
          </a:p>
          <a:p>
            <a:r>
              <a:rPr lang="en-US" dirty="0"/>
              <a:t>Factory</a:t>
            </a:r>
          </a:p>
          <a:p>
            <a:r>
              <a:rPr lang="en-US" dirty="0"/>
              <a:t>Struct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72B8A-BF3D-521A-10C8-C9014D85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EF73-D7F2-3468-4CBA-CDEC1179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50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4B010-0F3B-29CE-E3B6-F27EAAE4C37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27289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make_macro_component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 foo,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Ibar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 bar)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struct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Holder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…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};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Holder(foo, bar); 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E0AD-1032-E026-0AA1-C5E6A15B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EC2A-65BF-0DB4-1DE7-A195C13E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819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4B010-0F3B-29CE-E3B6-F27EAAE4C376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515600" cy="45678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struct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Holder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private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D d; 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C c;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B b;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public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Holder(Intf2&amp; i1, Intf2&amp; i2)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: d(i1), c(), b(d, i2), a(b, c) {}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A a;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B0E5F-4AE5-0CF7-0EB3-459A2686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B2D81-A025-6AA7-4E86-9A496041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619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D7CD-8871-6AB7-3A55-7CFEEA01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r>
              <a:rPr lang="en-US" dirty="0"/>
              <a:t>Can expose multiple interfaces</a:t>
            </a:r>
          </a:p>
          <a:p>
            <a:r>
              <a:rPr lang="en-US" dirty="0"/>
              <a:t>Automatic lifetime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r>
              <a:rPr lang="en-US" dirty="0"/>
              <a:t>No polymorphism</a:t>
            </a:r>
          </a:p>
          <a:p>
            <a:r>
              <a:rPr lang="en-US" dirty="0"/>
              <a:t>Physical dependency on implementation detail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438B4-D23C-5A1F-1A9D-E5CC3895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4F948-DC4B-B6AE-08F0-B4363903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907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B42F-C973-C8A6-CDF9-BBFFA6C3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D7CD-8871-6AB7-3A55-7CFEEA01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option for testability</a:t>
            </a:r>
          </a:p>
          <a:p>
            <a:r>
              <a:rPr lang="en-US" dirty="0"/>
              <a:t>Split complicated implementation detail</a:t>
            </a:r>
          </a:p>
          <a:p>
            <a:r>
              <a:rPr lang="en-US" dirty="0"/>
              <a:t>Test implementation detail</a:t>
            </a:r>
          </a:p>
          <a:p>
            <a:r>
              <a:rPr lang="en-US" dirty="0"/>
              <a:t>Expose the component hiding the detail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C5762-03E8-C140-B849-2FCBF4A7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BE083-0ECB-F895-1BF1-A5671CE3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EBC3-9F9C-8484-6878-37D8D163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FD9C-0DF6-0E7B-0AF7-0A17FAC9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to compose higher level components</a:t>
            </a:r>
          </a:p>
          <a:p>
            <a:r>
              <a:rPr lang="en-US" dirty="0"/>
              <a:t>Apply testing facilities to complex functionalities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81440-DBD2-1F55-932C-EAEBCE13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29149-BE1C-F399-904A-57469974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78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8407-965B-6017-C976-40C6540B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25417-B2CB-6EA0-E6D0-2F7A3E46A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Optional: bridge classes</a:t>
            </a:r>
          </a:p>
          <a:p>
            <a:endParaRPr lang="en-US" dirty="0"/>
          </a:p>
          <a:p>
            <a:r>
              <a:rPr lang="en-US" dirty="0"/>
              <a:t>Class providing functionality is not an interface, but class requires a dependency</a:t>
            </a:r>
          </a:p>
          <a:p>
            <a:r>
              <a:rPr lang="en-US" dirty="0"/>
              <a:t>Create a class/function which implements the interface using the component</a:t>
            </a:r>
          </a:p>
          <a:p>
            <a:r>
              <a:rPr lang="en-US" dirty="0"/>
              <a:t>Shallow classes put complexity in the wiring, which is harder to understand. Avoid small classes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F04CE-52DB-F816-3B06-10FA6A2F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6959B-F051-B1AB-9C25-44CA3BEF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958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8A0F-EFDF-7015-0441-D9062C59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3627-7AAF-B417-EE3D-3AD11416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Plea: avoid overengineering</a:t>
            </a:r>
          </a:p>
          <a:p>
            <a:endParaRPr lang="en-US" dirty="0"/>
          </a:p>
          <a:p>
            <a:r>
              <a:rPr lang="en-US" dirty="0"/>
              <a:t>There is a size of components where it doesn’t make sense to abstract away things</a:t>
            </a:r>
          </a:p>
          <a:p>
            <a:r>
              <a:rPr lang="en-US" dirty="0"/>
              <a:t>Be careful, the flexibility comes at a cost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981BC-3312-134F-6695-20751B12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750D7-4DE3-1AA2-134D-C962AEF0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04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D54C-9EBE-F844-93D1-29CF987F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FB32E-CFDF-C75C-47F8-5E1C0EBFE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5C8CE-E481-9817-7C44-8C1E2D1B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C7AB-3E66-D55C-34E8-739271B1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228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D566-9B31-2DFC-D036-5AC2E827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A0B6-257D-8F77-7892-18B409922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saw</a:t>
            </a:r>
          </a:p>
          <a:p>
            <a:r>
              <a:rPr lang="en-US" dirty="0"/>
              <a:t>overview of Dependency Injection</a:t>
            </a:r>
          </a:p>
          <a:p>
            <a:r>
              <a:rPr lang="en-US" dirty="0"/>
              <a:t>define the interfaces to data and behaviors</a:t>
            </a:r>
          </a:p>
          <a:p>
            <a:r>
              <a:rPr lang="en-US" dirty="0"/>
              <a:t>to pass dependencies to components</a:t>
            </a:r>
          </a:p>
          <a:p>
            <a:r>
              <a:rPr lang="en-US" dirty="0"/>
              <a:t>to defer decisions with factories</a:t>
            </a:r>
          </a:p>
          <a:p>
            <a:r>
              <a:rPr lang="en-US" dirty="0"/>
              <a:t>how to expose higher level components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31FFB-59A6-17E7-A5A2-C757DC59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06443-069E-34B8-969F-1711B046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BA40-D801-D16D-7A02-CB3B6290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F4F8BD2-244E-2687-BD5D-3CAB45BD4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7096" y="1816999"/>
            <a:ext cx="7237807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FBDFA-F7F4-6B66-47C2-D3BA2ACF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97FFE-B248-8372-0BF9-DBAAA322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029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0410-C22F-B74E-BFA3-ED45E3E4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2A6AB-4555-3278-A849-E906629E7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Tools</a:t>
            </a:r>
          </a:p>
          <a:p>
            <a:r>
              <a:rPr lang="en-US" dirty="0"/>
              <a:t>to manage complexity</a:t>
            </a:r>
          </a:p>
          <a:p>
            <a:r>
              <a:rPr lang="en-US" dirty="0"/>
              <a:t>evolve code easily</a:t>
            </a:r>
          </a:p>
          <a:p>
            <a:r>
              <a:rPr lang="en-US" dirty="0"/>
              <a:t>tradeoff flexibility/understandability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40FA7-BBC5-A46A-1F64-A0362CA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4CA42-011B-115C-5407-3D55E0AB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65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F60D98-3293-43BF-90C5-28FD6816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15BBF-3CDF-90AD-11B2-99469DB4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36DE4-A899-DA99-66D8-86AB1E22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3256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8C5E-E0D0-EBB7-6519-1AA333A9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6EFA-13E1-F9E3-7B3C-E52442B7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0750C-5449-EE92-F119-6FBE7CE3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812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6A30-1EA2-16E3-6495-D4DD3144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CD5F4-11E9-E426-D621-E70E826C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Designing classes: </a:t>
            </a:r>
            <a:r>
              <a:rPr lang="en-US" dirty="0">
                <a:hlinkClick r:id="rId2"/>
              </a:rPr>
              <a:t>https://www.youtube.com/watch?v=bmSAYlu0NcY&amp;t=754s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EA3A7-AA2E-E708-5058-6C825D3A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4F968-2A3C-C928-B304-1AFCEC60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F918-AC80-F9CA-EA43-FE23F1AD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7EBCB2E-DE1C-3C1B-4B8C-767A5FEB1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5512" y="2532169"/>
            <a:ext cx="8550992" cy="365288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AFAA0-FAA1-884B-28B5-91F7E507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7DF25-D0B1-A718-9931-FDCDA775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8CFD-4977-49C9-0229-301B6F2F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C112D-A8BF-F477-CD4F-B3564968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BECE-C952-B2A3-B0E6-31203F0A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448E-14E1-B7E4-9E70-2F5328DD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8D024E-4D3A-BD21-73B0-722EB39A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742E9-EED0-17CC-0B11-762180D1D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dependency is passed imposes constraints</a:t>
            </a:r>
          </a:p>
          <a:p>
            <a:r>
              <a:rPr lang="en-US" dirty="0"/>
              <a:t>on user</a:t>
            </a:r>
          </a:p>
          <a:p>
            <a:r>
              <a:rPr lang="en-US" dirty="0"/>
              <a:t>on component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4AC80-CF16-A55D-9681-FF9CEB45D8D1}"/>
              </a:ext>
            </a:extLst>
          </p:cNvPr>
          <p:cNvSpPr/>
          <p:nvPr/>
        </p:nvSpPr>
        <p:spPr>
          <a:xfrm>
            <a:off x="838199" y="3762375"/>
            <a:ext cx="10514014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foo(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&lt;Dependency&gt; dep);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bar(Dependency&amp; dep);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2F15D4-63FE-E65B-B1D2-8D95057D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605F9E-2994-BD14-DE1F-D529F2D8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055D-76BB-3342-BBF6-BF424384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BE28-44DE-9086-01A6-98FF74DF7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</a:t>
            </a:r>
          </a:p>
          <a:p>
            <a:r>
              <a:rPr lang="en-US" dirty="0"/>
              <a:t>impose all required constraints</a:t>
            </a:r>
          </a:p>
          <a:p>
            <a:r>
              <a:rPr lang="en-US" dirty="0"/>
              <a:t>and no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15814-7148-7A9F-AA54-041035B7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0AA91-B25C-284C-8FA1-C3665A62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055D-76BB-3342-BBF6-BF424384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BE28-44DE-9086-01A6-98FF74DF7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Don’t force the method of lifetime management of the dependency</a:t>
            </a:r>
          </a:p>
          <a:p>
            <a:r>
              <a:rPr lang="en-US" dirty="0"/>
              <a:t>take the dependency as a reference</a:t>
            </a:r>
          </a:p>
          <a:p>
            <a:r>
              <a:rPr lang="en-US" dirty="0"/>
              <a:t>no smart pointers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8BC7F-B0FE-1A21-6D61-410FD5B5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8AAD2-B64F-EA13-4596-8B27F2DC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9FCB-1BBD-DA0E-E426-463BED92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Dependencies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F193F-752B-87ED-6EC6-32F2D5F6C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81575-3DAA-07ED-E863-E437F777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A34-8A97-D6BA-7CD8-A302CBE1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0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9FCB-1BBD-DA0E-E426-463BED92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7E46F-E2D9-D0E0-2BBC-FAF7A782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Dependency on some information</a:t>
            </a:r>
          </a:p>
          <a:p>
            <a:r>
              <a:rPr lang="en-US" dirty="0"/>
              <a:t>Behaviors</a:t>
            </a:r>
          </a:p>
          <a:p>
            <a:pPr lvl="1"/>
            <a:r>
              <a:rPr lang="en-US" dirty="0"/>
              <a:t>Dependency on some action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11864-E188-85C3-E588-9105EE50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E909F-7897-78D8-18F6-DC32D2DE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E704-500E-F08C-B4B0-C8040325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5E88C-4875-7C91-81A5-D5E8B96F6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engineer building monitoring systems at</a:t>
            </a:r>
          </a:p>
          <a:p>
            <a:r>
              <a:rPr lang="en-US" dirty="0"/>
              <a:t>Passionate about C++, used throughout career</a:t>
            </a:r>
          </a:p>
          <a:p>
            <a:r>
              <a:rPr lang="en-US" dirty="0"/>
              <a:t>Author of the book “C++ Fundamentals” – </a:t>
            </a:r>
            <a:r>
              <a:rPr lang="en-US" dirty="0" err="1"/>
              <a:t>Packt</a:t>
            </a:r>
            <a:endParaRPr lang="en-US" dirty="0"/>
          </a:p>
          <a:p>
            <a:r>
              <a:rPr lang="en-US" dirty="0"/>
              <a:t>I like writing and talking about C++</a:t>
            </a:r>
          </a:p>
        </p:txBody>
      </p:sp>
      <p:pic>
        <p:nvPicPr>
          <p:cNvPr id="5" name="Picture 4" descr="A picture containing text, sign, close, image&#10;&#10;Description automatically generated">
            <a:extLst>
              <a:ext uri="{FF2B5EF4-FFF2-40B4-BE49-F238E27FC236}">
                <a16:creationId xmlns:a16="http://schemas.microsoft.com/office/drawing/2014/main" id="{25C49173-74AF-5FD0-8CB4-AFE5FCC4E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86" y="1887826"/>
            <a:ext cx="1403350" cy="28231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4FE49-8517-3E10-A6B6-645CE7F0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7911E-2247-77A2-14FF-2A7F3FE8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</a:t>
            </a:fld>
            <a:endParaRPr lang="en-US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C277DE32-EF81-C94C-6105-A404A88EDC76}"/>
              </a:ext>
            </a:extLst>
          </p:cNvPr>
          <p:cNvSpPr txBox="1"/>
          <p:nvPr/>
        </p:nvSpPr>
        <p:spPr>
          <a:xfrm>
            <a:off x="838200" y="5807631"/>
            <a:ext cx="359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makers.f.dev@gmail.com</a:t>
            </a:r>
          </a:p>
        </p:txBody>
      </p:sp>
    </p:spTree>
    <p:extLst>
      <p:ext uri="{BB962C8B-B14F-4D97-AF65-F5344CB8AC3E}">
        <p14:creationId xmlns:p14="http://schemas.microsoft.com/office/powerpoint/2010/main" val="80277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C3E1-146B-0F0B-037C-67E8704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9B7-C5BA-8F13-27D0-69C3B456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DB333-55F1-9EE9-3255-937D1F44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467DE-FA49-0E08-866D-BEB24D87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C3E1-146B-0F0B-037C-67E8704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9B7-C5BA-8F13-27D0-69C3B456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must always be read-only</a:t>
            </a:r>
          </a:p>
          <a:p>
            <a:r>
              <a:rPr lang="en-US" dirty="0"/>
              <a:t>avoid action at a distance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322CD-755C-A741-CE28-330AC208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19447-AA2E-CB3B-82A7-3C839AA5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2175-D11B-36DC-ADD4-BE2C204B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061FF-7C2C-C20F-51D3-CFA19BB2F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Action at a distance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264C3D-2730-6554-610F-80402751D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35132"/>
            <a:ext cx="7772400" cy="350382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33465-B00B-D6CB-6557-980417D9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2E31B-768F-1E3F-E746-C68FF92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C3E1-146B-0F0B-037C-67E8704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9B7-C5BA-8F13-27D0-69C3B456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</a:t>
            </a:r>
          </a:p>
          <a:p>
            <a:r>
              <a:rPr lang="en-US" dirty="0"/>
              <a:t>Might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21B2-6140-97DF-2D1E-114535E3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022A6-CC11-754B-0F3D-800EDFD3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9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C3E1-146B-0F0B-037C-67E8704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9B7-C5BA-8F13-27D0-69C3B456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shape is the interface</a:t>
            </a:r>
          </a:p>
          <a:p>
            <a:r>
              <a:rPr lang="en-US" dirty="0"/>
              <a:t>Use value-types</a:t>
            </a:r>
          </a:p>
          <a:p>
            <a:r>
              <a:rPr lang="en-US" dirty="0"/>
              <a:t>Prefer making it explicit</a:t>
            </a:r>
          </a:p>
          <a:p>
            <a:pPr lvl="1"/>
            <a:r>
              <a:rPr lang="en-US" dirty="0"/>
              <a:t>structured types</a:t>
            </a:r>
          </a:p>
          <a:p>
            <a:pPr lvl="1"/>
            <a:r>
              <a:rPr lang="en-US" dirty="0"/>
              <a:t>schematized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3A85-73AF-3831-A9B5-356EFF17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15E63-922B-EEE3-8BE6-26281805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C3E1-146B-0F0B-037C-67E8704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9B7-C5BA-8F13-27D0-69C3B456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shape is the interface</a:t>
            </a:r>
          </a:p>
          <a:p>
            <a:r>
              <a:rPr lang="en-US" dirty="0"/>
              <a:t>concrete type (std::vector)</a:t>
            </a:r>
          </a:p>
          <a:p>
            <a:pPr lvl="1"/>
            <a:r>
              <a:rPr lang="en-US" dirty="0"/>
              <a:t>performance: 5/5</a:t>
            </a:r>
          </a:p>
          <a:p>
            <a:pPr lvl="1"/>
            <a:r>
              <a:rPr lang="en-US" dirty="0"/>
              <a:t>freedom of caller: 1/5</a:t>
            </a:r>
          </a:p>
          <a:p>
            <a:r>
              <a:rPr lang="en-US" dirty="0"/>
              <a:t>view objects (std::span)</a:t>
            </a:r>
          </a:p>
          <a:p>
            <a:pPr lvl="1"/>
            <a:r>
              <a:rPr lang="en-US" dirty="0"/>
              <a:t>performance: 5/5</a:t>
            </a:r>
          </a:p>
          <a:p>
            <a:pPr lvl="1"/>
            <a:r>
              <a:rPr lang="en-US" dirty="0"/>
              <a:t>freedom of caller: 2/5 (only contiguous)</a:t>
            </a:r>
          </a:p>
          <a:p>
            <a:r>
              <a:rPr lang="en-US" dirty="0"/>
              <a:t>polymorphic object (</a:t>
            </a:r>
            <a:r>
              <a:rPr lang="en-US" dirty="0" err="1"/>
              <a:t>any_range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performance: 1/5</a:t>
            </a:r>
          </a:p>
          <a:p>
            <a:pPr lvl="1"/>
            <a:r>
              <a:rPr lang="en-US" dirty="0"/>
              <a:t>freedom of caller: 5/5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99CDC-72E8-8BEE-BE2D-1A33FCA3EFD0}"/>
              </a:ext>
            </a:extLst>
          </p:cNvPr>
          <p:cNvSpPr/>
          <p:nvPr/>
        </p:nvSpPr>
        <p:spPr>
          <a:xfrm>
            <a:off x="6212840" y="1825625"/>
            <a:ext cx="5247323" cy="2085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vector -&gt; 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vector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✓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array  -&gt; 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vector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✗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set    -&gt; 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vector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✗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960B7-6752-82DB-9283-FCA73F034A90}"/>
              </a:ext>
            </a:extLst>
          </p:cNvPr>
          <p:cNvSpPr/>
          <p:nvPr/>
        </p:nvSpPr>
        <p:spPr>
          <a:xfrm>
            <a:off x="6212840" y="1825625"/>
            <a:ext cx="5247323" cy="2085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vector -&gt; 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span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✓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array  -&gt; 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span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✓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set    -&gt; 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span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✗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6FEB3-5D3D-FF37-6955-0105D70108F6}"/>
              </a:ext>
            </a:extLst>
          </p:cNvPr>
          <p:cNvSpPr/>
          <p:nvPr/>
        </p:nvSpPr>
        <p:spPr>
          <a:xfrm>
            <a:off x="6212840" y="1915319"/>
            <a:ext cx="5247323" cy="2085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vector -&gt; </a:t>
            </a:r>
            <a:r>
              <a:rPr lang="en-US" sz="2400" dirty="0" err="1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any_range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✓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array  -&gt; </a:t>
            </a:r>
            <a:r>
              <a:rPr lang="en-US" sz="2400" dirty="0" err="1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any_range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✓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set    -&gt; </a:t>
            </a:r>
            <a:r>
              <a:rPr lang="en-US" sz="2400" dirty="0" err="1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any_range</a:t>
            </a:r>
            <a:r>
              <a:rPr lang="en-US" sz="2400" dirty="0">
                <a:solidFill>
                  <a:schemeClr val="tx1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GB" sz="4000" dirty="0">
                <a:solidFill>
                  <a:schemeClr val="tx1"/>
                </a:solidFill>
                <a:latin typeface="PT Mono" panose="02060509020205020204" pitchFamily="49" charset="77"/>
              </a:rPr>
              <a:t>✓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AB54DC-A301-0208-B733-0A264834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F655A2-81BD-167D-60F5-C2B8E753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2175-D11B-36DC-ADD4-BE2C204B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- Constant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01C1F8-7282-2371-F28A-0D7AF2813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8EB52-07D4-7C99-5C9C-F4B97998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4B8C9-F881-A19B-6C05-38E261C6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5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2175-D11B-36DC-ADD4-BE2C204B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-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6E4D-87B8-756B-B173-B71D9CC38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const &amp;</a:t>
            </a:r>
          </a:p>
          <a:p>
            <a:r>
              <a:rPr lang="en-US" dirty="0"/>
              <a:t>The data MUST not be changed for the duration of the component</a:t>
            </a:r>
          </a:p>
          <a:p>
            <a:pPr lvl="1"/>
            <a:r>
              <a:rPr lang="en-US" dirty="0"/>
              <a:t>surprising when a const&amp; changes value</a:t>
            </a:r>
          </a:p>
          <a:p>
            <a:pPr lvl="1"/>
            <a:r>
              <a:rPr lang="en-US" dirty="0"/>
              <a:t>UB if done by different threads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9110E-2EAE-6448-4329-3EE91DFAA407}"/>
              </a:ext>
            </a:extLst>
          </p:cNvPr>
          <p:cNvSpPr/>
          <p:nvPr/>
        </p:nvSpPr>
        <p:spPr>
          <a:xfrm>
            <a:off x="838199" y="4010819"/>
            <a:ext cx="10514014" cy="1892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 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Identifiers = vector&lt;Identifier&gt;;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do_stuff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(const Identifiers&amp; ids);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7A91B-DE0B-DEF5-9899-EEC50446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E6C4-F360-1B3F-615E-9E432D7A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2175-D11B-36DC-ADD4-BE2C204B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- Constant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F6E4D-87B8-756B-B173-B71D9CC38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case</a:t>
            </a:r>
          </a:p>
          <a:p>
            <a:r>
              <a:rPr lang="en-US" dirty="0"/>
              <a:t>Hard coded parameters</a:t>
            </a:r>
          </a:p>
          <a:p>
            <a:r>
              <a:rPr lang="en-US" dirty="0"/>
              <a:t>Parameters from cli flags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be preferred 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D76A1-CA40-5529-08A7-A59E07D0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BFF32-4EDF-3E86-939E-689AD87C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39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286E-1358-65ED-78AA-01F0C0E0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Might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2A649-4D63-644F-3607-A0D24745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55C80-70E3-D99C-00E5-F7884C3D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87681-ECA0-7C2F-262A-A69A66BB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99C7-32F4-E163-30D3-D637FD18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03F6-2AEE-00FC-B85F-98D72304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get hard data</a:t>
            </a:r>
          </a:p>
          <a:p>
            <a:r>
              <a:rPr lang="en-US" dirty="0"/>
              <a:t>Share tools, techniques and suggestions</a:t>
            </a:r>
          </a:p>
          <a:p>
            <a:r>
              <a:rPr lang="en-US" dirty="0"/>
              <a:t>Context is always relevant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8C6AB-978F-930F-91B7-CC45A2F1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FD684-E603-CE7A-AF40-3F8A6EA6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3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286E-1358-65ED-78AA-01F0C0E0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Might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7C9F-159D-DF96-36F3-1C2EA56A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Still read only!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624EB-20C8-9DE9-1206-A7964DE3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726A0-A4CB-CC85-A61C-C88D0290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5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286E-1358-65ED-78AA-01F0C0E0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Might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7C9F-159D-DF96-36F3-1C2EA56A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it clear</a:t>
            </a:r>
          </a:p>
          <a:p>
            <a:r>
              <a:rPr lang="en-US" dirty="0"/>
              <a:t>std::</a:t>
            </a:r>
            <a:r>
              <a:rPr lang="en-US" dirty="0" err="1"/>
              <a:t>atomic_ref</a:t>
            </a:r>
            <a:r>
              <a:rPr lang="en-US" dirty="0"/>
              <a:t>&lt;const T&gt;</a:t>
            </a:r>
          </a:p>
          <a:p>
            <a:pPr lvl="1"/>
            <a:r>
              <a:rPr lang="en-US" dirty="0"/>
              <a:t>copies for each access</a:t>
            </a:r>
          </a:p>
          <a:p>
            <a:r>
              <a:rPr lang="en-US" dirty="0"/>
              <a:t>const folly::Synchronized&lt;T&gt;&amp;</a:t>
            </a:r>
          </a:p>
          <a:p>
            <a:pPr lvl="1"/>
            <a:r>
              <a:rPr lang="en-US" dirty="0"/>
              <a:t>lock for access (risk contention)</a:t>
            </a:r>
          </a:p>
          <a:p>
            <a:r>
              <a:rPr lang="en-US" dirty="0"/>
              <a:t>folly::Observer&lt;T&gt;</a:t>
            </a:r>
          </a:p>
          <a:p>
            <a:pPr lvl="1"/>
            <a:r>
              <a:rPr lang="en-US" dirty="0"/>
              <a:t>no lock, exposes snapshots (decouples contention, higher cost)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0E04E-2AA9-64DD-BA46-4E059CF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C0521-C923-62C7-BE39-DB48F032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30E8-4B45-F886-4C0F-BE8BCD5B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3C5CC-F1D3-AA1B-B6E7-9E6410581BCA}"/>
              </a:ext>
            </a:extLst>
          </p:cNvPr>
          <p:cNvSpPr/>
          <p:nvPr/>
        </p:nvSpPr>
        <p:spPr>
          <a:xfrm>
            <a:off x="838200" y="1784351"/>
            <a:ext cx="10515600" cy="46324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Synchronized&lt;int&gt; sync = 1;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wGuard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sync.wlock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int&amp;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val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*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wGuard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rGuard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sync.rlock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int&amp;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val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*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rGuard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D1AFF-AF31-EBCE-BA7C-7DF57A87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FB525-1D4B-98F2-0439-C533A7C8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4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E86-E4A5-B17E-5258-8FA4A7DF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FBF9D-8510-0A0E-9DF3-634BFD384D0D}"/>
              </a:ext>
            </a:extLst>
          </p:cNvPr>
          <p:cNvSpPr/>
          <p:nvPr/>
        </p:nvSpPr>
        <p:spPr>
          <a:xfrm>
            <a:off x="838200" y="1812927"/>
            <a:ext cx="10514013" cy="1616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Observer&lt;int&gt; observer = …;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Snapshot&lt;int&gt; snapshot = *observer;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int&amp; value = *snapshot;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CAAFB-C578-AB9F-DCF1-7CD0FAE2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2D59-58ED-3243-8C17-7FF1CB5B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9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E86-E4A5-B17E-5258-8FA4A7DF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FBF9D-8510-0A0E-9DF3-634BFD384D0D}"/>
              </a:ext>
            </a:extLst>
          </p:cNvPr>
          <p:cNvSpPr/>
          <p:nvPr/>
        </p:nvSpPr>
        <p:spPr>
          <a:xfrm>
            <a:off x="838200" y="1808163"/>
            <a:ext cx="10514013" cy="42636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Observer&lt;int&gt;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sumObserver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makeObserver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[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observerA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observerB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] 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a = **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observerA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b = **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observerB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a + b;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A0F73-202C-62C6-EEBE-EBA77C40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63BE1-5CE2-41F1-C00D-8D4D5E26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87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E86-E4A5-B17E-5258-8FA4A7DF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FBF9D-8510-0A0E-9DF3-634BFD384D0D}"/>
              </a:ext>
            </a:extLst>
          </p:cNvPr>
          <p:cNvSpPr/>
          <p:nvPr/>
        </p:nvSpPr>
        <p:spPr>
          <a:xfrm>
            <a:off x="838201" y="1808163"/>
            <a:ext cx="10514012" cy="1833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SimpleObservable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&lt;int&gt; observable = 10;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observable.setValue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(15);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Observer&lt;int&gt; observer =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observable.getObserver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72402-56DB-02A5-4E1F-8FAE61A7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7AD49-40B0-4A80-B51D-0B2F77CF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8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06B3-DB6C-8E09-8412-E3A12D0C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98758-CE08-6873-9852-32EC25B0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multiple “views” on the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11DA7-53D2-9F65-8CD0-14C4A882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C1372-E963-0922-2CB9-814C4E87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8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E86-E4A5-B17E-5258-8FA4A7DF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FBF9D-8510-0A0E-9DF3-634BFD384D0D}"/>
              </a:ext>
            </a:extLst>
          </p:cNvPr>
          <p:cNvSpPr/>
          <p:nvPr/>
        </p:nvSpPr>
        <p:spPr>
          <a:xfrm>
            <a:off x="838200" y="1808163"/>
            <a:ext cx="10515600" cy="42636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SimpleObservable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ProgramConfig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configSource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parseConfig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readFile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(path));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FileWatcher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watcher(path, [&amp;]() 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configSource.setValue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parseConfig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readFile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(path)));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ProgramConfig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config =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configSource.getObserver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7A4E9D-5969-DD3E-08DF-6441B026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B3273-1D74-6B55-6A05-4FD3F222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53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5E86-E4A5-B17E-5258-8FA4A7DF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FBF9D-8510-0A0E-9DF3-634BFD384D0D}"/>
              </a:ext>
            </a:extLst>
          </p:cNvPr>
          <p:cNvSpPr/>
          <p:nvPr/>
        </p:nvSpPr>
        <p:spPr>
          <a:xfrm>
            <a:off x="838200" y="1803401"/>
            <a:ext cx="10514013" cy="42636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ComponentA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configA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makeObservable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[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configSource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]() 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return (**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configSource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).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componentAConfig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});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Observer&lt;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ComponentB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configB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makeObservable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[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configSource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]() 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return (**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configSource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).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componentBConfig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});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3269D-101E-EF03-B7B8-FDA9DC03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035F5-8112-7E9F-7E4C-56FC5EF0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E5DC-E6D9-2971-33F8-04E1AD1E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Might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2E9E-0363-7465-568F-681601846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r>
              <a:rPr lang="en-US" dirty="0"/>
              <a:t>Trivial tests: can simply pass a (wrapped) value</a:t>
            </a:r>
          </a:p>
          <a:p>
            <a:r>
              <a:rPr lang="en-US" dirty="0"/>
              <a:t>Changing source of data is trivial</a:t>
            </a:r>
          </a:p>
          <a:p>
            <a:pPr lvl="1"/>
            <a:r>
              <a:rPr lang="en-US" dirty="0"/>
              <a:t>decoupled the producer and the consumer(s))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C7042-9D22-D1E5-C0AC-A75AA3BA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FDE1-F289-5FED-ABD9-16125346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F8D9-BD8C-2D7E-022F-2192502D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8CB8-C482-0237-2662-E4A1EC7C1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Dependency Injection</a:t>
            </a:r>
          </a:p>
          <a:p>
            <a:r>
              <a:rPr lang="en-US" dirty="0"/>
              <a:t>Types of dependencies</a:t>
            </a:r>
          </a:p>
          <a:p>
            <a:r>
              <a:rPr lang="en-US" dirty="0"/>
              <a:t>Passing dependencies</a:t>
            </a:r>
          </a:p>
          <a:p>
            <a:r>
              <a:rPr lang="en-US" dirty="0"/>
              <a:t>Abstracting Components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D999A-1B2D-051C-1762-6646CBE2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CEF19-88C5-BFE6-DDAD-7B2864BC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286E-1358-65ED-78AA-01F0C0E0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Might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7C9F-159D-DF96-36F3-1C2EA56A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cases</a:t>
            </a:r>
          </a:p>
          <a:p>
            <a:r>
              <a:rPr lang="en-US" dirty="0"/>
              <a:t>Pushing data to component (configuration changes, regular reload of data from source)</a:t>
            </a:r>
          </a:p>
          <a:p>
            <a:pPr marL="0" indent="0">
              <a:buNone/>
            </a:pPr>
            <a:r>
              <a:rPr lang="en-US" dirty="0"/>
              <a:t>For pull, a behavior is often best (on demand, freshness guarantees)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D53C5-C1B5-CB3E-F101-9404DF57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125D6-D22D-2334-1DF9-47E70D4B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6B9D-BA5C-553D-6CC0-88832FAF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D7BF-BC74-D008-FF11-5B3C28D8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2C704-9355-4767-FA66-10AF1F29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CFFD9-6E75-A2B9-D693-3F4B05E7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29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310B-81EB-0601-6834-F11A28B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8FA5-0A8E-3BEF-00EE-49BD004E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Stateful effect</a:t>
            </a:r>
          </a:p>
          <a:p>
            <a:r>
              <a:rPr lang="en-GB" dirty="0"/>
              <a:t>Get data on-demand</a:t>
            </a:r>
          </a:p>
          <a:p>
            <a:r>
              <a:rPr lang="en-GB" dirty="0"/>
              <a:t>Perform pure computation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12E35-108B-84B6-726A-F499875B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D27EA-6B93-5B5A-7C28-E064FDB5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1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8097-D675-8248-CF26-B638A26C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7BC2-E5B1-A1E9-CD40-CCC9AEE7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action</a:t>
            </a:r>
          </a:p>
          <a:p>
            <a:r>
              <a:rPr lang="en-US" dirty="0"/>
              <a:t>Bundle of 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785BC-81CC-B8F7-446C-D93AFEB6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98EDE-2BE0-6C9E-1818-422798A4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1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32B0-08AE-1ABD-6FA7-4FCD2F31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– Single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B9C5-255A-4DF4-7870-098164823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Runtime polymorphism</a:t>
            </a:r>
          </a:p>
          <a:p>
            <a:pPr lvl="1"/>
            <a:r>
              <a:rPr lang="en-US" dirty="0"/>
              <a:t>std::function</a:t>
            </a:r>
          </a:p>
          <a:p>
            <a:pPr lvl="1"/>
            <a:r>
              <a:rPr lang="en-US" dirty="0"/>
              <a:t>std::</a:t>
            </a:r>
            <a:r>
              <a:rPr lang="en-US" dirty="0" err="1"/>
              <a:t>function_ref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A6FB8-0FEC-74EF-53B1-0EAEC2AF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5A9EB-4436-9EAB-39CA-245DA9F7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5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32B0-08AE-1ABD-6FA7-4FCD2F31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– Single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9AA68-308C-BFD9-AA2C-750D9C12B657}"/>
              </a:ext>
            </a:extLst>
          </p:cNvPr>
          <p:cNvSpPr txBox="1">
            <a:spLocks/>
          </p:cNvSpPr>
          <p:nvPr/>
        </p:nvSpPr>
        <p:spPr>
          <a:xfrm>
            <a:off x="838201" y="1808163"/>
            <a:ext cx="10514012" cy="23574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ConfigLoader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function&lt;Config(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)&gt;;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doStuff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ConfigLoader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loader);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doStuff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([](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path) { … });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0F380-9B20-A42B-5D0A-FFB96FF9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42503-DF8F-99C6-D3A4-3CAE674E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2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32B0-08AE-1ABD-6FA7-4FCD2F31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– Single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B9C5-255A-4DF4-7870-098164823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Compiletime</a:t>
            </a:r>
            <a:r>
              <a:rPr lang="en-US" dirty="0"/>
              <a:t> polymorphism</a:t>
            </a:r>
          </a:p>
          <a:p>
            <a:pPr lvl="1"/>
            <a:r>
              <a:rPr lang="en-US" dirty="0"/>
              <a:t>concept: std::invocable, std::</a:t>
            </a:r>
            <a:r>
              <a:rPr lang="en-US" dirty="0" err="1"/>
              <a:t>invoke_result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F4ECC-4C68-5EA9-752F-070DD29C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9DB40-AA6A-9FCD-5900-A79E1E5D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71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32B0-08AE-1ABD-6FA7-4FCD2F31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– Single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A87C4-D608-3507-2AEE-BEB1DC522AC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4013" cy="365061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template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concept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ConfigLoader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invocable&lt;T,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&amp;&amp;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same_as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&lt;Config,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invoke_result_t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&lt;T,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&gt;&gt;;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doStuff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ConfigLoader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auto&amp;&amp;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loader);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doStuff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([](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path) { … });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AAE2-9F12-867B-0388-A002C0D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92546-B223-6D94-8748-35445CDF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88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0B77-09CA-4EB1-43E4-1F81E5C2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-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55E0-602E-357E-EC96-4177A54F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Runtime - Abstract Base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C8AC2-4DB7-25A2-2DCE-ABA3CAE48AAE}"/>
              </a:ext>
            </a:extLst>
          </p:cNvPr>
          <p:cNvSpPr txBox="1">
            <a:spLocks/>
          </p:cNvSpPr>
          <p:nvPr/>
        </p:nvSpPr>
        <p:spPr>
          <a:xfrm>
            <a:off x="838200" y="2312989"/>
            <a:ext cx="10514013" cy="274669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ISender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virtual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~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ISender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 =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default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virtual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Receipt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sendWithPriority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(Package) = 0;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virtual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Receipt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sendCheapest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(Package) = 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7CD1-278A-619E-58FD-A2EBA174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828CE-77EB-B67B-F90F-D8CE0893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0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0B77-09CA-4EB1-43E4-1F81E5C2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-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55E0-602E-357E-EC96-4177A54F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Runtime - Abstract Base Class</a:t>
            </a:r>
          </a:p>
          <a:p>
            <a:pPr marL="0" indent="0">
              <a:buNone/>
            </a:pPr>
            <a:r>
              <a:rPr lang="en-US" dirty="0"/>
              <a:t>Avoid: concrete base class!</a:t>
            </a:r>
          </a:p>
          <a:p>
            <a:pPr lvl="1"/>
            <a:r>
              <a:rPr lang="en-US" dirty="0"/>
              <a:t>constructor runs even when mocked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4C851-D206-BB89-EE08-79C3AD27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579CC-124B-006D-A196-6BBBFEB9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4694-C12C-7F66-8613-6959616C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9344F-80D1-737F-1408-095ECF5D6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F6994-614C-CA21-4B98-E54FE83D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D0416-989D-F461-13EB-6B610B98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0B77-09CA-4EB1-43E4-1F81E5C2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-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55E0-602E-357E-EC96-4177A54F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Static – Concept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38FDA-3293-BA65-5314-0BDB7020DDA3}"/>
              </a:ext>
            </a:extLst>
          </p:cNvPr>
          <p:cNvSpPr txBox="1">
            <a:spLocks/>
          </p:cNvSpPr>
          <p:nvPr/>
        </p:nvSpPr>
        <p:spPr>
          <a:xfrm>
            <a:off x="838200" y="2312988"/>
            <a:ext cx="10514013" cy="23336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template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Sender&gt;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concept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ISender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requires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(Sender&amp; s, Package p)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{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s.sendWithPriority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(p) }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same_as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&lt;Receipt&gt;;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{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s.sendCheapest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(p) }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same_as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&lt;Receipt&gt;;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5236D-500C-717E-E7D1-23133256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18E26-1764-A9C7-B78D-323B788E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8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0B77-09CA-4EB1-43E4-1F81E5C2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-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55E0-602E-357E-EC96-4177A54F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Static – Concept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76A66B-CDB1-9E0C-631D-974721A1E46E}"/>
              </a:ext>
            </a:extLst>
          </p:cNvPr>
          <p:cNvSpPr txBox="1">
            <a:spLocks/>
          </p:cNvSpPr>
          <p:nvPr/>
        </p:nvSpPr>
        <p:spPr>
          <a:xfrm>
            <a:off x="838200" y="2312988"/>
            <a:ext cx="10515600" cy="23098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MockSender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MOCK_METHOD(Receipt,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sendWithPriority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(Package), ());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MOCK_METHOD(Receipt,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sendCheapest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(Package), ());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static_assert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ISender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MockSender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B3912-1406-8BC8-311B-E717A0CE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BF71-9FCD-7CC0-77FF-E63D1168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7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D915-1963-165F-EFE0-F102E3ED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- Summary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6C26C1B-4110-9AC5-C903-F75258ED8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312473"/>
              </p:ext>
            </p:extLst>
          </p:nvPr>
        </p:nvGraphicFramePr>
        <p:xfrm>
          <a:off x="838200" y="1825623"/>
          <a:ext cx="10515597" cy="286194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3625613870"/>
                    </a:ext>
                  </a:extLst>
                </a:gridCol>
                <a:gridCol w="5206998">
                  <a:extLst>
                    <a:ext uri="{9D8B030D-6E8A-4147-A177-3AD203B41FA5}">
                      <a16:colId xmlns:a16="http://schemas.microsoft.com/office/drawing/2014/main" val="30326529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27211561"/>
                    </a:ext>
                  </a:extLst>
                </a:gridCol>
              </a:tblGrid>
              <a:tr h="4705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Runtime Polymorphism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Static Polymorphism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51034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Single 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std::function</a:t>
                      </a:r>
                      <a:br>
                        <a:rPr lang="en-US" dirty="0"/>
                      </a:br>
                      <a:r>
                        <a:rPr lang="en-US" dirty="0"/>
                        <a:t>std::</a:t>
                      </a:r>
                      <a:r>
                        <a:rPr lang="en-US" dirty="0" err="1"/>
                        <a:t>function_ref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341751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Bundle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Abstract Base 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204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C6F7D-5DA6-13A2-ED32-D4013A6B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690BD-DA86-0E18-D049-78F3CC90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4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ED02-1860-EC86-E9CB-BC1F0C9F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</a:t>
            </a:r>
            <a:r>
              <a:rPr lang="en-US" dirty="0"/>
              <a:t> -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333B-8C7C-38DD-C979-8C34B935F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dependencies are optional</a:t>
            </a:r>
          </a:p>
          <a:p>
            <a:pPr lvl="1"/>
            <a:r>
              <a:rPr lang="en-US" dirty="0"/>
              <a:t>Try to make them not optional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CC8C5-8EAF-5ADB-E224-DDFDEA00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29D3E-7513-51E1-7F19-A25FAF81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51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ED02-1860-EC86-E9CB-BC1F0C9F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Behaviour</a:t>
            </a:r>
            <a:r>
              <a:rPr lang="en-US" dirty="0"/>
              <a:t> - Optional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333B-8C7C-38DD-C979-8C34B935F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std::optional</a:t>
            </a:r>
          </a:p>
          <a:p>
            <a:pPr lvl="1"/>
            <a:r>
              <a:rPr lang="en-US" dirty="0"/>
              <a:t>For single actions</a:t>
            </a:r>
          </a:p>
          <a:p>
            <a:r>
              <a:rPr lang="en-US" dirty="0"/>
              <a:t>Use std::</a:t>
            </a:r>
            <a:r>
              <a:rPr lang="en-US" dirty="0" err="1"/>
              <a:t>observer_ptr</a:t>
            </a:r>
            <a:r>
              <a:rPr lang="en-US" dirty="0"/>
              <a:t> or optional&lt;</a:t>
            </a:r>
            <a:r>
              <a:rPr lang="en-US" dirty="0" err="1"/>
              <a:t>reference_wrapper</a:t>
            </a:r>
            <a:r>
              <a:rPr lang="en-US" dirty="0"/>
              <a:t>&lt;T&gt;&gt; </a:t>
            </a:r>
          </a:p>
          <a:p>
            <a:pPr lvl="1"/>
            <a:r>
              <a:rPr lang="en-US" dirty="0"/>
              <a:t>For bundles</a:t>
            </a:r>
          </a:p>
          <a:p>
            <a:pPr lvl="1"/>
            <a:r>
              <a:rPr lang="en-US" dirty="0"/>
              <a:t>Avoid pointers usage in the interface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05DC6-5975-A1B5-CD1B-B80F5CD8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24305-5358-7D78-8057-07EFAF72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0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C3E1-146B-0F0B-037C-67E8704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9B7-C5BA-8F13-27D0-69C3B456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Prefer a data dependency to a behavior dependency</a:t>
            </a:r>
          </a:p>
          <a:p>
            <a:r>
              <a:rPr lang="en-US" dirty="0"/>
              <a:t>Less ”powerful”, easier to understand</a:t>
            </a:r>
          </a:p>
          <a:p>
            <a:pPr marL="0" indent="0">
              <a:buNone/>
            </a:pPr>
            <a:r>
              <a:rPr lang="en-US" dirty="0"/>
              <a:t>Before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B875F-A573-1927-B386-9D8466C991B8}"/>
              </a:ext>
            </a:extLst>
          </p:cNvPr>
          <p:cNvSpPr/>
          <p:nvPr/>
        </p:nvSpPr>
        <p:spPr>
          <a:xfrm>
            <a:off x="838199" y="3429000"/>
            <a:ext cx="10514013" cy="2339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foo() 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data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get_data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Do stuff with data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continue_with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(data);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42B23-A4A9-C145-AB4D-04796B07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A8F8-3B30-68A1-FE78-9EEE271C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44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C3E1-146B-0F0B-037C-67E8704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39B7-C5BA-8F13-27D0-69C3B456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Prefer using Data over behavior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B19DB-F602-AB64-8FA8-358218E39A0F}"/>
              </a:ext>
            </a:extLst>
          </p:cNvPr>
          <p:cNvSpPr/>
          <p:nvPr/>
        </p:nvSpPr>
        <p:spPr>
          <a:xfrm>
            <a:off x="838199" y="3429001"/>
            <a:ext cx="10514013" cy="23399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foo(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data) {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Do stuff with data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data;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1B3F-7C27-8B53-1F13-C5E9930D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4127-80B7-FE1A-049D-B47039E4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8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1D91-1688-4CB0-940E-8E6207A2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FE5E6-8417-DCE5-A39C-88FC24975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74DF-ED2F-D349-80D7-FD75A383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B04F1-2CD2-C025-CF7F-CF32E49C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304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1D91-1688-4CB0-940E-8E6207A2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B48B-A450-BF51-51D6-A280FA44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Passing to the constructor</a:t>
            </a:r>
          </a:p>
          <a:p>
            <a:r>
              <a:rPr lang="en-US" dirty="0"/>
              <a:t>Passing as argument to a function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FA965-A193-2FB5-CA46-9ED0177C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28D4A-0B47-6012-984F-15408A49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78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1D91-1688-4CB0-940E-8E6207A2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B48B-A450-BF51-51D6-A280FA44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NO: setters!</a:t>
            </a:r>
          </a:p>
          <a:p>
            <a:pPr lvl="1"/>
            <a:r>
              <a:rPr lang="en-US" dirty="0"/>
              <a:t>They enable cycles</a:t>
            </a:r>
          </a:p>
          <a:p>
            <a:pPr lvl="1"/>
            <a:r>
              <a:rPr lang="en-US" dirty="0"/>
              <a:t>Confuse lifetimes</a:t>
            </a:r>
          </a:p>
          <a:p>
            <a:pPr lvl="1"/>
            <a:r>
              <a:rPr lang="en-US" dirty="0"/>
              <a:t>Force to handle not set</a:t>
            </a:r>
          </a:p>
          <a:p>
            <a:pPr lvl="1"/>
            <a:r>
              <a:rPr lang="en-US" dirty="0"/>
              <a:t>Force to handle change at runtime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2F8E1-E929-066F-63F6-C5E9332CD182}"/>
              </a:ext>
            </a:extLst>
          </p:cNvPr>
          <p:cNvSpPr txBox="1">
            <a:spLocks/>
          </p:cNvSpPr>
          <p:nvPr/>
        </p:nvSpPr>
        <p:spPr>
          <a:xfrm>
            <a:off x="836613" y="4146580"/>
            <a:ext cx="10515600" cy="18382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ComponentA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ComponentB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b;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a.setDependency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(b);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b.setDependency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(a);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EAD91-617A-AFDC-8B10-53D447B7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28E88-D3E4-8437-0B9E-B14CE61A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F0FFAD-B7A5-A016-7502-A95B7D68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C20BFC-ED08-8C34-26E5-2DF1D28C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1" y="1856455"/>
            <a:ext cx="4716774" cy="432050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6FC45F-9158-86F2-F840-578CD4EE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BA8056-A1C5-8FCB-3282-FD34197E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985-308D-076F-20E2-302E39D7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2BE9D-CF8A-68B7-D400-680643DAD60A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4013" cy="41592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Foo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Foo(string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loggingPath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IStorage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storage =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make_unique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FileStorage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loggingPath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);   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logger_ =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make_unique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StructuredLogger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&gt;(storage);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ILogger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logger_;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31923-2A1D-A68E-5713-BFC743ED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AFA29-FAF5-92F5-FFF9-223056CF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60</a:t>
            </a:fld>
            <a:endParaRPr lang="en-US"/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C782DE26-7130-26C4-746A-4F825DA47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985-308D-076F-20E2-302E39D7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2BE9D-CF8A-68B7-D400-680643DAD60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4013" cy="41592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main()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Foo foo(“…”);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Use foo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7A283-395D-B92D-CB0C-84BF5AE3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90655-8B57-018F-8D43-70B37AE3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6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34D6-FD98-D2C9-FF3A-2C1908B9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56081-2004-768F-EEAA-86BCA894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97DD5-9773-5881-9F4E-EC5987199F23}"/>
              </a:ext>
            </a:extLst>
          </p:cNvPr>
          <p:cNvSpPr txBox="1">
            <a:spLocks/>
          </p:cNvSpPr>
          <p:nvPr/>
        </p:nvSpPr>
        <p:spPr>
          <a:xfrm>
            <a:off x="838200" y="2312987"/>
            <a:ext cx="10514013" cy="36718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Foo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public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Foo(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ILogger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 logger) : logger_(logger) {}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private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ILogger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 logger_;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49180-DB43-F6BB-2401-E4FF59A2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32F36-2CB4-7388-04CF-2779675E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25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985-308D-076F-20E2-302E39D7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2BE9D-CF8A-68B7-D400-680643DAD60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1592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main()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FileStorage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storage(“…”);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StructuredLogger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logger(storage);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Foo foo(logger);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Use foo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1F860-82EE-C73A-9B14-7F703BC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CD566-DBDC-4F34-D4DA-B9230AF4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7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985-308D-076F-20E2-302E39D7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6A96-DE6A-028C-6C29-FB9EEF409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Decoupling</a:t>
            </a:r>
          </a:p>
          <a:p>
            <a:pPr lvl="1"/>
            <a:r>
              <a:rPr lang="en-US" dirty="0"/>
              <a:t>Foo doesn’t need to know anything besides contract with </a:t>
            </a:r>
            <a:r>
              <a:rPr lang="en-US" dirty="0" err="1"/>
              <a:t>ILogger</a:t>
            </a:r>
            <a:endParaRPr lang="en-US" dirty="0"/>
          </a:p>
          <a:p>
            <a:pPr lvl="1"/>
            <a:r>
              <a:rPr lang="en-US" dirty="0"/>
              <a:t>Changes to </a:t>
            </a:r>
            <a:r>
              <a:rPr lang="en-US" dirty="0" err="1"/>
              <a:t>FileStorage</a:t>
            </a:r>
            <a:r>
              <a:rPr lang="en-US" dirty="0"/>
              <a:t> have no impact on Foo</a:t>
            </a:r>
          </a:p>
          <a:p>
            <a:r>
              <a:rPr lang="en-US" dirty="0"/>
              <a:t>Lifetime is automatic</a:t>
            </a:r>
          </a:p>
          <a:p>
            <a:r>
              <a:rPr lang="en-US" dirty="0"/>
              <a:t>Easy sharing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008E2-C939-5FD9-8464-3523CF79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16FB1-F1EF-98B3-E0F6-4443099C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454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860D-CAA2-3091-6F10-3B6685A1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FC04D-11DA-6A47-00FA-CA47F52D9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It’s a strawman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3AA9C-1ED6-8344-174D-6A789EDF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19927-3E48-A508-4888-47921A8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65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F47ABE-7672-7082-718E-D05EF0F45A8B}"/>
              </a:ext>
            </a:extLst>
          </p:cNvPr>
          <p:cNvSpPr txBox="1">
            <a:spLocks/>
          </p:cNvSpPr>
          <p:nvPr/>
        </p:nvSpPr>
        <p:spPr>
          <a:xfrm>
            <a:off x="838200" y="2312987"/>
            <a:ext cx="10514013" cy="36718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Foo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public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Foo(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Ilogger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logger)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: logger_(move(logger)) {}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private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Ilogger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logger_;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22909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697-1AF0-7B07-0830-E8C24A6D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8D7D-7855-EC5C-77CB-3852B1F7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not by </a:t>
            </a:r>
            <a:r>
              <a:rPr lang="en-US" dirty="0" err="1"/>
              <a:t>unique_ptr</a:t>
            </a:r>
            <a:endParaRPr lang="en-US" dirty="0"/>
          </a:p>
          <a:p>
            <a:r>
              <a:rPr lang="en-US" dirty="0"/>
              <a:t>cannot share</a:t>
            </a:r>
          </a:p>
          <a:p>
            <a:r>
              <a:rPr lang="en-US" dirty="0"/>
              <a:t>cannot create fixtures in tests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BACAD-25D7-FB69-1B10-09498FE4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5DA7A-51FC-EF49-71B1-9C1F1951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697-1AF0-7B07-0830-E8C24A6D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B6273-5BD8-5B1E-9A10-5E2899C83C26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1789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TextFixture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TextFixture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 :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underTest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_(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make_unique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MockDep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&gt;()) {}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ConcreteClass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underTest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_;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TEST_F(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TextFixture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MyTest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How to set the expectations on mock?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B3A19-9F77-5618-1D82-9B94D0C6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E03B3-6CB9-BEEC-15FD-4FA26C09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0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697-1AF0-7B07-0830-E8C24A6D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8D7D-7855-EC5C-77CB-3852B1F7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not </a:t>
            </a:r>
            <a:r>
              <a:rPr lang="en-US" dirty="0" err="1"/>
              <a:t>shared_ptr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forces </a:t>
            </a:r>
            <a:r>
              <a:rPr lang="en-US" dirty="0" err="1"/>
              <a:t>shared_ptr</a:t>
            </a:r>
            <a:r>
              <a:rPr lang="en-US" dirty="0"/>
              <a:t> for lifetime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EA9FB-97BD-9EE9-2738-E06B7B0C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63213-E7F4-D07B-7156-6A13BB37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68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697-1AF0-7B07-0830-E8C24A6D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8D7D-7855-EC5C-77CB-3852B1F7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References are universal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27D67-26C8-A286-C760-3D2E4D6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D020-75F6-810D-2183-6F0BCEA9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9323F21-0D4E-C307-AF0F-863146562C8B}"/>
              </a:ext>
            </a:extLst>
          </p:cNvPr>
          <p:cNvSpPr/>
          <p:nvPr/>
        </p:nvSpPr>
        <p:spPr>
          <a:xfrm>
            <a:off x="3352800" y="3489326"/>
            <a:ext cx="1281728" cy="185494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1D93C-93DD-14EF-9E5F-869FE0EF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261F-15F4-86DF-5345-FDF15AA59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Observable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    Intended interface</a:t>
            </a:r>
          </a:p>
          <a:p>
            <a:r>
              <a:rPr lang="en-US" dirty="0"/>
              <a:t>    Usage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20154B-1CEE-9235-8FA3-6B95CAE44BEE}"/>
              </a:ext>
            </a:extLst>
          </p:cNvPr>
          <p:cNvGrpSpPr/>
          <p:nvPr/>
        </p:nvGrpSpPr>
        <p:grpSpPr>
          <a:xfrm>
            <a:off x="4321828" y="3495554"/>
            <a:ext cx="3040556" cy="1848723"/>
            <a:chOff x="3493153" y="3495554"/>
            <a:chExt cx="3040556" cy="18487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C847B9-5260-F6CC-006D-8A55FDF74BD0}"/>
                </a:ext>
              </a:extLst>
            </p:cNvPr>
            <p:cNvSpPr/>
            <p:nvPr/>
          </p:nvSpPr>
          <p:spPr>
            <a:xfrm>
              <a:off x="3493153" y="3495555"/>
              <a:ext cx="1036708" cy="18487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3A9A436-1EE6-0FC5-1D31-A57A04F9ED86}"/>
                </a:ext>
              </a:extLst>
            </p:cNvPr>
            <p:cNvSpPr/>
            <p:nvPr/>
          </p:nvSpPr>
          <p:spPr>
            <a:xfrm>
              <a:off x="3808271" y="3495554"/>
              <a:ext cx="2725438" cy="1848723"/>
            </a:xfrm>
            <a:custGeom>
              <a:avLst/>
              <a:gdLst>
                <a:gd name="connsiteX0" fmla="*/ 23648 w 1127234"/>
                <a:gd name="connsiteY0" fmla="*/ 0 h 764627"/>
                <a:gd name="connsiteX1" fmla="*/ 1087821 w 1127234"/>
                <a:gd name="connsiteY1" fmla="*/ 0 h 764627"/>
                <a:gd name="connsiteX2" fmla="*/ 646386 w 1127234"/>
                <a:gd name="connsiteY2" fmla="*/ 212834 h 764627"/>
                <a:gd name="connsiteX3" fmla="*/ 646386 w 1127234"/>
                <a:gd name="connsiteY3" fmla="*/ 402020 h 764627"/>
                <a:gd name="connsiteX4" fmla="*/ 922283 w 1127234"/>
                <a:gd name="connsiteY4" fmla="*/ 402020 h 764627"/>
                <a:gd name="connsiteX5" fmla="*/ 922283 w 1127234"/>
                <a:gd name="connsiteY5" fmla="*/ 567558 h 764627"/>
                <a:gd name="connsiteX6" fmla="*/ 638503 w 1127234"/>
                <a:gd name="connsiteY6" fmla="*/ 567558 h 764627"/>
                <a:gd name="connsiteX7" fmla="*/ 1127234 w 1127234"/>
                <a:gd name="connsiteY7" fmla="*/ 764627 h 764627"/>
                <a:gd name="connsiteX8" fmla="*/ 0 w 1127234"/>
                <a:gd name="connsiteY8" fmla="*/ 764627 h 764627"/>
                <a:gd name="connsiteX9" fmla="*/ 23648 w 1127234"/>
                <a:gd name="connsiteY9" fmla="*/ 0 h 76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7234" h="764627">
                  <a:moveTo>
                    <a:pt x="23648" y="0"/>
                  </a:moveTo>
                  <a:lnTo>
                    <a:pt x="1087821" y="0"/>
                  </a:lnTo>
                  <a:lnTo>
                    <a:pt x="646386" y="212834"/>
                  </a:lnTo>
                  <a:lnTo>
                    <a:pt x="646386" y="402020"/>
                  </a:lnTo>
                  <a:lnTo>
                    <a:pt x="922283" y="402020"/>
                  </a:lnTo>
                  <a:lnTo>
                    <a:pt x="922283" y="567558"/>
                  </a:lnTo>
                  <a:lnTo>
                    <a:pt x="638503" y="567558"/>
                  </a:lnTo>
                  <a:lnTo>
                    <a:pt x="1127234" y="764627"/>
                  </a:lnTo>
                  <a:lnTo>
                    <a:pt x="0" y="764627"/>
                  </a:lnTo>
                  <a:lnTo>
                    <a:pt x="236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A848C6E6-70CA-09A2-3ABD-CD0B5A015D82}"/>
              </a:ext>
            </a:extLst>
          </p:cNvPr>
          <p:cNvSpPr/>
          <p:nvPr/>
        </p:nvSpPr>
        <p:spPr>
          <a:xfrm>
            <a:off x="6854825" y="3489325"/>
            <a:ext cx="2311400" cy="1308100"/>
          </a:xfrm>
          <a:custGeom>
            <a:avLst/>
            <a:gdLst>
              <a:gd name="connsiteX0" fmla="*/ 1260475 w 2311400"/>
              <a:gd name="connsiteY0" fmla="*/ 6350 h 1308100"/>
              <a:gd name="connsiteX1" fmla="*/ 0 w 2311400"/>
              <a:gd name="connsiteY1" fmla="*/ 581025 h 1308100"/>
              <a:gd name="connsiteX2" fmla="*/ 0 w 2311400"/>
              <a:gd name="connsiteY2" fmla="*/ 847725 h 1308100"/>
              <a:gd name="connsiteX3" fmla="*/ 615950 w 2311400"/>
              <a:gd name="connsiteY3" fmla="*/ 847725 h 1308100"/>
              <a:gd name="connsiteX4" fmla="*/ 615950 w 2311400"/>
              <a:gd name="connsiteY4" fmla="*/ 1308100 h 1308100"/>
              <a:gd name="connsiteX5" fmla="*/ 2311400 w 2311400"/>
              <a:gd name="connsiteY5" fmla="*/ 1308100 h 1308100"/>
              <a:gd name="connsiteX6" fmla="*/ 2311400 w 2311400"/>
              <a:gd name="connsiteY6" fmla="*/ 0 h 1308100"/>
              <a:gd name="connsiteX7" fmla="*/ 1327150 w 2311400"/>
              <a:gd name="connsiteY7" fmla="*/ 0 h 1308100"/>
              <a:gd name="connsiteX8" fmla="*/ 1260475 w 2311400"/>
              <a:gd name="connsiteY8" fmla="*/ 635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400" h="1308100">
                <a:moveTo>
                  <a:pt x="1260475" y="6350"/>
                </a:moveTo>
                <a:lnTo>
                  <a:pt x="0" y="581025"/>
                </a:lnTo>
                <a:lnTo>
                  <a:pt x="0" y="847725"/>
                </a:lnTo>
                <a:lnTo>
                  <a:pt x="615950" y="847725"/>
                </a:lnTo>
                <a:lnTo>
                  <a:pt x="615950" y="1308100"/>
                </a:lnTo>
                <a:lnTo>
                  <a:pt x="2311400" y="1308100"/>
                </a:lnTo>
                <a:lnTo>
                  <a:pt x="2311400" y="0"/>
                </a:lnTo>
                <a:lnTo>
                  <a:pt x="1327150" y="0"/>
                </a:lnTo>
                <a:lnTo>
                  <a:pt x="1260475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F8CBF5-A226-E1A4-B9DA-A14C7D19164E}"/>
              </a:ext>
            </a:extLst>
          </p:cNvPr>
          <p:cNvGrpSpPr/>
          <p:nvPr/>
        </p:nvGrpSpPr>
        <p:grpSpPr>
          <a:xfrm>
            <a:off x="6180725" y="3495554"/>
            <a:ext cx="1181659" cy="1848723"/>
            <a:chOff x="6180725" y="3495554"/>
            <a:chExt cx="1181659" cy="184872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A0300D-FD42-7724-EEBF-415928E6C99B}"/>
                </a:ext>
              </a:extLst>
            </p:cNvPr>
            <p:cNvCxnSpPr>
              <a:cxnSpLocks/>
              <a:stCxn id="5" idx="1"/>
              <a:endCxn id="5" idx="2"/>
            </p:cNvCxnSpPr>
            <p:nvPr/>
          </p:nvCxnSpPr>
          <p:spPr>
            <a:xfrm flipH="1">
              <a:off x="6199785" y="3495554"/>
              <a:ext cx="1067306" cy="514592"/>
            </a:xfrm>
            <a:prstGeom prst="line">
              <a:avLst/>
            </a:prstGeom>
            <a:ln w="82550" cap="rnd">
              <a:miter lim="800000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ADB295-166C-37EE-F483-53E183BA4E24}"/>
                </a:ext>
              </a:extLst>
            </p:cNvPr>
            <p:cNvCxnSpPr>
              <a:cxnSpLocks/>
              <a:stCxn id="5" idx="3"/>
              <a:endCxn id="5" idx="2"/>
            </p:cNvCxnSpPr>
            <p:nvPr/>
          </p:nvCxnSpPr>
          <p:spPr>
            <a:xfrm flipV="1">
              <a:off x="6199785" y="4010146"/>
              <a:ext cx="0" cy="457416"/>
            </a:xfrm>
            <a:prstGeom prst="line">
              <a:avLst/>
            </a:prstGeom>
            <a:ln w="82550" cap="rnd">
              <a:miter lim="800000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AD2355-3657-4F0F-0714-1C0E88BA01CF}"/>
                </a:ext>
              </a:extLst>
            </p:cNvPr>
            <p:cNvCxnSpPr>
              <a:cxnSpLocks/>
              <a:stCxn id="5" idx="4"/>
              <a:endCxn id="5" idx="3"/>
            </p:cNvCxnSpPr>
            <p:nvPr/>
          </p:nvCxnSpPr>
          <p:spPr>
            <a:xfrm flipH="1">
              <a:off x="6199785" y="4467562"/>
              <a:ext cx="667066" cy="0"/>
            </a:xfrm>
            <a:prstGeom prst="line">
              <a:avLst/>
            </a:prstGeom>
            <a:ln w="82550" cap="rnd">
              <a:miter lim="800000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CD54AC7-AAF7-79F0-2814-0D0CCADDFDEB}"/>
                </a:ext>
              </a:extLst>
            </p:cNvPr>
            <p:cNvCxnSpPr>
              <a:cxnSpLocks/>
              <a:stCxn id="5" idx="5"/>
              <a:endCxn id="5" idx="4"/>
            </p:cNvCxnSpPr>
            <p:nvPr/>
          </p:nvCxnSpPr>
          <p:spPr>
            <a:xfrm flipV="1">
              <a:off x="6866851" y="4467562"/>
              <a:ext cx="0" cy="400240"/>
            </a:xfrm>
            <a:prstGeom prst="line">
              <a:avLst/>
            </a:prstGeom>
            <a:ln w="82550" cap="rnd">
              <a:miter lim="800000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4057BE-2468-39E6-3498-8D46B35A14E8}"/>
                </a:ext>
              </a:extLst>
            </p:cNvPr>
            <p:cNvCxnSpPr>
              <a:cxnSpLocks/>
              <a:stCxn id="5" idx="5"/>
              <a:endCxn id="5" idx="6"/>
            </p:cNvCxnSpPr>
            <p:nvPr/>
          </p:nvCxnSpPr>
          <p:spPr>
            <a:xfrm flipH="1">
              <a:off x="6180725" y="4867802"/>
              <a:ext cx="686126" cy="0"/>
            </a:xfrm>
            <a:prstGeom prst="line">
              <a:avLst/>
            </a:prstGeom>
            <a:ln w="82550" cap="rnd">
              <a:miter lim="800000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9B811D-B641-B93D-8F8B-61A0950841A1}"/>
                </a:ext>
              </a:extLst>
            </p:cNvPr>
            <p:cNvCxnSpPr>
              <a:cxnSpLocks/>
              <a:endCxn id="5" idx="6"/>
            </p:cNvCxnSpPr>
            <p:nvPr/>
          </p:nvCxnSpPr>
          <p:spPr>
            <a:xfrm flipH="1" flipV="1">
              <a:off x="6180725" y="4867802"/>
              <a:ext cx="1181659" cy="476475"/>
            </a:xfrm>
            <a:prstGeom prst="line">
              <a:avLst/>
            </a:prstGeom>
            <a:ln w="82550" cap="rnd">
              <a:miter lim="800000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EF45CE-E030-F569-BD20-1473126FCA9B}"/>
              </a:ext>
            </a:extLst>
          </p:cNvPr>
          <p:cNvGrpSpPr/>
          <p:nvPr/>
        </p:nvGrpSpPr>
        <p:grpSpPr>
          <a:xfrm>
            <a:off x="6862717" y="3495553"/>
            <a:ext cx="1245623" cy="1301444"/>
            <a:chOff x="6034042" y="3495553"/>
            <a:chExt cx="1245623" cy="130144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DAAFB1-39AB-1CD3-80B8-E7F9518480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4042" y="3495553"/>
              <a:ext cx="1245623" cy="571770"/>
            </a:xfrm>
            <a:prstGeom prst="line">
              <a:avLst/>
            </a:prstGeom>
            <a:ln w="82550" cap="rnd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B1C101-1FB9-DE5E-F70D-B7B67B18F118}"/>
                </a:ext>
              </a:extLst>
            </p:cNvPr>
            <p:cNvCxnSpPr>
              <a:cxnSpLocks/>
            </p:cNvCxnSpPr>
            <p:nvPr/>
          </p:nvCxnSpPr>
          <p:spPr>
            <a:xfrm>
              <a:off x="6034043" y="4067323"/>
              <a:ext cx="0" cy="272474"/>
            </a:xfrm>
            <a:prstGeom prst="line">
              <a:avLst/>
            </a:prstGeom>
            <a:ln w="82550" cap="rnd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A4A9DD-8959-60F1-D481-C2BE8B4E5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5326" y="4339797"/>
              <a:ext cx="607671" cy="0"/>
            </a:xfrm>
            <a:prstGeom prst="line">
              <a:avLst/>
            </a:prstGeom>
            <a:ln w="82550" cap="rnd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920194-3822-9DD7-DFA8-DF39377C2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0578" y="4339797"/>
              <a:ext cx="0" cy="457200"/>
            </a:xfrm>
            <a:prstGeom prst="line">
              <a:avLst/>
            </a:prstGeom>
            <a:ln w="82550" cap="rnd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4019D0-02B5-245E-5A69-DD0BC2B04B05}"/>
              </a:ext>
            </a:extLst>
          </p:cNvPr>
          <p:cNvGrpSpPr/>
          <p:nvPr/>
        </p:nvGrpSpPr>
        <p:grpSpPr>
          <a:xfrm>
            <a:off x="6251575" y="3535059"/>
            <a:ext cx="1091231" cy="1332743"/>
            <a:chOff x="5422900" y="3535059"/>
            <a:chExt cx="1091231" cy="133274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EBFB1-4D63-98FE-5683-773B12A930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9953" y="3535059"/>
              <a:ext cx="1084178" cy="522735"/>
            </a:xfrm>
            <a:prstGeom prst="line">
              <a:avLst/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CB9DB5-92F9-B408-3BF2-43749AC7CDB1}"/>
                </a:ext>
              </a:extLst>
            </p:cNvPr>
            <p:cNvCxnSpPr>
              <a:cxnSpLocks/>
            </p:cNvCxnSpPr>
            <p:nvPr/>
          </p:nvCxnSpPr>
          <p:spPr>
            <a:xfrm>
              <a:off x="5422900" y="4057794"/>
              <a:ext cx="0" cy="361120"/>
            </a:xfrm>
            <a:prstGeom prst="line">
              <a:avLst/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EF5BCA5-FC4D-3F3F-6EE0-7E38DF1A63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2900" y="4422951"/>
              <a:ext cx="670682" cy="3038"/>
            </a:xfrm>
            <a:prstGeom prst="line">
              <a:avLst/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472868-827B-DAAC-1602-EAAD06CD5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4425989"/>
              <a:ext cx="0" cy="441813"/>
            </a:xfrm>
            <a:prstGeom prst="line">
              <a:avLst/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8DEBD69-2080-29E0-E406-6A023CCD588A}"/>
              </a:ext>
            </a:extLst>
          </p:cNvPr>
          <p:cNvSpPr/>
          <p:nvPr/>
        </p:nvSpPr>
        <p:spPr>
          <a:xfrm>
            <a:off x="1143000" y="1881053"/>
            <a:ext cx="287383" cy="28738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94B8C4-25AA-C612-EC1C-D9F12B82DBAE}"/>
              </a:ext>
            </a:extLst>
          </p:cNvPr>
          <p:cNvSpPr/>
          <p:nvPr/>
        </p:nvSpPr>
        <p:spPr>
          <a:xfrm>
            <a:off x="1136469" y="2412276"/>
            <a:ext cx="287383" cy="287383"/>
          </a:xfrm>
          <a:prstGeom prst="rect">
            <a:avLst/>
          </a:prstGeom>
          <a:solidFill>
            <a:srgbClr val="447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03668B-2834-374A-371F-81139A721B6B}"/>
              </a:ext>
            </a:extLst>
          </p:cNvPr>
          <p:cNvSpPr/>
          <p:nvPr/>
        </p:nvSpPr>
        <p:spPr>
          <a:xfrm>
            <a:off x="1136468" y="2926423"/>
            <a:ext cx="287383" cy="287383"/>
          </a:xfrm>
          <a:prstGeom prst="rect">
            <a:avLst/>
          </a:prstGeom>
          <a:solidFill>
            <a:srgbClr val="70A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DB5903-35F4-F494-F339-8EBBBBD71872}"/>
              </a:ext>
            </a:extLst>
          </p:cNvPr>
          <p:cNvSpPr txBox="1"/>
          <p:nvPr/>
        </p:nvSpPr>
        <p:spPr>
          <a:xfrm>
            <a:off x="3371437" y="4082907"/>
            <a:ext cx="2887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Implementation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9E0A71-1F6E-EE4D-C3CA-55F4EDB675F9}"/>
              </a:ext>
            </a:extLst>
          </p:cNvPr>
          <p:cNvSpPr txBox="1"/>
          <p:nvPr/>
        </p:nvSpPr>
        <p:spPr>
          <a:xfrm>
            <a:off x="7774603" y="3895694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4317218-D2A8-AC84-0789-892D2911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B79713A-0CFC-C992-244F-DBBD9AA5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45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34D6-FD98-D2C9-FF3A-2C1908B9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-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56081-2004-768F-EEAA-86BCA894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Note: careful about piping!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2F951-B121-6609-F003-01AFFBBB32DA}"/>
              </a:ext>
            </a:extLst>
          </p:cNvPr>
          <p:cNvSpPr txBox="1">
            <a:spLocks/>
          </p:cNvSpPr>
          <p:nvPr/>
        </p:nvSpPr>
        <p:spPr>
          <a:xfrm>
            <a:off x="838200" y="2339976"/>
            <a:ext cx="10514013" cy="146076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my_action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ConfigLoader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loader, string path)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config = loader(path);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34FBDA-F4A4-0C06-9544-72D72152C089}"/>
              </a:ext>
            </a:extLst>
          </p:cNvPr>
          <p:cNvSpPr txBox="1">
            <a:spLocks/>
          </p:cNvSpPr>
          <p:nvPr/>
        </p:nvSpPr>
        <p:spPr>
          <a:xfrm>
            <a:off x="838200" y="4133580"/>
            <a:ext cx="10514013" cy="22545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my_action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(function&lt;Config()&gt; loader)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config = loader();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my_action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([&amp;]() {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loader(path); });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17BDF-3CAA-20F0-2E0F-4279484D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7A4C5-9C8D-8B83-8A68-70FA5F2F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062-8666-0406-A18E-64E2FB24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– Function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1A32-481A-FD9B-3FFB-A51FBC39E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0E1B0-997C-22ED-0A02-5DDF9FA3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D5505-E3A4-9250-E184-B11E2727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27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062-8666-0406-A18E-64E2FB24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– Function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1A32-481A-FD9B-3FFB-A51FBC39E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Cases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Caller controls dependency instance</a:t>
            </a:r>
          </a:p>
          <a:p>
            <a:r>
              <a:rPr lang="en-US" dirty="0"/>
              <a:t>Limited lifetime or changes across invocations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5BDF2-A44C-20BB-70C1-30D8BA27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12A23-D7B3-CD82-C375-27477FC4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966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062-8666-0406-A18E-64E2FB24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– Function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1A32-481A-FD9B-3FFB-A51FBC39E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Still pass as reference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5B468-1B83-1396-019B-B965668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086B1-71F0-4374-5ECB-D9F99F4F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62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062-8666-0406-A18E-64E2FB24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– Function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1A32-481A-FD9B-3FFB-A51FBC39E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Format a message for a user supporting i18n.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44449-B28D-2360-ED17-0AA94658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D34D7-3D5C-09CD-9F21-BF2CF4D7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207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062-8666-0406-A18E-64E2FB24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– Function Argument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B784E-0153-D8C7-3D86-8A17A81DC65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4013" cy="36353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ITranslator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TranslatedMsg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UntranslatedMsg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Formatter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Formatter(…) …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FmtMsg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format(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ITranslator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 t, …);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7BCC300-325E-0B10-9FED-4C25D5C3D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3731" y="1467643"/>
            <a:ext cx="2886432" cy="4351338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20A57E-AE9C-E19A-08D3-E506E3459809}"/>
              </a:ext>
            </a:extLst>
          </p:cNvPr>
          <p:cNvCxnSpPr/>
          <p:nvPr/>
        </p:nvCxnSpPr>
        <p:spPr>
          <a:xfrm flipV="1">
            <a:off x="11592560" y="4732655"/>
            <a:ext cx="0" cy="103632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40782B-4D29-3A07-6142-AF810457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D2165-5CA7-CEF8-21A0-F63DC7CA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062-8666-0406-A18E-64E2FB24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– Function Argument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B784E-0153-D8C7-3D86-8A17A81DC65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4013" cy="36353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ITranslator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TranslatedMsg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UntranslatedMsg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Lang)&gt;;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Formatter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Formatter(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ITranslator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&amp;, …) …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FmtMsg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format(Lang, …);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3EDF96-16DF-4626-08E8-A30CFD40E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573731" y="1467643"/>
            <a:ext cx="2886432" cy="4351337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05FB06-1116-6BF1-7E9F-B0A9F87D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BB21EE-AD30-F59F-3C14-69BF61A7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E062-8666-0406-A18E-64E2FB24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 – Function Argument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B784E-0153-D8C7-3D86-8A17A81DC65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4013" cy="36353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ITranslator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TranslatedMsg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UntranslatedMsg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Formatter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Formatter(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ITranslator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 t, …) …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FmtMsg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format(…);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BFC899-BAE8-0D69-73D7-4C250CC6D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579278" y="1470159"/>
            <a:ext cx="2880885" cy="4346306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BC3591-A64A-E72F-A65D-17F0FFC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3C2EF9-DA30-ABCC-9AE4-ED38CAF3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0A4E-FFE8-D1DE-F380-8D39D58C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11DF-34E2-3C4B-2951-8A9401CD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Instantiating the class we use?</a:t>
            </a:r>
          </a:p>
          <a:p>
            <a:pPr marL="0" indent="0">
              <a:buNone/>
            </a:pPr>
            <a:r>
              <a:rPr lang="en-US" dirty="0"/>
              <a:t>We said that’s bad!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F9F0F-6AFC-F784-E9AE-79D151DA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DDC6-F218-E983-BD77-10FE13B7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77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C3D67-2E73-A82C-5E63-16FDBEE1D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E88C-516D-FFD6-038E-CFF5AF65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35F8-67C0-6069-0E54-F638CACE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4079-15F8-5391-9327-6884E2E2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6C0034-E3D6-1916-237C-CAF8A8D02895}"/>
              </a:ext>
            </a:extLst>
          </p:cNvPr>
          <p:cNvSpPr/>
          <p:nvPr/>
        </p:nvSpPr>
        <p:spPr>
          <a:xfrm>
            <a:off x="7105837" y="2814588"/>
            <a:ext cx="4181008" cy="1255955"/>
          </a:xfrm>
          <a:custGeom>
            <a:avLst/>
            <a:gdLst>
              <a:gd name="connsiteX0" fmla="*/ 457200 w 1606550"/>
              <a:gd name="connsiteY0" fmla="*/ 0 h 482600"/>
              <a:gd name="connsiteX1" fmla="*/ 0 w 1606550"/>
              <a:gd name="connsiteY1" fmla="*/ 260350 h 482600"/>
              <a:gd name="connsiteX2" fmla="*/ 571500 w 1606550"/>
              <a:gd name="connsiteY2" fmla="*/ 482600 h 482600"/>
              <a:gd name="connsiteX3" fmla="*/ 1606550 w 1606550"/>
              <a:gd name="connsiteY3" fmla="*/ 482600 h 482600"/>
              <a:gd name="connsiteX4" fmla="*/ 1606550 w 1606550"/>
              <a:gd name="connsiteY4" fmla="*/ 0 h 482600"/>
              <a:gd name="connsiteX5" fmla="*/ 457200 w 1606550"/>
              <a:gd name="connsiteY5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550" h="482600">
                <a:moveTo>
                  <a:pt x="457200" y="0"/>
                </a:moveTo>
                <a:lnTo>
                  <a:pt x="0" y="260350"/>
                </a:lnTo>
                <a:lnTo>
                  <a:pt x="571500" y="482600"/>
                </a:lnTo>
                <a:lnTo>
                  <a:pt x="1606550" y="482600"/>
                </a:lnTo>
                <a:lnTo>
                  <a:pt x="1606550" y="0"/>
                </a:lnTo>
                <a:lnTo>
                  <a:pt x="45720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Implementation 1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495901-D688-A96C-1EC7-485248738CC6}"/>
              </a:ext>
            </a:extLst>
          </p:cNvPr>
          <p:cNvSpPr/>
          <p:nvPr/>
        </p:nvSpPr>
        <p:spPr>
          <a:xfrm>
            <a:off x="7105837" y="4550161"/>
            <a:ext cx="4181008" cy="1255955"/>
          </a:xfrm>
          <a:custGeom>
            <a:avLst/>
            <a:gdLst>
              <a:gd name="connsiteX0" fmla="*/ 457200 w 1606550"/>
              <a:gd name="connsiteY0" fmla="*/ 0 h 482600"/>
              <a:gd name="connsiteX1" fmla="*/ 0 w 1606550"/>
              <a:gd name="connsiteY1" fmla="*/ 260350 h 482600"/>
              <a:gd name="connsiteX2" fmla="*/ 571500 w 1606550"/>
              <a:gd name="connsiteY2" fmla="*/ 482600 h 482600"/>
              <a:gd name="connsiteX3" fmla="*/ 1606550 w 1606550"/>
              <a:gd name="connsiteY3" fmla="*/ 482600 h 482600"/>
              <a:gd name="connsiteX4" fmla="*/ 1606550 w 1606550"/>
              <a:gd name="connsiteY4" fmla="*/ 0 h 482600"/>
              <a:gd name="connsiteX5" fmla="*/ 457200 w 1606550"/>
              <a:gd name="connsiteY5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550" h="482600">
                <a:moveTo>
                  <a:pt x="457200" y="0"/>
                </a:moveTo>
                <a:lnTo>
                  <a:pt x="0" y="260350"/>
                </a:lnTo>
                <a:lnTo>
                  <a:pt x="571500" y="482600"/>
                </a:lnTo>
                <a:lnTo>
                  <a:pt x="1606550" y="482600"/>
                </a:lnTo>
                <a:lnTo>
                  <a:pt x="1606550" y="0"/>
                </a:lnTo>
                <a:lnTo>
                  <a:pt x="45720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Implementation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762DE5-309E-DF82-0D3D-A8C270C539B0}"/>
              </a:ext>
            </a:extLst>
          </p:cNvPr>
          <p:cNvGrpSpPr/>
          <p:nvPr/>
        </p:nvGrpSpPr>
        <p:grpSpPr>
          <a:xfrm>
            <a:off x="5086164" y="3558780"/>
            <a:ext cx="1487315" cy="1255955"/>
            <a:chOff x="13013018" y="1386278"/>
            <a:chExt cx="1487315" cy="125595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3EE86C-995F-F304-D717-6E72577FF6CA}"/>
                </a:ext>
              </a:extLst>
            </p:cNvPr>
            <p:cNvCxnSpPr>
              <a:cxnSpLocks/>
              <a:stCxn id="7" idx="0"/>
              <a:endCxn id="7" idx="1"/>
            </p:cNvCxnSpPr>
            <p:nvPr/>
          </p:nvCxnSpPr>
          <p:spPr>
            <a:xfrm flipH="1">
              <a:off x="13013018" y="1386278"/>
              <a:ext cx="1189852" cy="677555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014E00-64D3-7D51-D0BF-8CE8C5B57681}"/>
                </a:ext>
              </a:extLst>
            </p:cNvPr>
            <p:cNvCxnSpPr>
              <a:cxnSpLocks/>
              <a:stCxn id="7" idx="2"/>
              <a:endCxn id="7" idx="1"/>
            </p:cNvCxnSpPr>
            <p:nvPr/>
          </p:nvCxnSpPr>
          <p:spPr>
            <a:xfrm flipH="1" flipV="1">
              <a:off x="13013018" y="2063833"/>
              <a:ext cx="1487315" cy="578400"/>
            </a:xfrm>
            <a:prstGeom prst="line">
              <a:avLst/>
            </a:prstGeom>
            <a:ln w="476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438C795-7606-CDA1-B3B2-E8AB17997ACF}"/>
              </a:ext>
            </a:extLst>
          </p:cNvPr>
          <p:cNvSpPr txBox="1"/>
          <p:nvPr/>
        </p:nvSpPr>
        <p:spPr>
          <a:xfrm>
            <a:off x="5086090" y="3047551"/>
            <a:ext cx="183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Interface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A56B82E-2263-A4DB-7515-014DB047CC79}"/>
              </a:ext>
            </a:extLst>
          </p:cNvPr>
          <p:cNvSpPr/>
          <p:nvPr/>
        </p:nvSpPr>
        <p:spPr>
          <a:xfrm>
            <a:off x="905155" y="3600609"/>
            <a:ext cx="4798423" cy="1271451"/>
          </a:xfrm>
          <a:custGeom>
            <a:avLst/>
            <a:gdLst>
              <a:gd name="connsiteX0" fmla="*/ 4450080 w 4798423"/>
              <a:gd name="connsiteY0" fmla="*/ 0 h 1271451"/>
              <a:gd name="connsiteX1" fmla="*/ 3270068 w 4798423"/>
              <a:gd name="connsiteY1" fmla="*/ 683623 h 1271451"/>
              <a:gd name="connsiteX2" fmla="*/ 4798423 w 4798423"/>
              <a:gd name="connsiteY2" fmla="*/ 1271451 h 1271451"/>
              <a:gd name="connsiteX3" fmla="*/ 296091 w 4798423"/>
              <a:gd name="connsiteY3" fmla="*/ 1271451 h 1271451"/>
              <a:gd name="connsiteX4" fmla="*/ 296091 w 4798423"/>
              <a:gd name="connsiteY4" fmla="*/ 857794 h 1271451"/>
              <a:gd name="connsiteX5" fmla="*/ 779417 w 4798423"/>
              <a:gd name="connsiteY5" fmla="*/ 857794 h 1271451"/>
              <a:gd name="connsiteX6" fmla="*/ 779417 w 4798423"/>
              <a:gd name="connsiteY6" fmla="*/ 557348 h 1271451"/>
              <a:gd name="connsiteX7" fmla="*/ 0 w 4798423"/>
              <a:gd name="connsiteY7" fmla="*/ 557348 h 1271451"/>
              <a:gd name="connsiteX8" fmla="*/ 0 w 4798423"/>
              <a:gd name="connsiteY8" fmla="*/ 487680 h 1271451"/>
              <a:gd name="connsiteX9" fmla="*/ 0 w 4798423"/>
              <a:gd name="connsiteY9" fmla="*/ 213360 h 1271451"/>
              <a:gd name="connsiteX10" fmla="*/ 836023 w 4798423"/>
              <a:gd name="connsiteY10" fmla="*/ 4354 h 1271451"/>
              <a:gd name="connsiteX11" fmla="*/ 4450080 w 4798423"/>
              <a:gd name="connsiteY11" fmla="*/ 0 h 127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8423" h="1271451">
                <a:moveTo>
                  <a:pt x="4450080" y="0"/>
                </a:moveTo>
                <a:lnTo>
                  <a:pt x="3270068" y="683623"/>
                </a:lnTo>
                <a:lnTo>
                  <a:pt x="4798423" y="1271451"/>
                </a:lnTo>
                <a:lnTo>
                  <a:pt x="296091" y="1271451"/>
                </a:lnTo>
                <a:lnTo>
                  <a:pt x="296091" y="857794"/>
                </a:lnTo>
                <a:lnTo>
                  <a:pt x="779417" y="857794"/>
                </a:lnTo>
                <a:lnTo>
                  <a:pt x="779417" y="557348"/>
                </a:lnTo>
                <a:lnTo>
                  <a:pt x="0" y="557348"/>
                </a:lnTo>
                <a:lnTo>
                  <a:pt x="0" y="487680"/>
                </a:lnTo>
                <a:lnTo>
                  <a:pt x="0" y="213360"/>
                </a:lnTo>
                <a:lnTo>
                  <a:pt x="836023" y="4354"/>
                </a:lnTo>
                <a:lnTo>
                  <a:pt x="445008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D2BDF-65EF-4163-ACC3-F522F697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35088-D1CB-D496-7840-D4A0CAB4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83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Factory: construct a dependency from parameters</a:t>
            </a:r>
          </a:p>
          <a:p>
            <a:r>
              <a:rPr lang="en-US" dirty="0"/>
              <a:t>Factories are dependencies too</a:t>
            </a:r>
          </a:p>
          <a:p>
            <a:pPr lvl="1"/>
            <a:r>
              <a:rPr lang="en-US" dirty="0"/>
              <a:t>Just return instances of dependencies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4D3EA-3C7D-9D5C-973B-F78D281D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2C03D-EF0E-4A17-CC2E-7DDCC8D3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07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Must define the abstract(!) type returned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78456-7A10-1985-E768-1D0D6A29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C6E00-3AF7-B218-22DA-6E8AFF08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81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Cannot return concrete type!</a:t>
            </a:r>
          </a:p>
          <a:p>
            <a:pPr marL="0" indent="0">
              <a:buNone/>
            </a:pPr>
            <a:r>
              <a:rPr lang="en-US" dirty="0"/>
              <a:t>What to return?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5060E-92E3-AFE1-3C5D-380EE0B1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C7145-AACE-B185-E279-8AAC6B84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144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trike="sngStrike" dirty="0"/>
              <a:t>Cannot return concrete type!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concepts, concrete type!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BDB2C-7452-1882-69D6-46487FED4BBE}"/>
              </a:ext>
            </a:extLst>
          </p:cNvPr>
          <p:cNvSpPr txBox="1">
            <a:spLocks/>
          </p:cNvSpPr>
          <p:nvPr/>
        </p:nvSpPr>
        <p:spPr>
          <a:xfrm>
            <a:off x="838200" y="3036889"/>
            <a:ext cx="10515600" cy="24241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template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T&gt;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concept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ConfigLoader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ConfigLike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&lt;std::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invoke_result_t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&lt;T,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ConfigPath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&gt;&gt;;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ConfigLike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config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configLoader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FEA8-D501-5D3E-9508-BEEFE02B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BDCE-3A82-B5D7-4C07-4B9C5401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47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to return?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53E87-6C5B-B52E-6C3E-166430A1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EB00D-B2CD-71FB-DF8D-B7718D91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423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to return? – </a:t>
            </a:r>
            <a:r>
              <a:rPr lang="en-US" dirty="0" err="1"/>
              <a:t>unique_ptr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92B-433E-5796-18E5-AE2A73E65DD5}"/>
              </a:ext>
            </a:extLst>
          </p:cNvPr>
          <p:cNvSpPr txBox="1">
            <a:spLocks/>
          </p:cNvSpPr>
          <p:nvPr/>
        </p:nvSpPr>
        <p:spPr>
          <a:xfrm>
            <a:off x="838200" y="2349500"/>
            <a:ext cx="10514013" cy="36353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Factory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Factory factory = []()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make_unique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&lt;Foo&gt;();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50840-0A7B-8641-E67F-17F42168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56CF-527D-5744-19CD-B2F66764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650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to return? – </a:t>
            </a:r>
            <a:r>
              <a:rPr lang="en-US" dirty="0" err="1"/>
              <a:t>unique_ptr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92B-433E-5796-18E5-AE2A73E65DD5}"/>
              </a:ext>
            </a:extLst>
          </p:cNvPr>
          <p:cNvSpPr txBox="1">
            <a:spLocks/>
          </p:cNvSpPr>
          <p:nvPr/>
        </p:nvSpPr>
        <p:spPr>
          <a:xfrm>
            <a:off x="838200" y="2349500"/>
            <a:ext cx="10515600" cy="36353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Factory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IBar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&amp; bar = …;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Factory factory = [&amp;]()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make_unique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&lt;Foo&gt;(bar);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6561E-6B51-11BA-8415-F9FE70BB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66982-5E5B-6E0F-4154-260D0FFA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59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to return? – </a:t>
            </a:r>
            <a:r>
              <a:rPr lang="en-US" dirty="0" err="1"/>
              <a:t>unique_ptr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92B-433E-5796-18E5-AE2A73E65DD5}"/>
              </a:ext>
            </a:extLst>
          </p:cNvPr>
          <p:cNvSpPr txBox="1">
            <a:spLocks/>
          </p:cNvSpPr>
          <p:nvPr/>
        </p:nvSpPr>
        <p:spPr>
          <a:xfrm>
            <a:off x="838200" y="2349500"/>
            <a:ext cx="10514013" cy="36353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Factory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…;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Factory factory = [&amp;]()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&lt;Bar&gt; bar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make_unique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&lt;Foo&gt;(*bar);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Dangling ref!</a:t>
            </a: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EB031-9A8F-145F-6A9C-DBBC8FF3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A0CD8-DB3B-8773-C5FF-6D1E6B33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38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to return? – </a:t>
            </a:r>
            <a:r>
              <a:rPr lang="en-US" dirty="0" err="1"/>
              <a:t>unique_ptr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92B-433E-5796-18E5-AE2A73E65DD5}"/>
              </a:ext>
            </a:extLst>
          </p:cNvPr>
          <p:cNvSpPr txBox="1">
            <a:spLocks/>
          </p:cNvSpPr>
          <p:nvPr/>
        </p:nvSpPr>
        <p:spPr>
          <a:xfrm>
            <a:off x="838200" y="2349500"/>
            <a:ext cx="10515600" cy="36353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Factory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IFileReader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IBufferFactory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…;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Factory factory = [&amp;]()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IFileReader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unique_ptr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&lt;Buffer&gt; buffer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bufferFactory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make_unique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BuffFileReader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&gt;(*buffer);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9DCDD82C-0E4B-5237-805B-89198F7B7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D165D-229C-B9BA-2A28-6969B456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6ECF0-7F7B-323D-4241-A20BAF9B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to return? – </a:t>
            </a:r>
            <a:r>
              <a:rPr lang="en-US" dirty="0" err="1"/>
              <a:t>shared_ptr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92B-433E-5796-18E5-AE2A73E65DD5}"/>
              </a:ext>
            </a:extLst>
          </p:cNvPr>
          <p:cNvSpPr txBox="1">
            <a:spLocks/>
          </p:cNvSpPr>
          <p:nvPr/>
        </p:nvSpPr>
        <p:spPr>
          <a:xfrm>
            <a:off x="838200" y="2349499"/>
            <a:ext cx="10515600" cy="36353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Factory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&gt;()&gt;;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4931-5EBB-CA92-DBA3-A3425744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8BC4E-24EB-F78D-748C-539595E1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19E9-FBDB-B1AC-92F3-951D81B3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BFC2-0AA6-EA2F-62D1-F5EBD3386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Inject the implementation</a:t>
            </a:r>
          </a:p>
          <a:p>
            <a:r>
              <a:rPr lang="en-US" dirty="0"/>
              <a:t>implementation: implement interface</a:t>
            </a:r>
          </a:p>
          <a:p>
            <a:r>
              <a:rPr lang="en-US" dirty="0"/>
              <a:t>user: expects interface</a:t>
            </a:r>
          </a:p>
          <a:p>
            <a:r>
              <a:rPr lang="en-US" dirty="0"/>
              <a:t>higher level: decide which implementation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0C72-E570-4DBD-EED9-D7AEBBBE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C0E0F-CCC2-0834-3CD7-68A740BF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66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C9859-6ADA-7560-6321-ADA814BB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92B-433E-5796-18E5-AE2A73E65DD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2941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…;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Factory factory = [&amp;]()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IBar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bar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make_shared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&lt;Foo&gt;(*bar);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Dangling ref!</a:t>
            </a: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11BBC-4058-B8F8-351A-E9D8AEAD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2ED88-744B-F4BD-E9F3-7E60CA0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90</a:t>
            </a:fld>
            <a:endParaRPr lang="en-US"/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9AF7169A-0C55-979E-FDD9-5A26FD0BA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C9859-6ADA-7560-6321-ADA814BB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8092B-433E-5796-18E5-AE2A73E65DD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2941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…;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Factory factory = [&amp;]() -&gt;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struct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Holder {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IBar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bar_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barFactory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Foo foo_(*bar_);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};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auto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holder =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make_shared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&lt;Holder&gt;(…);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return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make_shared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IFoo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&gt;(holder, holder-&gt;foo_);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F92F1-D84F-4CB9-0AF3-E108CCBA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D877D-3DCB-E892-481D-E92C1EFB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32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shared_ptr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Pros</a:t>
            </a:r>
          </a:p>
          <a:p>
            <a:r>
              <a:rPr lang="en-US" dirty="0"/>
              <a:t>Familiar</a:t>
            </a:r>
          </a:p>
          <a:p>
            <a:r>
              <a:rPr lang="en-US" dirty="0"/>
              <a:t>Available</a:t>
            </a:r>
          </a:p>
          <a:p>
            <a:r>
              <a:rPr lang="en-US" dirty="0"/>
              <a:t>Interoperates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r>
              <a:rPr lang="en-US" dirty="0"/>
              <a:t>Unneeded features</a:t>
            </a:r>
          </a:p>
          <a:p>
            <a:r>
              <a:rPr lang="en-US" dirty="0"/>
              <a:t>Dangling reference risk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59758-4AFA-0F38-C0C0-5305F3E6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9D52C-5B95-6B6C-F60C-83F71E96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Careful: lifetime not guaranteed outside of the scope</a:t>
            </a:r>
          </a:p>
          <a:p>
            <a:pPr marL="0" indent="0">
              <a:buNone/>
            </a:pPr>
            <a:r>
              <a:rPr lang="en-US" dirty="0"/>
              <a:t>Pattern:</a:t>
            </a:r>
          </a:p>
          <a:p>
            <a:r>
              <a:rPr lang="en-US" dirty="0"/>
              <a:t>Dereference pointer once</a:t>
            </a:r>
          </a:p>
          <a:p>
            <a:r>
              <a:rPr lang="en-US" dirty="0"/>
              <a:t>Never touch it again!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AA792-EE4F-1BC0-FB32-CE025930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02F87-BA46-D159-AE4B-D1F1FEA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93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E4029-639A-125F-F802-A5A81AF331DB}"/>
              </a:ext>
            </a:extLst>
          </p:cNvPr>
          <p:cNvSpPr txBox="1">
            <a:spLocks/>
          </p:cNvSpPr>
          <p:nvPr/>
        </p:nvSpPr>
        <p:spPr>
          <a:xfrm>
            <a:off x="838200" y="4060984"/>
            <a:ext cx="10515600" cy="19537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baz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(Factory&lt;IB&gt;&amp; fb) {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&lt;IB&gt;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b_ptr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fb();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IB&amp; b = *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b_ptr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;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Now forget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b_ptr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exists </a:t>
            </a:r>
            <a:endParaRPr lang="en-US" sz="18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78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AA792-EE4F-1BC0-FB32-CE025930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02F87-BA46-D159-AE4B-D1F1FEA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94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4ED057-C059-99D0-ACE7-0248A698BAED}"/>
              </a:ext>
            </a:extLst>
          </p:cNvPr>
          <p:cNvSpPr txBox="1">
            <a:spLocks/>
          </p:cNvSpPr>
          <p:nvPr/>
        </p:nvSpPr>
        <p:spPr>
          <a:xfrm>
            <a:off x="838200" y="1808163"/>
            <a:ext cx="10515600" cy="45018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foo() {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A a;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bar(a);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bar(IA&amp; a) {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Factory&lt;IB&gt; fb = …;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// Captures a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baz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(fb);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baz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(Factory&lt;IB&gt;&amp; fb) {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&lt;IB&gt; b = fb();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…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28517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Safe pattern:</a:t>
            </a:r>
          </a:p>
          <a:p>
            <a:r>
              <a:rPr lang="en-US" dirty="0"/>
              <a:t>Dereference pointer once</a:t>
            </a:r>
          </a:p>
          <a:p>
            <a:r>
              <a:rPr lang="en-US" dirty="0"/>
              <a:t>Never touch it again!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AA792-EE4F-1BC0-FB32-CE025930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02F87-BA46-D159-AE4B-D1F1FEA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95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E4029-639A-125F-F802-A5A81AF331DB}"/>
              </a:ext>
            </a:extLst>
          </p:cNvPr>
          <p:cNvSpPr txBox="1">
            <a:spLocks/>
          </p:cNvSpPr>
          <p:nvPr/>
        </p:nvSpPr>
        <p:spPr>
          <a:xfrm>
            <a:off x="838200" y="3705384"/>
            <a:ext cx="10515600" cy="19537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void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baz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(Factory&lt;IB&gt;&amp; fb) {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&lt;IB&gt; 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b_ptr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= fb();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 IB&amp; b = *</a:t>
            </a:r>
            <a:r>
              <a:rPr lang="en-US" sz="18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b_ptr</a:t>
            </a: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;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// Now forget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b_ptr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exists </a:t>
            </a:r>
            <a:endParaRPr lang="en-US" sz="18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90608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Alternative</a:t>
            </a:r>
          </a:p>
          <a:p>
            <a:r>
              <a:rPr lang="en-US" dirty="0" err="1"/>
              <a:t>HolderPtr</a:t>
            </a:r>
            <a:r>
              <a:rPr lang="en-US" dirty="0"/>
              <a:t> - </a:t>
            </a:r>
            <a:r>
              <a:rPr lang="en-US" dirty="0" err="1"/>
              <a:t>godbolt.org</a:t>
            </a:r>
            <a:r>
              <a:rPr lang="en-US" dirty="0"/>
              <a:t>/z/sG3E6G3PT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23E8B-5292-CED8-5367-8BAE5845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0D4A6-6AB0-E1FB-5570-513A5C99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30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of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8BF0E-42F8-C0B4-BAD7-C367CADF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4B5CF-FD5A-BC4D-7C68-1D327074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845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of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SaaS product. Each company has a dedicated DB.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60C63-E77F-6E59-0BDE-93401F931B18}"/>
              </a:ext>
            </a:extLst>
          </p:cNvPr>
          <p:cNvSpPr txBox="1">
            <a:spLocks/>
          </p:cNvSpPr>
          <p:nvPr/>
        </p:nvSpPr>
        <p:spPr>
          <a:xfrm>
            <a:off x="838200" y="2563812"/>
            <a:ext cx="10515600" cy="3125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IConnection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getConnection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(Company c);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using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 Factory = function&lt;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shared_ptr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&lt;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IConnection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&gt;()&gt;;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PT Mono" panose="02060509020205020204" pitchFamily="49" charset="77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do_stuff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(bind(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getConnection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myCompany</a:t>
            </a:r>
            <a:r>
              <a:rPr lang="en-US" sz="2400" dirty="0">
                <a:solidFill>
                  <a:prstClr val="black"/>
                </a:solidFill>
                <a:latin typeface="PT Mono" panose="02060509020205020204" pitchFamily="49" charset="77"/>
                <a:ea typeface="Roboto Condensed Light" panose="02000000000000000000" pitchFamily="2" charset="0"/>
                <a:cs typeface="Roboto Condensed Light" panose="02000000000000000000" pitchFamily="2" charset="0"/>
              </a:rPr>
              <a:t>));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8BC4D-16A8-614E-5E44-8D7043E7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46028-573E-F788-98C1-056FD07F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051D-6207-86F6-FEED-C7E1E2F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Factories of Factories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2F0-36A4-3D70-E18C-8F53CAD0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Similar to currying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f(a, b, c) == g(a)(b)(c)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3573E-88D2-EA36-4C70-73E7FD5C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Francesco Zoffoli - Dependency Injection - CppCon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189D0-4B45-5E8D-CF2D-A86CFD1C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E1C9-369D-0447-AD37-FA360D5B556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46937</TotalTime>
  <Words>6299</Words>
  <Application>Microsoft Macintosh PowerPoint</Application>
  <PresentationFormat>Widescreen</PresentationFormat>
  <Paragraphs>1190</Paragraphs>
  <Slides>123</Slides>
  <Notes>86</Notes>
  <HiddenSlides>21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8" baseType="lpstr">
      <vt:lpstr>Arial</vt:lpstr>
      <vt:lpstr>Calibri</vt:lpstr>
      <vt:lpstr>Calibri Light</vt:lpstr>
      <vt:lpstr>PT Mono</vt:lpstr>
      <vt:lpstr>Office Theme</vt:lpstr>
      <vt:lpstr>PowerPoint Presentation</vt:lpstr>
      <vt:lpstr>About Me</vt:lpstr>
      <vt:lpstr>Disclaimers</vt:lpstr>
      <vt:lpstr>Outline</vt:lpstr>
      <vt:lpstr>Dependency Injection</vt:lpstr>
      <vt:lpstr>Dependency Injection</vt:lpstr>
      <vt:lpstr>Dependency Injection</vt:lpstr>
      <vt:lpstr>Dependency Injection</vt:lpstr>
      <vt:lpstr>Dependency Injection</vt:lpstr>
      <vt:lpstr>Dependency Injection</vt:lpstr>
      <vt:lpstr>Dependency Injection</vt:lpstr>
      <vt:lpstr>Dependency Injection</vt:lpstr>
      <vt:lpstr>Dependency Injection</vt:lpstr>
      <vt:lpstr>Dependencies</vt:lpstr>
      <vt:lpstr>Dependencies</vt:lpstr>
      <vt:lpstr>Dependencies</vt:lpstr>
      <vt:lpstr>Dependencies</vt:lpstr>
      <vt:lpstr>Types of Dependencies</vt:lpstr>
      <vt:lpstr>Types of Dependencies</vt:lpstr>
      <vt:lpstr>Data</vt:lpstr>
      <vt:lpstr>Data</vt:lpstr>
      <vt:lpstr>Data</vt:lpstr>
      <vt:lpstr>Data</vt:lpstr>
      <vt:lpstr>Data</vt:lpstr>
      <vt:lpstr>Data</vt:lpstr>
      <vt:lpstr>Data - Constant</vt:lpstr>
      <vt:lpstr>Data - Constant</vt:lpstr>
      <vt:lpstr>Data - Constant</vt:lpstr>
      <vt:lpstr>Data – Might Change</vt:lpstr>
      <vt:lpstr>Data – Might Change</vt:lpstr>
      <vt:lpstr>Data – Might Change</vt:lpstr>
      <vt:lpstr>Synchronized</vt:lpstr>
      <vt:lpstr>Observer</vt:lpstr>
      <vt:lpstr>Observer</vt:lpstr>
      <vt:lpstr>Observer</vt:lpstr>
      <vt:lpstr>Observer</vt:lpstr>
      <vt:lpstr>Observer</vt:lpstr>
      <vt:lpstr>Observer</vt:lpstr>
      <vt:lpstr>Data – Might Change</vt:lpstr>
      <vt:lpstr>Data – Might Change</vt:lpstr>
      <vt:lpstr>Behaviour</vt:lpstr>
      <vt:lpstr>Behaviour</vt:lpstr>
      <vt:lpstr>Behaviour</vt:lpstr>
      <vt:lpstr>Behavior – Single action</vt:lpstr>
      <vt:lpstr>Behavior – Single action</vt:lpstr>
      <vt:lpstr>Behavior – Single action</vt:lpstr>
      <vt:lpstr>Behavior – Single action</vt:lpstr>
      <vt:lpstr>Behavior - Bundle</vt:lpstr>
      <vt:lpstr>Behavior - Bundle</vt:lpstr>
      <vt:lpstr>Behavior - Bundle</vt:lpstr>
      <vt:lpstr>Behavior - Bundle</vt:lpstr>
      <vt:lpstr>Behavior - Summary</vt:lpstr>
      <vt:lpstr>Behaviour - Optional</vt:lpstr>
      <vt:lpstr>Behaviour - Optional</vt:lpstr>
      <vt:lpstr>Dependency</vt:lpstr>
      <vt:lpstr>Dependency</vt:lpstr>
      <vt:lpstr>Passing Dependencies</vt:lpstr>
      <vt:lpstr>Passing Dependencies</vt:lpstr>
      <vt:lpstr>Passing Dependencies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- Constructor</vt:lpstr>
      <vt:lpstr>Passing Dependencies – Function Argument</vt:lpstr>
      <vt:lpstr>Passing Dependencies – Function Argument</vt:lpstr>
      <vt:lpstr>Passing Dependencies – Function Argument</vt:lpstr>
      <vt:lpstr>Passing Dependencies – Function Argument</vt:lpstr>
      <vt:lpstr>Passing Dependencies – Function Argument</vt:lpstr>
      <vt:lpstr>Passing Dependencies – Function Argument</vt:lpstr>
      <vt:lpstr>Passing Dependencies – Function Argument</vt:lpstr>
      <vt:lpstr>Passing Dependencies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</vt:lpstr>
      <vt:lpstr>Factories of Factories</vt:lpstr>
      <vt:lpstr>Factories of Factories</vt:lpstr>
      <vt:lpstr>Factories of Factories</vt:lpstr>
      <vt:lpstr>Factories of Factories</vt:lpstr>
      <vt:lpstr>Factories of Factories</vt:lpstr>
      <vt:lpstr>Factories of Factories</vt:lpstr>
      <vt:lpstr>Factories - Testing with GMock</vt:lpstr>
      <vt:lpstr>Factories - Testing with GMock</vt:lpstr>
      <vt:lpstr>Abstracting Components</vt:lpstr>
      <vt:lpstr>Abstracting Components</vt:lpstr>
      <vt:lpstr>Abstracting Components</vt:lpstr>
      <vt:lpstr>Abstracting Components</vt:lpstr>
      <vt:lpstr>Abstracting Components</vt:lpstr>
      <vt:lpstr>Abstracting Components</vt:lpstr>
      <vt:lpstr>Abstracting Components</vt:lpstr>
      <vt:lpstr>Abstracting Components</vt:lpstr>
      <vt:lpstr>Abstracting Components</vt:lpstr>
      <vt:lpstr>Abstracting Components</vt:lpstr>
      <vt:lpstr>Abstracting Components</vt:lpstr>
      <vt:lpstr>PowerPoint Presentation</vt:lpstr>
      <vt:lpstr>Plea</vt:lpstr>
      <vt:lpstr>Conclusion</vt:lpstr>
      <vt:lpstr>Conclusion</vt:lpstr>
      <vt:lpstr>Conclusion</vt:lpstr>
      <vt:lpstr>Thank you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Zoffoli</dc:creator>
  <cp:lastModifiedBy>Francesco Zoffoli</cp:lastModifiedBy>
  <cp:revision>133</cp:revision>
  <dcterms:created xsi:type="dcterms:W3CDTF">2022-08-10T08:44:19Z</dcterms:created>
  <dcterms:modified xsi:type="dcterms:W3CDTF">2022-09-15T20:58:00Z</dcterms:modified>
</cp:coreProperties>
</file>